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58" r:id="rId4"/>
    <p:sldId id="288" r:id="rId5"/>
    <p:sldId id="289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287" r:id="rId24"/>
    <p:sldId id="279" r:id="rId25"/>
    <p:sldId id="259" r:id="rId26"/>
    <p:sldId id="260" r:id="rId27"/>
    <p:sldId id="261" r:id="rId28"/>
    <p:sldId id="286" r:id="rId29"/>
    <p:sldId id="262" r:id="rId30"/>
    <p:sldId id="263" r:id="rId31"/>
    <p:sldId id="264" r:id="rId32"/>
    <p:sldId id="265" r:id="rId33"/>
    <p:sldId id="266" r:id="rId34"/>
    <p:sldId id="267" r:id="rId35"/>
    <p:sldId id="268" r:id="rId36"/>
    <p:sldId id="272" r:id="rId37"/>
    <p:sldId id="269" r:id="rId38"/>
    <p:sldId id="273" r:id="rId39"/>
    <p:sldId id="281" r:id="rId40"/>
    <p:sldId id="274" r:id="rId41"/>
    <p:sldId id="282" r:id="rId42"/>
    <p:sldId id="275" r:id="rId43"/>
    <p:sldId id="283" r:id="rId44"/>
    <p:sldId id="276" r:id="rId45"/>
    <p:sldId id="284" r:id="rId46"/>
    <p:sldId id="277" r:id="rId47"/>
    <p:sldId id="285" r:id="rId48"/>
    <p:sldId id="278" r:id="rId49"/>
    <p:sldId id="280" r:id="rId5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47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045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254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587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701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717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654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686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76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83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610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D48B1-D970-490C-840D-379BAD357A3F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279BD-8FAD-4423-A58A-869430180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190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36665" y="1571222"/>
            <a:ext cx="4855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Мифы и легенды славян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1685" y="5872766"/>
            <a:ext cx="76629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dirty="0" err="1" smtClean="0">
                <a:solidFill>
                  <a:schemeClr val="bg1"/>
                </a:solidFill>
              </a:rPr>
              <a:t>Сертоловскийт</a:t>
            </a:r>
            <a:r>
              <a:rPr lang="ru-RU" sz="2000" b="1" dirty="0" smtClean="0">
                <a:solidFill>
                  <a:schemeClr val="bg1"/>
                </a:solidFill>
              </a:rPr>
              <a:t> центр образования № 2», Ленинградская область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737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259" y="1270493"/>
            <a:ext cx="446038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>
                <a:solidFill>
                  <a:srgbClr val="C00000"/>
                </a:solidFill>
              </a:rPr>
              <a:t>Даждьбог</a:t>
            </a:r>
            <a:r>
              <a:rPr lang="ru-RU" sz="2400" b="1" dirty="0" smtClean="0"/>
              <a:t> —олицетворение летнего солнца и покровитель плодородия. По некоторым источником является прародителем всего славянского рода, давшим начало белой расе славян.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1992" y="231819"/>
            <a:ext cx="3800872" cy="487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963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0434" y="1531444"/>
            <a:ext cx="47730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>
                <a:solidFill>
                  <a:srgbClr val="C00000"/>
                </a:solidFill>
              </a:rPr>
              <a:t>Сварог</a:t>
            </a:r>
            <a:r>
              <a:rPr lang="ru-RU" sz="2400" b="1" dirty="0" smtClean="0"/>
              <a:t> — повелитель огня и покровитель кузнецов. Он — символ труда и учит, что создать что-то значимое можно лишь собственным трудом.</a:t>
            </a:r>
          </a:p>
          <a:p>
            <a:pPr algn="just"/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7918" y="399245"/>
            <a:ext cx="3595471" cy="503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58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9955" y="1212434"/>
            <a:ext cx="45891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>
                <a:solidFill>
                  <a:srgbClr val="C00000"/>
                </a:solidFill>
              </a:rPr>
              <a:t>Макошь</a:t>
            </a:r>
            <a:r>
              <a:rPr lang="ru-RU" sz="2400" b="1" dirty="0" smtClean="0"/>
              <a:t> (</a:t>
            </a:r>
            <a:r>
              <a:rPr lang="ru-RU" sz="2400" b="1" dirty="0" err="1" smtClean="0"/>
              <a:t>Мокошь</a:t>
            </a:r>
            <a:r>
              <a:rPr lang="ru-RU" sz="2400" b="1" dirty="0" smtClean="0"/>
              <a:t>) — Богиня семейного очага, земных плодов, ткачиха судеб. В ее руках лежат нити всех живых существ, включая Божественных. </a:t>
            </a:r>
            <a:r>
              <a:rPr lang="ru-RU" sz="2400" b="1" dirty="0" err="1" smtClean="0"/>
              <a:t>Макошь</a:t>
            </a:r>
            <a:r>
              <a:rPr lang="ru-RU" sz="2400" b="1" dirty="0" smtClean="0"/>
              <a:t> выступает Богиней волшебства и всевозможных гаданий.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676" y="231818"/>
            <a:ext cx="4027604" cy="402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62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80243" y="1351140"/>
            <a:ext cx="3238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Лада</a:t>
            </a:r>
            <a:r>
              <a:rPr lang="ru-RU" sz="2400" b="1" dirty="0" smtClean="0"/>
              <a:t> — Богиня любви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713" y="347729"/>
            <a:ext cx="4480482" cy="409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61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38896" y="141870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Жива</a:t>
            </a:r>
            <a:r>
              <a:rPr lang="ru-RU" sz="2400" b="1" dirty="0" smtClean="0"/>
              <a:t>- Богиня жизни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524" y="321972"/>
            <a:ext cx="4510124" cy="397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563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92725" y="1441292"/>
            <a:ext cx="50083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Стрибог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/>
              <a:t>— владыка ветра и воздуха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5047" y="247843"/>
            <a:ext cx="4180871" cy="533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52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8592" y="134459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Варуна</a:t>
            </a:r>
            <a:r>
              <a:rPr lang="ru-RU" sz="2400" b="1" dirty="0" smtClean="0"/>
              <a:t> — Бог, управляющий звездным небом и наблюдающий за путями, соединяющими Врата </a:t>
            </a:r>
            <a:r>
              <a:rPr lang="ru-RU" sz="2400" b="1" dirty="0" err="1" smtClean="0"/>
              <a:t>Междумирья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260" y="525695"/>
            <a:ext cx="4648490" cy="5807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63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8135" y="1225519"/>
            <a:ext cx="49755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Святовит</a:t>
            </a:r>
            <a:r>
              <a:rPr lang="ru-RU" sz="2400" b="1" dirty="0"/>
              <a:t> </a:t>
            </a:r>
            <a:r>
              <a:rPr lang="ru-RU" sz="2400" b="1" dirty="0" smtClean="0"/>
              <a:t>- Бог войны и победы. Имя Бога происходит от слов «святой витязь».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166" y="435055"/>
            <a:ext cx="5347785" cy="373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0909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34549" y="1235230"/>
            <a:ext cx="48401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Девана</a:t>
            </a:r>
            <a:r>
              <a:rPr lang="ru-RU" sz="2400" b="1" dirty="0" smtClean="0"/>
              <a:t> — покровительница охоты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1803" t="4961" r="14244" b="8724"/>
          <a:stretch/>
        </p:blipFill>
        <p:spPr>
          <a:xfrm>
            <a:off x="7418231" y="270455"/>
            <a:ext cx="4327301" cy="635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080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9955" y="1264156"/>
            <a:ext cx="42285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Рамхат</a:t>
            </a:r>
            <a:r>
              <a:rPr lang="ru-RU" sz="2400" b="1" dirty="0"/>
              <a:t> </a:t>
            </a:r>
            <a:r>
              <a:rPr lang="ru-RU" sz="2400" b="1" dirty="0" smtClean="0"/>
              <a:t>- Бог небесного суда и вселенского правопорядка.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855" y="348645"/>
            <a:ext cx="5756613" cy="379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859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5110" y="1347559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Слава нашей стороне!</a:t>
            </a:r>
          </a:p>
          <a:p>
            <a:r>
              <a:rPr lang="ru-RU" sz="2400" b="1" dirty="0" smtClean="0"/>
              <a:t>Слава русской старине!</a:t>
            </a:r>
          </a:p>
          <a:p>
            <a:r>
              <a:rPr lang="ru-RU" sz="2400" b="1" dirty="0" smtClean="0"/>
              <a:t>И про эту старину</a:t>
            </a:r>
          </a:p>
          <a:p>
            <a:r>
              <a:rPr lang="ru-RU" sz="2400" b="1" dirty="0" smtClean="0"/>
              <a:t>Я рассказывать начну,</a:t>
            </a:r>
          </a:p>
          <a:p>
            <a:r>
              <a:rPr lang="ru-RU" sz="2400" b="1" dirty="0" smtClean="0"/>
              <a:t>Чтобы дети знать могли</a:t>
            </a:r>
          </a:p>
          <a:p>
            <a:r>
              <a:rPr lang="ru-RU" sz="2400" b="1" dirty="0" smtClean="0"/>
              <a:t>О делах родной земли.</a:t>
            </a:r>
          </a:p>
        </p:txBody>
      </p:sp>
    </p:spTree>
    <p:extLst>
      <p:ext uri="{BB962C8B-B14F-4D97-AF65-F5344CB8AC3E}">
        <p14:creationId xmlns:p14="http://schemas.microsoft.com/office/powerpoint/2010/main" val="30647656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4045" y="1357476"/>
            <a:ext cx="43702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>
                <a:solidFill>
                  <a:srgbClr val="C00000"/>
                </a:solidFill>
              </a:rPr>
              <a:t>Вышень</a:t>
            </a:r>
            <a:r>
              <a:rPr lang="ru-RU" sz="2400" b="1" dirty="0" smtClean="0"/>
              <a:t> представляет собой бесконечную вселенную во всем ее многообразии. Наравне с </a:t>
            </a:r>
            <a:r>
              <a:rPr lang="ru-RU" sz="2400" b="1" dirty="0" err="1" smtClean="0"/>
              <a:t>Рамхатом</a:t>
            </a:r>
            <a:r>
              <a:rPr lang="ru-RU" sz="2400" b="1" dirty="0" smtClean="0"/>
              <a:t> он решает все споры, возникающие между Богами или людьми.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3468" y="347728"/>
            <a:ext cx="4126654" cy="5966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00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2681" y="1399282"/>
            <a:ext cx="46406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>
                <a:solidFill>
                  <a:srgbClr val="C00000"/>
                </a:solidFill>
              </a:rPr>
              <a:t>Переплут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2400" b="1" dirty="0" smtClean="0"/>
              <a:t>Славянский Бог дорог и путей, воды, мореходства и путешествий. Покровительствует людям, отправляющимся в дальний пусть далеко от дома.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0350" y="270456"/>
            <a:ext cx="4773298" cy="583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9717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71470" y="122551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Лель</a:t>
            </a:r>
            <a:r>
              <a:rPr lang="ru-RU" sz="2400" b="1" dirty="0" smtClean="0"/>
              <a:t> - Богиня весны, любви и девичьей красоты.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7470" y="465484"/>
            <a:ext cx="4740699" cy="59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7361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8946" y="1661375"/>
            <a:ext cx="4610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Духи, живущие рядом с людьми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043524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10107" y="125761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err="1" smtClean="0">
                <a:solidFill>
                  <a:srgbClr val="C00000"/>
                </a:solidFill>
              </a:rPr>
              <a:t>Домово́й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/>
              <a:t>(</a:t>
            </a:r>
            <a:r>
              <a:rPr lang="ru-RU" sz="2400" b="1" dirty="0" err="1" smtClean="0"/>
              <a:t>кутный</a:t>
            </a:r>
            <a:r>
              <a:rPr lang="ru-RU" sz="2400" b="1" dirty="0" smtClean="0"/>
              <a:t> бог) — у славянских народов домашний дух, мифологический хозяин и покровитель дома, обеспечивающий нормальную жизнь семьи, плодородие, здоровье людей, животных.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9964" y="270455"/>
            <a:ext cx="4468969" cy="446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257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5409" y="1397675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Банник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Дух крестьянской бани, живёт за каменкой — сложенной из больших камней банной печью, или под </a:t>
            </a:r>
            <a:r>
              <a:rPr lang="ru-RU" sz="2400" b="1" dirty="0" err="1" smtClean="0"/>
              <a:t>полко́м</a:t>
            </a:r>
            <a:r>
              <a:rPr lang="ru-RU" sz="2400" b="1" dirty="0" smtClean="0"/>
              <a:t>, на котором парятся. Наказывает того, кто не оставляет ему кусочек мыла и воды: в следующее посещение бани плескает на провинившегося кипятком.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7578" y="414875"/>
            <a:ext cx="4849350" cy="313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4740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84349" y="1521527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err="1" smtClean="0">
                <a:solidFill>
                  <a:srgbClr val="C00000"/>
                </a:solidFill>
              </a:rPr>
              <a:t>Барабашка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В славянской мифологии — хулиганистый домашний дух, причиняющий хозяевам различные неприятности. Он наполняет дом странными звуками, прячет вещи, выдувает жар из печи, тушит свет.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0664" y="166350"/>
            <a:ext cx="3067319" cy="30673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0349" y="3273573"/>
            <a:ext cx="3444382" cy="3544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32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1166" y="1601969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Баба Яга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В славянской мифологии лесная старуха-волшебница, хозяйка диких зверей. В русских сказках более позднего времени у неё одна нога — костяная; она живёт в лесу в «избушке на курьих ножках», летает в ступе, заметая след помелом, и похищает детей.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124" y="1"/>
            <a:ext cx="2635876" cy="364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1656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763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8591" y="1466843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err="1" smtClean="0">
                <a:solidFill>
                  <a:srgbClr val="C00000"/>
                </a:solidFill>
              </a:rPr>
              <a:t>Бахарь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Сказочник, завораживающий слушателя своей беседой, рассказом, историей, а также напускающий необыкновенные видения.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916" y="388024"/>
            <a:ext cx="4357042" cy="29018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916" y="3528810"/>
            <a:ext cx="4357042" cy="304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073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7578" y="0"/>
            <a:ext cx="1132053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Много лет назад началась наша история.</a:t>
            </a:r>
          </a:p>
          <a:p>
            <a:pPr algn="just"/>
            <a:r>
              <a:rPr lang="ru-RU" sz="2000" b="1" dirty="0" smtClean="0"/>
              <a:t>Так много, что никто уже не знает, сколько лет назад это было.</a:t>
            </a:r>
          </a:p>
          <a:p>
            <a:pPr algn="just"/>
            <a:r>
              <a:rPr lang="ru-RU" sz="2000" b="1" dirty="0" smtClean="0"/>
              <a:t>Но жили на Русской земле русские люди. И была у них совсем другая жизнь, совсем не похожая на нашу. И мир вокруг был другой.</a:t>
            </a:r>
          </a:p>
          <a:p>
            <a:pPr algn="just"/>
            <a:r>
              <a:rPr lang="ru-RU" sz="2000" b="1" dirty="0" smtClean="0"/>
              <a:t>И люди пытались объяснить этот мир по-своему и придумали много сказок и историй.</a:t>
            </a:r>
          </a:p>
          <a:p>
            <a:pPr algn="just"/>
            <a:r>
              <a:rPr lang="ru-RU" sz="2000" b="1" dirty="0" smtClean="0"/>
              <a:t>Жили люди по специальным правилам, которые помогали им выжить в суровой дикой природе. Они изучали законы природы, повадки животных и давали силам природы свои имена, животным они тоже давали свои имена. И если правильно понимать природу, это может помочь выжить не только человеку, но и целому народу.</a:t>
            </a:r>
          </a:p>
          <a:p>
            <a:pPr algn="just"/>
            <a:r>
              <a:rPr lang="ru-RU" sz="2000" b="1" dirty="0" smtClean="0"/>
              <a:t>Люди придумали эти правила затем, чтобы рассказать их своим </a:t>
            </a:r>
            <a:r>
              <a:rPr lang="ru-RU" sz="2000" b="1" dirty="0" err="1" smtClean="0"/>
              <a:t>детям.а</a:t>
            </a:r>
            <a:r>
              <a:rPr lang="ru-RU" sz="2000" b="1" dirty="0" smtClean="0"/>
              <a:t> те в свою очередь - своим.</a:t>
            </a:r>
          </a:p>
          <a:p>
            <a:pPr algn="just"/>
            <a:r>
              <a:rPr lang="ru-RU" sz="2000" b="1" dirty="0" smtClean="0"/>
              <a:t>Эти законы действовали тысячелетия, но потом начало все меняться...</a:t>
            </a:r>
          </a:p>
          <a:p>
            <a:pPr algn="just"/>
            <a:r>
              <a:rPr lang="ru-RU" sz="2000" b="1" dirty="0" smtClean="0"/>
              <a:t>Многое поменялось с тех пор и жизнь теперь совсем другая. Но, если бы мы продолжали следовать некоторым правилам, было бы больше порядка в нашей жизни. Мы научились бы опять беречь природу, беречь и сохранять животных. Отношения среди людей и в семьях стали бы лучше просто потому, что их правильность проведена веками.</a:t>
            </a:r>
          </a:p>
          <a:p>
            <a:pPr algn="just"/>
            <a:r>
              <a:rPr lang="ru-RU" sz="2000" b="1" dirty="0" smtClean="0"/>
              <a:t>Если знать свою историю и понимать ее, то это обязательно пригодится в нашей современной жизни. И совсем не обязательно верить во всех этих Больших и Малых Богов, достаточно только присмотреться и прислушаться и мир откроется нам немного с другой стороны.</a:t>
            </a:r>
          </a:p>
          <a:p>
            <a:pPr algn="just"/>
            <a:r>
              <a:rPr lang="ru-RU" sz="2000" b="1" dirty="0" smtClean="0"/>
              <a:t>Мы сможет тогда лучше понять эту жизнь, да и себя самих.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992181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9651" y="1351508"/>
            <a:ext cx="511720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Берендей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В славянской мифологии человек, обернувшийся бурым медведем. Случалось такое превращение под воздействием колдовского заклятия или от укуса оборотня-медведя. Берендей, уже с повадками дикого, свирепого зверя, становился опасным не только для охотников, но и для любого человека, попавшегося ему на пути.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3433" y="334851"/>
            <a:ext cx="5031591" cy="380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9023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0862" y="1476555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Бирюк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Фантастическое сказочное существо с человеческим телом и головой волка, живёт в глухой лесной чащобе.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8912"/>
          <a:stretch/>
        </p:blipFill>
        <p:spPr>
          <a:xfrm>
            <a:off x="6727461" y="296213"/>
            <a:ext cx="5344467" cy="376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350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287" y="1674674"/>
            <a:ext cx="50270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Боли-Башка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Дух леса, живущий в ягодных местах, пуще всего на клюкве да бруснике. Если его потревожить, вскочит наклонившемуся за ягодой человеку на шею, стянет голову петлёй и будет водить по лесу, пока тот не заблудится.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213" y="399245"/>
            <a:ext cx="4083407" cy="408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819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4045" y="1630894"/>
            <a:ext cx="488538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Болотник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Дух болота. Любит пугать путников резкими звуками, вздохами; выдувая воздух водяными пузырями, громко причмокивает. Ловко подстраивает ловушки для несведущих: кинет лоскут зелёной травы, или корягу, или бревно — так и манит ступить, но под ними трясина, глубокая топь.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476" y="283334"/>
            <a:ext cx="4110405" cy="492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8375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5409" y="1660027"/>
            <a:ext cx="51300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Боровичок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Боровой — дух бора, рощи. Ему подчинены боровички — маленькие старички, ростом вершка в два, хозяева грибов: груздей, рыжиков, опят.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021" y="-297"/>
            <a:ext cx="3965507" cy="510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8008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9955" y="1505479"/>
            <a:ext cx="46535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Водяной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Водяной (водяник, водяной дедушка, водяной шут, </a:t>
            </a:r>
            <a:r>
              <a:rPr lang="ru-RU" sz="2400" b="1" dirty="0" err="1" smtClean="0"/>
              <a:t>водовик</a:t>
            </a:r>
            <a:r>
              <a:rPr lang="ru-RU" sz="2400" b="1" dirty="0" smtClean="0"/>
              <a:t>) – дух, обитающий в воде, хозяин вод. Воплощение стихии воды как отрицательного и опасного начала.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268" y="347730"/>
            <a:ext cx="4801464" cy="360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0293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5561" y="1711542"/>
            <a:ext cx="44861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Кикимора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Кикимора (шишимора, </a:t>
            </a:r>
            <a:r>
              <a:rPr lang="ru-RU" sz="2400" b="1" dirty="0" err="1" smtClean="0"/>
              <a:t>суседка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мара</a:t>
            </a:r>
            <a:r>
              <a:rPr lang="ru-RU" sz="2400" b="1" dirty="0" smtClean="0"/>
              <a:t>) – один из видов домового. Этот персонаж восточнославянской мифологии – проявление злого духа Мары – Кики-</a:t>
            </a:r>
            <a:r>
              <a:rPr lang="ru-RU" sz="2400" b="1" dirty="0" err="1" smtClean="0"/>
              <a:t>Мара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0503" y="257577"/>
            <a:ext cx="3655032" cy="487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1471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2682" y="1674674"/>
            <a:ext cx="48596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Змей Горыныч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Змей Горыныч – многоголовый огнедышащий дракон, представитель злого начала в русских народных сказках и былинах. В иноязычных сказаниях встречается как </a:t>
            </a:r>
            <a:r>
              <a:rPr lang="ru-RU" sz="2400" b="1" dirty="0" err="1" smtClean="0"/>
              <a:t>змок</a:t>
            </a:r>
            <a:r>
              <a:rPr lang="ru-RU" sz="2400" b="1" dirty="0" smtClean="0"/>
              <a:t>, смок или </a:t>
            </a:r>
            <a:r>
              <a:rPr lang="ru-RU" sz="2400" b="1" dirty="0" err="1" smtClean="0"/>
              <a:t>цмок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4287" y="377709"/>
            <a:ext cx="5210846" cy="332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894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45712" y="1779105"/>
            <a:ext cx="46406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Дед Мороз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Дед Мороз (Морозко, Трескун, </a:t>
            </a:r>
            <a:r>
              <a:rPr lang="ru-RU" sz="2400" b="1" dirty="0" err="1" smtClean="0"/>
              <a:t>Студенец</a:t>
            </a:r>
            <a:r>
              <a:rPr lang="ru-RU" sz="2400" b="1" dirty="0" smtClean="0"/>
              <a:t>) – славянский мифологический персонаж, повелитель зимнего холода, олицетворение зимних морозов, кузнец, сковывающий воду.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8390" y="255105"/>
            <a:ext cx="3500974" cy="521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8425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88087" cy="6858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60642" y="978795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Легенда «Рождение озера Селигер»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871053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4502" y="152173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У древних славян существовало множество различных Божеств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382686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9803" y="709745"/>
            <a:ext cx="6096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Очень давно жили родные братья: Селигер и Ильмень. Они полюбили одну девушку – Волгу. Но в женихи она выбрала Селигера. Ильмень, позавидовав счастью брата, послал ему проклятье: «Оборотись ты в озеро, и пусть вырастут на твоей спине сто горбов». Ночью Ильменю приснился сон, что его брат лежит и не может встать. Пожалел он о проклятье, да поздно. «Раз брат не может встать, так я тоже буду лежать»- решил Ильмень. Так и лежат до сегодняшнего дня. Селигер с горбом – множеством островов, а Ильмень без горба - без единого острова. А Волга погоревала и ушла к Каспию.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599194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611" y="386366"/>
            <a:ext cx="54477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Легенда о горе Кольцо в Кисловодске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4873296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8440" y="416700"/>
            <a:ext cx="6096000" cy="66479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Жил здесь храбрый народ Нарты. Вождь Нартов воспылал страстью к юной красавице Машуке, но она преданно любила своего жениха. Тогда старик отправил молодого нарта далеко в горы на охоту, что бы самому жениться на Машуке. К счастью Машуке удалось с помощью хитрости скрыться от вождя. Убегая, она бросила на землю кольцо, которое подарил ей жених. Кольцо покатилось по степи, поднялось в горы и попало прямо в руки возлюбленного </a:t>
            </a:r>
            <a:r>
              <a:rPr lang="ru-RU" sz="2400" b="1" dirty="0" err="1" smtClean="0"/>
              <a:t>Машуки</a:t>
            </a:r>
            <a:r>
              <a:rPr lang="ru-RU" sz="2400" b="1" dirty="0" smtClean="0"/>
              <a:t>. Тот вернулся домой, сразился с вождем и победил его. Вскоре на месте сражения появилась гора с вершиной в виде кольца. И на сегодняшний день «Кольцо Гора» является одной из достопримечательности г. Кисловодска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5817" y="-21567"/>
            <a:ext cx="5146183" cy="37236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817" y="3908117"/>
            <a:ext cx="5146183" cy="295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3853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089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35651" y="167425"/>
            <a:ext cx="4018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Легенда об Эльбрусе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641693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5105" y="982176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Во время Всемирного потопа ковчег Ноя задел торчащую из воды вершину Эльбруса. Задел с такой силой, что вершина горы раскололась надвое. Ной, уставший плыть по воле волн, попросил у горы прибежища. Не простив непочтительного отношения, гора отказала. Проклял тогда Ной вершину: «И даже если у ног твоих будет весна, и цветы будут цвести, середина пусть осенью будет всегда, а вершины – вечной зимой». И с тех самых пор раздвоенная ковчегом вершина Эльбруса покрыта вечным льдом и снегом.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2568" y="0"/>
            <a:ext cx="5479960" cy="410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6703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82026" y="3798126"/>
            <a:ext cx="4963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Легенда о водопаде Кивач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1840263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9498" y="1170217"/>
            <a:ext cx="6096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Предание гласит о двух сестрах-реках Шуя и Сунна, которые так любили друг друга, что все время текли рядом. В один из дней, утомленная Сунна решила уступить сестре путь по более удобному руслу, а сама отправилась отдохнуть на камушке, да и уснула. Проснувшись, Сунна обнаружила, что сестрица Шуя уже далеко впереди и принялась догонять ее. Во время погони Сунна сносила все на своем пути, дробила и переворачивала скальные глыбы и камни. В том месте, где Сунна проломила скалу, и появился на свет живописный водопад.</a:t>
            </a:r>
          </a:p>
          <a:p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5298" y="308796"/>
            <a:ext cx="5096702" cy="388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48722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5623" y="296214"/>
            <a:ext cx="7392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Легенда о дочери Байкала - Ангаре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5986259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0415" y="233900"/>
            <a:ext cx="4777720" cy="31951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7425" y="233900"/>
            <a:ext cx="7072990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Старик Байкал берег дочь Ангару пуще своего сердца. Однажды, когда Байкал заснул, бросилась Ангара бежать к юноше Енисею. Проснулся отец, гневно всплеснул волнами, ударил по седой горе, отломил от неё скалу и бросил вслед убегающей дочери. Скала упала на самое горло красавице. Взмолилась синеглазая Ангара, задыхаясь и рыдая, стала просить: — Отец, я умираю от жажды, прости меня и дай мне хоть одну капельку воды. Байкал гневно крикнул: — Я могу дать только свои слезы! Тысячи лет течет Ангара в Енисей водой-слезой, а седой одинокий Байкал стал хмурым и страшным. Скалу, которую бросил Байкал вслед дочери, назвали люди Шаманским камнем. Люди говорили: «Байкал разгневается, сорвет Шаманский камень, вода хлынет и зальет всю землю».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0261311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1166" y="290666"/>
            <a:ext cx="6096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Мы живем в стране великой.</a:t>
            </a:r>
          </a:p>
          <a:p>
            <a:r>
              <a:rPr lang="ru-RU" sz="2400" b="1" dirty="0" smtClean="0"/>
              <a:t>И раскинулась она</a:t>
            </a:r>
          </a:p>
          <a:p>
            <a:r>
              <a:rPr lang="ru-RU" sz="2400" b="1" dirty="0" smtClean="0"/>
              <a:t>От востока и на запад –</a:t>
            </a:r>
          </a:p>
          <a:p>
            <a:r>
              <a:rPr lang="ru-RU" sz="2400" b="1" dirty="0" smtClean="0"/>
              <a:t>У нас огромная страна. </a:t>
            </a:r>
          </a:p>
          <a:p>
            <a:r>
              <a:rPr lang="ru-RU" sz="2400" b="1" dirty="0" smtClean="0"/>
              <a:t>И охватывают цепью</a:t>
            </a:r>
          </a:p>
          <a:p>
            <a:r>
              <a:rPr lang="ru-RU" sz="2400" b="1" dirty="0" smtClean="0"/>
              <a:t>Часовые пояса</a:t>
            </a:r>
          </a:p>
          <a:p>
            <a:r>
              <a:rPr lang="ru-RU" sz="2400" b="1" dirty="0" smtClean="0"/>
              <a:t>Все леса, тайгу и горы,</a:t>
            </a:r>
          </a:p>
          <a:p>
            <a:r>
              <a:rPr lang="ru-RU" sz="2400" b="1" dirty="0" smtClean="0"/>
              <a:t>Степи, реки и поля.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Наша разная Россия –</a:t>
            </a:r>
          </a:p>
          <a:p>
            <a:r>
              <a:rPr lang="ru-RU" sz="2400" b="1" dirty="0" smtClean="0"/>
              <a:t>Люди, села, города,</a:t>
            </a:r>
          </a:p>
          <a:p>
            <a:r>
              <a:rPr lang="ru-RU" sz="2400" b="1" dirty="0" smtClean="0"/>
              <a:t>То бескрайние просторы,</a:t>
            </a:r>
          </a:p>
          <a:p>
            <a:r>
              <a:rPr lang="ru-RU" sz="2400" b="1" dirty="0" smtClean="0"/>
              <a:t>То бескрайние леса.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710152" y="410571"/>
            <a:ext cx="46535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То сибирские селения,</a:t>
            </a:r>
          </a:p>
          <a:p>
            <a:r>
              <a:rPr lang="ru-RU" sz="2400" b="1" dirty="0" smtClean="0"/>
              <a:t>То старинные дома,</a:t>
            </a:r>
          </a:p>
          <a:p>
            <a:r>
              <a:rPr lang="ru-RU" sz="2400" b="1" dirty="0" smtClean="0"/>
              <a:t>То столица-мегаполис,</a:t>
            </a:r>
          </a:p>
          <a:p>
            <a:r>
              <a:rPr lang="ru-RU" sz="2400" b="1" dirty="0" smtClean="0"/>
              <a:t>То простые города.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Необъятная Россия,</a:t>
            </a:r>
          </a:p>
          <a:p>
            <a:r>
              <a:rPr lang="ru-RU" sz="2400" b="1" dirty="0" smtClean="0"/>
              <a:t>В нашем сердце ты всегда.</a:t>
            </a:r>
          </a:p>
          <a:p>
            <a:r>
              <a:rPr lang="ru-RU" sz="2400" b="1" dirty="0" smtClean="0"/>
              <a:t>Сбережем свою Отчизну.</a:t>
            </a:r>
          </a:p>
          <a:p>
            <a:r>
              <a:rPr lang="ru-RU" sz="2400" b="1" dirty="0" smtClean="0"/>
              <a:t>Слава Родине, ура!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17589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67437" y="1493949"/>
            <a:ext cx="2588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Божества 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85611" y="2537138"/>
            <a:ext cx="22151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Светлые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Род </a:t>
            </a:r>
            <a:r>
              <a:rPr lang="ru-RU" sz="2400" b="1" dirty="0" smtClean="0"/>
              <a:t>главенствовал в пантеоне древних славян. Творец мира, праотец всех светлых Богов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863662" y="2511380"/>
            <a:ext cx="30007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Темные</a:t>
            </a:r>
          </a:p>
          <a:p>
            <a:r>
              <a:rPr lang="ru-RU" sz="2400" b="1" dirty="0" err="1" smtClean="0">
                <a:solidFill>
                  <a:srgbClr val="C00000"/>
                </a:solidFill>
              </a:rPr>
              <a:t>Чернобог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/>
              <a:t>Главное Темное Божество в мифологии древних славян. Изначально считался воплощением всего темного, что есть в мире и человеке </a:t>
            </a:r>
            <a:endParaRPr lang="ru-RU" sz="2400" b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1867437" y="1955614"/>
            <a:ext cx="1133340" cy="5815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000777" y="1955614"/>
            <a:ext cx="862885" cy="5557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5756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359" y="-297"/>
            <a:ext cx="6445641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297"/>
            <a:ext cx="5817666" cy="68582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3792" y="334851"/>
            <a:ext cx="1365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Род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90975" y="218942"/>
            <a:ext cx="2189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Чернобог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769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5927" y="1312503"/>
            <a:ext cx="50262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Перун </a:t>
            </a:r>
            <a:r>
              <a:rPr lang="ru-RU" sz="2400" b="1" dirty="0" smtClean="0"/>
              <a:t>— повелитель грозы, дождя, грома и молнии. Перун был олицетворением сил Света, всегда побеждающих бездуховную Тьму. Покровительствовал князям и их дружине.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69235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937" y="1364019"/>
            <a:ext cx="58256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Велес </a:t>
            </a:r>
            <a:r>
              <a:rPr lang="ru-RU" sz="2400" b="1" dirty="0" smtClean="0"/>
              <a:t>— владыка плодородия и богатства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69142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9650" y="1363812"/>
            <a:ext cx="50528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Ярило</a:t>
            </a:r>
          </a:p>
          <a:p>
            <a:pPr algn="just"/>
            <a:r>
              <a:rPr lang="ru-RU" sz="2400" b="1" dirty="0" smtClean="0"/>
              <a:t>Бог страсти, неудержимой энергии, весны и расцвета жизненных сил человека.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2487" y="360608"/>
            <a:ext cx="4128282" cy="412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924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1773</Words>
  <Application>Microsoft Office PowerPoint</Application>
  <PresentationFormat>Широкоэкранный</PresentationFormat>
  <Paragraphs>118</Paragraphs>
  <Slides>49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71</cp:revision>
  <dcterms:created xsi:type="dcterms:W3CDTF">2022-05-27T09:24:16Z</dcterms:created>
  <dcterms:modified xsi:type="dcterms:W3CDTF">2022-05-27T11:20:22Z</dcterms:modified>
</cp:coreProperties>
</file>