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ppt/activeX/activeX4.xml" ContentType="application/vnd.ms-office.activeX+xml"/>
  <Override PartName="/ppt/activeX/activeX4.bin" ContentType="application/vnd.ms-office.activeX"/>
  <Override PartName="/ppt/activeX/activeX5.xml" ContentType="application/vnd.ms-office.activeX+xml"/>
  <Override PartName="/ppt/activeX/activeX5.bin" ContentType="application/vnd.ms-office.activeX"/>
  <Override PartName="/ppt/activeX/activeX6.xml" ContentType="application/vnd.ms-office.activeX+xml"/>
  <Override PartName="/ppt/activeX/activeX6.bin" ContentType="application/vnd.ms-office.activeX"/>
  <Override PartName="/ppt/activeX/activeX7.xml" ContentType="application/vnd.ms-office.activeX+xml"/>
  <Override PartName="/ppt/activeX/activeX7.bin" ContentType="application/vnd.ms-office.activeX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46"/>
  </p:notesMasterIdLst>
  <p:sldIdLst>
    <p:sldId id="256" r:id="rId2"/>
    <p:sldId id="335" r:id="rId3"/>
    <p:sldId id="313" r:id="rId4"/>
    <p:sldId id="326" r:id="rId5"/>
    <p:sldId id="314" r:id="rId6"/>
    <p:sldId id="263" r:id="rId7"/>
    <p:sldId id="333" r:id="rId8"/>
    <p:sldId id="272" r:id="rId9"/>
    <p:sldId id="274" r:id="rId10"/>
    <p:sldId id="276" r:id="rId11"/>
    <p:sldId id="278" r:id="rId12"/>
    <p:sldId id="280" r:id="rId13"/>
    <p:sldId id="324" r:id="rId14"/>
    <p:sldId id="325" r:id="rId15"/>
    <p:sldId id="334" r:id="rId16"/>
    <p:sldId id="281" r:id="rId17"/>
    <p:sldId id="282" r:id="rId18"/>
    <p:sldId id="323" r:id="rId19"/>
    <p:sldId id="284" r:id="rId20"/>
    <p:sldId id="286" r:id="rId21"/>
    <p:sldId id="288" r:id="rId22"/>
    <p:sldId id="290" r:id="rId23"/>
    <p:sldId id="292" r:id="rId24"/>
    <p:sldId id="294" r:id="rId25"/>
    <p:sldId id="295" r:id="rId26"/>
    <p:sldId id="296" r:id="rId27"/>
    <p:sldId id="297" r:id="rId28"/>
    <p:sldId id="320" r:id="rId29"/>
    <p:sldId id="298" r:id="rId30"/>
    <p:sldId id="300" r:id="rId31"/>
    <p:sldId id="301" r:id="rId32"/>
    <p:sldId id="303" r:id="rId33"/>
    <p:sldId id="328" r:id="rId34"/>
    <p:sldId id="327" r:id="rId35"/>
    <p:sldId id="321" r:id="rId36"/>
    <p:sldId id="305" r:id="rId37"/>
    <p:sldId id="306" r:id="rId38"/>
    <p:sldId id="307" r:id="rId39"/>
    <p:sldId id="308" r:id="rId40"/>
    <p:sldId id="331" r:id="rId41"/>
    <p:sldId id="332" r:id="rId42"/>
    <p:sldId id="317" r:id="rId43"/>
    <p:sldId id="310" r:id="rId44"/>
    <p:sldId id="318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807" autoAdjust="0"/>
  </p:normalViewPr>
  <p:slideViewPr>
    <p:cSldViewPr>
      <p:cViewPr varScale="1">
        <p:scale>
          <a:sx n="77" d="100"/>
          <a:sy n="77" d="100"/>
        </p:scale>
        <p:origin x="-26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5:32.9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8692 15180 0,'158'40'0,"-118"-20"0,-20 0 0,0-1 0,0-19 16,19 0-16,-19 0 0,20 0 0,-20 0 15,-1 0-15,21 20 0,-20-20 0,20 0 16,-1 0-16,1 0 0,0 0 0,-1 0 16,1 20-16,0 0 0,19-20 0,1 20 15,-20-20-15,-1 20 0,21-20 0,-1 19 0,1-19 16,-1 20-16,1 0 0,19 0 0,-19-20 15,-1-20-15,1 20 0,19 0 0,1 0 16,-1 20-16,20 20 0,-19-20 0,19 19 16,-20-19-16,20 20 0,1-1 0,-1 1 15,-40 0-15,-19-20 0,-20 0 0,-20-20 16,0 0-16,0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3.87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14347 8076 0,'0'0'0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5.50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15200 7461 0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9:53.5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8930 15121 0,'0'0'343,"20"0"-343,-1 0 16,21 0-16,0 0 15,-1 20-15,-19-20 16,0 0-1,40 19-15,-60-19 16,39 0-16,-19 20 16,0-20-1,0 0-15,-20 0 16,20 0-16,19 0 15,-19 20-15,-20-20 16,40 20 0,-20-20-1,-20 0-15,39 0 16,-19 0-16,0 0 15,0 0 1,-20 0-16,20 0 16,0 20-16,0-20 31,-20 0-31,39 20 15,-39-20-15,20 0 16,20 19-16,-40-19 16,20 0-16,-1 0 15,1 20 1,-20-20-16,40 20 15,0-20-15,-21 20 16,1-20-16,-20 0 16,40 20-16,0-20 15,-20 0 1,19 20-16,-19-1 15,0 1-15,0-20 16,-20 0-16,39 20 16,-19-20-16,0 0 15,20 20-15,-20 0 16,19 0-16,41 0 15,-21-1-15,-19 1 16,0-20-16,19 0 16,1 20-16,-1 0 15,1 0-15,19 0 16,20-1-16,-19 1 15,19-20-15,20 20 16,-40 0-16,-19 0 16,-20-20-16,-1 0 15,1 20-15,-40-20 31,0 0 281,-60 0-296,1-20-16,-1 0 16,1 20-16,-40-20 15,59 20-15,-39-20 16,19 0-16,1 1 15,-1 19-15,40 0 16,-39-20-16,39 20 16,-60-20-16,41 0 15,19 20-15,-20 0 16,20 0-16,1 0 15,-1 0-15,-20-20 16,40 20 0,-20 0-16,0 0 15,-19-20-15,39 20 16,-20 0-1,20 0-15,-40 0 16,20-19-16,20 19 16,-39-20-1,-1 20-15,-20 0 0,40 0 16,-39-20-1,19 20-15,-19-20 16,39 0-16,-20 20 16,20-20-16,0 0 15,-39 1 1,59 19-16,-40-20 15,20 0 1,1 20 0,19 0-1,-20 0-15,0 0 16,0 0-1,20 0 1,-20 0-16,-19 0 16,-1-20-16,20 0 15,-40 20-15,60 0 16,-39 0-16,-1-20 15,0 20-15,1-19 16,19 19-16,-40-20 16,21 20-1,19 0-15,-20-20 16,20 20-16,-39-20 15,59 20-15,-60 0 16,40 0-16,-19 0 16,-1-20-16,0 0 15,20 20-15,-19-19 16,39 19-16,-20 0 15,20 0-15,-20 0 16,0 0-16,20 0 47,-20 0-47,20-20 31,-19 20-15,19 0-1,-40 0 1,40-20-16,-20 20 15,0 0-15,0 0 16,0-20-16,1 20 16,-21 0-16,20 0 15,0 0 1,0 0-16,-19-20 15,39 20 1,-20 0-16,0 0 16,20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18.9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10974 15776 0,'0'0'0,"59"79"0,-79-59 0,20-20 0,0 0 16,0 0-16,0 20 0,-20-20 16,20 0-16,0 0 0,0 0 0,0 19 15,0-19-15,-19 0 0,19 0 0,0 0 16,0 0-16,0 0 0,0 0 0,0 0 15,0 0-15,0 0 0,0 0 0,0 20 16,0-20-16,0 0 0,-20 0 0,20 0 0,20 0 16,-20 0-16,0 0 0,0 0 0,0 0 15,0 0-15,0 0 0,0 0 0,0 0 16,0 0-16,0 0 0,0 0 0,0 0 15,0-20-15,0 20 0,0 0 0,0 0 16,0 0-16,0 0 0,0 0 0,0 20 0,0-20 16,0-20-16,0 20 0,0 0 0,19 0 15,-19 20-15,0-20 0,0 0 0,0 0 16,0 0-16,0 0 0,0 0 0,0 0 15,0 0-15,-19 0 0,19 0 0,0 0 16,19 0-16,-19 0 0,0 0 0,0 0 0,-19 20 16,19-40-16,0 20 0,0 0 0,0 0 15,-20 0-15,20 0 0,0 0 0,-20 0 16,20 0-16,0 0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1.5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14407 8017 0,'0'0'0,"0"0"0,0 0 0,0 0 0,0 0 0,0 0 0,0 0 0,59 59 0,-79-39 0,20 0 0,0-20 0,0 0 0,0-20 16,-20 20-16,20 0 0,0 0 15,0 0-15,0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4.7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11787 15795 0,'0'0'0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5.30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11807 15914 0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8.35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15300 7521 0,'0'0'0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36.57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655 8036 0,'0'0'0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59.6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10874 15002 0,'0'0'0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1.81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11767 15756 0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02BF0-A11B-4C26-9728-FAF40D57A5B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F5F8C-F3FD-46E3-B9CC-676EC2FFE1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7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58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31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04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2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11D13C-79C5-42FD-BED1-8B9452CE99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95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16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21.bin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30.bin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6.bin"/><Relationship Id="rId34" Type="http://schemas.openxmlformats.org/officeDocument/2006/relationships/oleObject" Target="../embeddings/oleObject34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9.bin"/><Relationship Id="rId33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25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17.wmf"/><Relationship Id="rId32" Type="http://schemas.openxmlformats.org/officeDocument/2006/relationships/oleObject" Target="../embeddings/oleObject3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8.bin"/><Relationship Id="rId28" Type="http://schemas.openxmlformats.org/officeDocument/2006/relationships/oleObject" Target="../embeddings/oleObject31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31" Type="http://schemas.openxmlformats.org/officeDocument/2006/relationships/image" Target="../media/image20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4.wmf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32.bin"/><Relationship Id="rId35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customXml" Target="../ink/ink6.xml"/><Relationship Id="rId18" Type="http://schemas.openxmlformats.org/officeDocument/2006/relationships/customXml" Target="../ink/ink10.xml"/><Relationship Id="rId3" Type="http://schemas.openxmlformats.org/officeDocument/2006/relationships/image" Target="../media/image28.png"/><Relationship Id="rId21" Type="http://schemas.openxmlformats.org/officeDocument/2006/relationships/customXml" Target="../ink/ink12.xml"/><Relationship Id="rId7" Type="http://schemas.openxmlformats.org/officeDocument/2006/relationships/image" Target="../media/image56.emf"/><Relationship Id="rId12" Type="http://schemas.openxmlformats.org/officeDocument/2006/relationships/customXml" Target="../ink/ink5.xml"/><Relationship Id="rId17" Type="http://schemas.openxmlformats.org/officeDocument/2006/relationships/customXml" Target="../ink/ink9.xml"/><Relationship Id="rId2" Type="http://schemas.openxmlformats.org/officeDocument/2006/relationships/image" Target="../media/image27.gif"/><Relationship Id="rId16" Type="http://schemas.openxmlformats.org/officeDocument/2006/relationships/customXml" Target="../ink/ink8.xml"/><Relationship Id="rId20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50.emf"/><Relationship Id="rId5" Type="http://schemas.openxmlformats.org/officeDocument/2006/relationships/image" Target="../media/image55.emf"/><Relationship Id="rId15" Type="http://schemas.openxmlformats.org/officeDocument/2006/relationships/customXml" Target="../ink/ink7.xml"/><Relationship Id="rId10" Type="http://schemas.openxmlformats.org/officeDocument/2006/relationships/customXml" Target="../ink/ink4.xml"/><Relationship Id="rId19" Type="http://schemas.openxmlformats.org/officeDocument/2006/relationships/customXml" Target="../ink/ink11.xml"/><Relationship Id="rId4" Type="http://schemas.openxmlformats.org/officeDocument/2006/relationships/customXml" Target="../ink/ink1.xml"/><Relationship Id="rId9" Type="http://schemas.openxmlformats.org/officeDocument/2006/relationships/image" Target="../media/image57.emf"/><Relationship Id="rId14" Type="http://schemas.openxmlformats.org/officeDocument/2006/relationships/image" Target="../media/image58.emf"/><Relationship Id="rId22" Type="http://schemas.openxmlformats.org/officeDocument/2006/relationships/image" Target="../media/image6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wmf"/><Relationship Id="rId3" Type="http://schemas.openxmlformats.org/officeDocument/2006/relationships/control" Target="../activeX/activeX2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8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5.xml"/><Relationship Id="rId11" Type="http://schemas.openxmlformats.org/officeDocument/2006/relationships/image" Target="../media/image37.wmf"/><Relationship Id="rId5" Type="http://schemas.openxmlformats.org/officeDocument/2006/relationships/control" Target="../activeX/activeX4.xml"/><Relationship Id="rId10" Type="http://schemas.openxmlformats.org/officeDocument/2006/relationships/image" Target="../media/image36.wmf"/><Relationship Id="rId4" Type="http://schemas.openxmlformats.org/officeDocument/2006/relationships/control" Target="../activeX/activeX3.xml"/><Relationship Id="rId9" Type="http://schemas.openxmlformats.org/officeDocument/2006/relationships/image" Target="../media/image3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7.png"/><Relationship Id="rId5" Type="http://schemas.openxmlformats.org/officeDocument/2006/relationships/image" Target="../media/image55.wmf"/><Relationship Id="rId4" Type="http://schemas.openxmlformats.org/officeDocument/2006/relationships/oleObject" Target="../embeddings/oleObject35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64704"/>
            <a:ext cx="8229600" cy="2435696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effectLst/>
                <a:latin typeface="+mn-lt"/>
              </a:rPr>
              <a:t>        Применение </a:t>
            </a:r>
            <a:r>
              <a:rPr lang="ru-RU" sz="3200" b="0" dirty="0">
                <a:effectLst/>
                <a:latin typeface="+mn-lt"/>
              </a:rPr>
              <a:t> </a:t>
            </a:r>
            <a:r>
              <a:rPr lang="ru-RU" sz="3200" b="0" dirty="0" smtClean="0">
                <a:effectLst/>
                <a:latin typeface="+mn-lt"/>
              </a:rPr>
              <a:t>инструментов</a:t>
            </a:r>
            <a:br>
              <a:rPr lang="ru-RU" sz="3200" b="0" dirty="0" smtClean="0">
                <a:effectLst/>
                <a:latin typeface="+mn-lt"/>
              </a:rPr>
            </a:br>
            <a:r>
              <a:rPr lang="ru-RU" sz="3200" dirty="0">
                <a:effectLst/>
                <a:latin typeface="+mn-lt"/>
              </a:rPr>
              <a:t> </a:t>
            </a:r>
            <a:r>
              <a:rPr lang="ru-RU" sz="3200" dirty="0" smtClean="0">
                <a:effectLst/>
                <a:latin typeface="+mn-lt"/>
              </a:rPr>
              <a:t> </a:t>
            </a:r>
            <a:r>
              <a:rPr lang="ru-RU" sz="3200" b="0" dirty="0" smtClean="0">
                <a:effectLst/>
                <a:latin typeface="+mn-lt"/>
              </a:rPr>
              <a:t>      </a:t>
            </a:r>
            <a:r>
              <a:rPr lang="ru-RU" sz="3200" b="0" dirty="0" err="1" smtClean="0">
                <a:effectLst/>
                <a:latin typeface="+mn-lt"/>
              </a:rPr>
              <a:t>Microsoft</a:t>
            </a:r>
            <a:r>
              <a:rPr lang="ru-RU" sz="3200" b="0" dirty="0" smtClean="0">
                <a:effectLst/>
                <a:latin typeface="+mn-lt"/>
              </a:rPr>
              <a:t> </a:t>
            </a:r>
            <a:r>
              <a:rPr lang="ru-RU" sz="3200" b="0" dirty="0">
                <a:effectLst/>
                <a:latin typeface="+mn-lt"/>
              </a:rPr>
              <a:t> в </a:t>
            </a:r>
            <a:r>
              <a:rPr lang="ru-RU" sz="3200" b="0" dirty="0" smtClean="0">
                <a:effectLst/>
                <a:latin typeface="+mn-lt"/>
              </a:rPr>
              <a:t>преподавании </a:t>
            </a:r>
            <a:br>
              <a:rPr lang="ru-RU" sz="3200" b="0" dirty="0" smtClean="0">
                <a:effectLst/>
                <a:latin typeface="+mn-lt"/>
              </a:rPr>
            </a:br>
            <a:r>
              <a:rPr lang="ru-RU" sz="3200" dirty="0">
                <a:effectLst/>
                <a:latin typeface="+mn-lt"/>
              </a:rPr>
              <a:t> </a:t>
            </a:r>
            <a:r>
              <a:rPr lang="ru-RU" sz="3200" dirty="0" smtClean="0">
                <a:effectLst/>
                <a:latin typeface="+mn-lt"/>
              </a:rPr>
              <a:t>                    </a:t>
            </a:r>
            <a:r>
              <a:rPr lang="ru-RU" sz="3200" b="0" dirty="0" smtClean="0">
                <a:effectLst/>
                <a:latin typeface="+mn-lt"/>
              </a:rPr>
              <a:t>  математики</a:t>
            </a:r>
            <a:r>
              <a:rPr lang="ru-RU" sz="4000" b="0" dirty="0">
                <a:effectLst/>
                <a:latin typeface="+mn-lt"/>
              </a:rPr>
              <a:t/>
            </a:r>
            <a:br>
              <a:rPr lang="ru-RU" sz="4000" b="0" dirty="0">
                <a:effectLst/>
                <a:latin typeface="+mn-lt"/>
              </a:rPr>
            </a:br>
            <a:endParaRPr lang="ru-RU" sz="4000" b="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501008"/>
            <a:ext cx="8458200" cy="17853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                                          </a:t>
            </a:r>
            <a:r>
              <a:rPr lang="ru-RU" sz="3100" dirty="0" smtClean="0"/>
              <a:t>Иванова Н.М.</a:t>
            </a:r>
            <a:r>
              <a:rPr lang="en-US" sz="3100" dirty="0" smtClean="0"/>
              <a:t>,</a:t>
            </a:r>
            <a:r>
              <a:rPr lang="ru-RU" sz="3100" dirty="0"/>
              <a:t> </a:t>
            </a:r>
            <a:r>
              <a:rPr lang="ru-RU" sz="3100" dirty="0" smtClean="0"/>
              <a:t>учитель математики </a:t>
            </a:r>
          </a:p>
          <a:p>
            <a:endParaRPr lang="ru-RU" sz="3100" dirty="0"/>
          </a:p>
          <a:p>
            <a:r>
              <a:rPr lang="ru-RU" sz="3100" dirty="0" smtClean="0"/>
              <a:t>                                              МБОУ </a:t>
            </a:r>
            <a:r>
              <a:rPr lang="ru-RU" sz="3100" dirty="0"/>
              <a:t>г. Иркутска, СОШ № 19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852" y="4676788"/>
            <a:ext cx="7172348" cy="609600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5038740"/>
            <a:ext cx="6400800" cy="747714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Иванова Наталья Михайлов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59"/>
            <a:ext cx="2160240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Дано: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929066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Построить: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500570"/>
            <a:ext cx="3246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Calibri"/>
              </a:rPr>
              <a:t>∆ </a:t>
            </a:r>
            <a:r>
              <a:rPr lang="en-US" sz="2400" i="1" dirty="0" smtClean="0">
                <a:latin typeface="Calibri"/>
              </a:rPr>
              <a:t>ABC</a:t>
            </a:r>
            <a:r>
              <a:rPr lang="ru-RU" sz="2400" i="1" dirty="0" smtClean="0">
                <a:latin typeface="Calibri"/>
              </a:rPr>
              <a:t>, где </a:t>
            </a:r>
            <a:r>
              <a:rPr lang="en-US" sz="2400" i="1" dirty="0" smtClean="0">
                <a:latin typeface="Calibri"/>
              </a:rPr>
              <a:t>BD</a:t>
            </a:r>
            <a:r>
              <a:rPr lang="ru-RU" sz="2400" i="1" dirty="0" smtClean="0">
                <a:latin typeface="Calibri"/>
              </a:rPr>
              <a:t> - медиана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643570" y="642918"/>
            <a:ext cx="1237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Анализ: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5107785" y="1750207"/>
            <a:ext cx="1571636" cy="7858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5500694" y="2928934"/>
            <a:ext cx="2714644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5786446" y="1857364"/>
            <a:ext cx="1571636" cy="57150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6036479" y="2893215"/>
            <a:ext cx="214314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7250925" y="2893215"/>
            <a:ext cx="214314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00628" y="271462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29388" y="1000108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8358214" y="278605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C</a:t>
            </a:r>
            <a:endParaRPr lang="ru-RU" sz="24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72264" y="300037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D</a:t>
            </a:r>
            <a:endParaRPr lang="ru-RU" sz="2400" i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280000" flipH="1" flipV="1">
            <a:off x="535753" y="821513"/>
            <a:ext cx="1571636" cy="785818"/>
          </a:xfrm>
          <a:prstGeom prst="line">
            <a:avLst/>
          </a:prstGeom>
          <a:ln w="19050">
            <a:solidFill>
              <a:schemeClr val="tx1"/>
            </a:solidFill>
          </a:ln>
          <a:scene3d>
            <a:camera prst="orthographicFront">
              <a:rot lat="0" lon="0" rev="69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406" y="824195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43108" y="85723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-2400000">
            <a:off x="516726" y="1142065"/>
            <a:ext cx="1928826" cy="16430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150017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2786050" y="157161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C</a:t>
            </a:r>
            <a:endParaRPr lang="ru-RU" sz="2400" i="1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1820000" flipH="1">
            <a:off x="467187" y="2528207"/>
            <a:ext cx="1571636" cy="5000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2844" y="2395831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2071670" y="242886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D</a:t>
            </a:r>
            <a:endParaRPr lang="ru-RU" sz="2400" i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5107785" y="1750207"/>
            <a:ext cx="1571636" cy="78581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5255423" y="2397911"/>
            <a:ext cx="3214710" cy="1133484"/>
          </a:xfrm>
          <a:prstGeom prst="line">
            <a:avLst/>
          </a:prstGeom>
          <a:ln w="222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6429388" y="2071678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388" y="2143116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6858016" y="3571876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858016" y="3500438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786578" y="4286256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B1</a:t>
            </a:r>
            <a:endParaRPr lang="ru-RU" sz="2400" i="1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7036611" y="3393281"/>
            <a:ext cx="1571636" cy="785818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Дуга 57"/>
          <p:cNvSpPr/>
          <p:nvPr/>
        </p:nvSpPr>
        <p:spPr>
          <a:xfrm flipH="1">
            <a:off x="6500826" y="2714620"/>
            <a:ext cx="428628" cy="500066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уга 59"/>
          <p:cNvSpPr/>
          <p:nvPr/>
        </p:nvSpPr>
        <p:spPr>
          <a:xfrm rot="10800000" flipH="1">
            <a:off x="6715140" y="2714620"/>
            <a:ext cx="428628" cy="500066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222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6200000" flipH="1">
            <a:off x="7608115" y="382190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7608115" y="3750471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7679553" y="3750471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5679289" y="2107397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5679289" y="203595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5750727" y="203595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66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1" grpId="0"/>
      <p:bldP spid="58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17192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39750" y="1773238"/>
          <a:ext cx="3529013" cy="34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8" name="GraphC" r:id="rId3" imgW="3495675" imgH="3419475" progId="GraphCtrl.Document">
                  <p:embed/>
                </p:oleObj>
              </mc:Choice>
              <mc:Fallback>
                <p:oleObj name="GraphC" r:id="rId3" imgW="3495675" imgH="3419475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3529013" cy="345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4140200" y="1773238"/>
          <a:ext cx="476250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9" name="GraphC" r:id="rId5" imgW="4762500" imgH="3486150" progId="GraphCtrl.Document">
                  <p:embed/>
                </p:oleObj>
              </mc:Choice>
              <mc:Fallback>
                <p:oleObj name="GraphC" r:id="rId5" imgW="4762500" imgH="3486150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773238"/>
                        <a:ext cx="476250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5292725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0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4716463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1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5003800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2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6156325" y="37893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3" name="Формула" r:id="rId13" imgW="139700" imgH="139700" progId="Equation.3">
                  <p:embed/>
                </p:oleObj>
              </mc:Choice>
              <mc:Fallback>
                <p:oleObj name="Формула" r:id="rId13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7893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7885113" y="3789363"/>
          <a:ext cx="3619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4" name="Формула" r:id="rId15" imgW="228402" imgH="177646" progId="Equation.3">
                  <p:embed/>
                </p:oleObj>
              </mc:Choice>
              <mc:Fallback>
                <p:oleObj name="Формула" r:id="rId15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3789363"/>
                        <a:ext cx="361950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Freeform 18"/>
          <p:cNvSpPr>
            <a:spLocks/>
          </p:cNvSpPr>
          <p:nvPr/>
        </p:nvSpPr>
        <p:spPr bwMode="auto">
          <a:xfrm>
            <a:off x="838200" y="2997200"/>
            <a:ext cx="6324600" cy="1588"/>
          </a:xfrm>
          <a:custGeom>
            <a:avLst/>
            <a:gdLst>
              <a:gd name="T0" fmla="*/ 0 w 3984"/>
              <a:gd name="T1" fmla="*/ 0 h 1"/>
              <a:gd name="T2" fmla="*/ 6324600 w 3984"/>
              <a:gd name="T3" fmla="*/ 0 h 1"/>
              <a:gd name="T4" fmla="*/ 0 60000 65536"/>
              <a:gd name="T5" fmla="*/ 0 60000 65536"/>
              <a:gd name="T6" fmla="*/ 0 w 3984"/>
              <a:gd name="T7" fmla="*/ 0 h 1"/>
              <a:gd name="T8" fmla="*/ 3984 w 398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84" h="1">
                <a:moveTo>
                  <a:pt x="0" y="0"/>
                </a:moveTo>
                <a:lnTo>
                  <a:pt x="3984" y="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4500563" y="3562350"/>
            <a:ext cx="71437" cy="698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16" name="Freeform 20"/>
          <p:cNvSpPr>
            <a:spLocks/>
          </p:cNvSpPr>
          <p:nvPr/>
        </p:nvSpPr>
        <p:spPr bwMode="auto">
          <a:xfrm>
            <a:off x="2184400" y="2349500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8" name="Object 22"/>
          <p:cNvGraphicFramePr>
            <a:graphicFrameLocks noChangeAspect="1"/>
          </p:cNvGraphicFramePr>
          <p:nvPr/>
        </p:nvGraphicFramePr>
        <p:xfrm>
          <a:off x="19081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5" name="Формула" r:id="rId17" imgW="164957" imgH="393359" progId="Equation.3">
                  <p:embed/>
                </p:oleObj>
              </mc:Choice>
              <mc:Fallback>
                <p:oleObj name="Формула" r:id="rId1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9" name="Freeform 23"/>
          <p:cNvSpPr>
            <a:spLocks/>
          </p:cNvSpPr>
          <p:nvPr/>
        </p:nvSpPr>
        <p:spPr bwMode="auto">
          <a:xfrm>
            <a:off x="2184400" y="2095500"/>
            <a:ext cx="4000500" cy="12700"/>
          </a:xfrm>
          <a:custGeom>
            <a:avLst/>
            <a:gdLst>
              <a:gd name="T0" fmla="*/ 0 w 2520"/>
              <a:gd name="T1" fmla="*/ 0 h 8"/>
              <a:gd name="T2" fmla="*/ 4000500 w 2520"/>
              <a:gd name="T3" fmla="*/ 12700 h 8"/>
              <a:gd name="T4" fmla="*/ 0 60000 65536"/>
              <a:gd name="T5" fmla="*/ 0 60000 65536"/>
              <a:gd name="T6" fmla="*/ 0 w 2520"/>
              <a:gd name="T7" fmla="*/ 0 h 8"/>
              <a:gd name="T8" fmla="*/ 2520 w 2520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20" h="8">
                <a:moveTo>
                  <a:pt x="0" y="0"/>
                </a:moveTo>
                <a:lnTo>
                  <a:pt x="2520" y="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5410200" y="1778000"/>
            <a:ext cx="12700" cy="1828800"/>
          </a:xfrm>
          <a:custGeom>
            <a:avLst/>
            <a:gdLst>
              <a:gd name="T0" fmla="*/ 0 w 8"/>
              <a:gd name="T1" fmla="*/ 0 h 1152"/>
              <a:gd name="T2" fmla="*/ 12700 w 8"/>
              <a:gd name="T3" fmla="*/ 1828800 h 1152"/>
              <a:gd name="T4" fmla="*/ 0 60000 65536"/>
              <a:gd name="T5" fmla="*/ 0 60000 65536"/>
              <a:gd name="T6" fmla="*/ 0 w 8"/>
              <a:gd name="T7" fmla="*/ 0 h 1152"/>
              <a:gd name="T8" fmla="*/ 8 w 8"/>
              <a:gd name="T9" fmla="*/ 1152 h 11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52">
                <a:moveTo>
                  <a:pt x="0" y="0"/>
                </a:moveTo>
                <a:lnTo>
                  <a:pt x="8" y="1152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 flipH="1">
            <a:off x="5364163" y="206057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22" name="Freeform 26"/>
          <p:cNvSpPr>
            <a:spLocks/>
          </p:cNvSpPr>
          <p:nvPr/>
        </p:nvSpPr>
        <p:spPr bwMode="auto">
          <a:xfrm>
            <a:off x="1308100" y="2362200"/>
            <a:ext cx="5016500" cy="12700"/>
          </a:xfrm>
          <a:custGeom>
            <a:avLst/>
            <a:gdLst>
              <a:gd name="T0" fmla="*/ 0 w 3160"/>
              <a:gd name="T1" fmla="*/ 0 h 8"/>
              <a:gd name="T2" fmla="*/ 5016500 w 3160"/>
              <a:gd name="T3" fmla="*/ 12700 h 8"/>
              <a:gd name="T4" fmla="*/ 0 60000 65536"/>
              <a:gd name="T5" fmla="*/ 0 60000 65536"/>
              <a:gd name="T6" fmla="*/ 0 w 3160"/>
              <a:gd name="T7" fmla="*/ 0 h 8"/>
              <a:gd name="T8" fmla="*/ 3160 w 3160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60" h="8">
                <a:moveTo>
                  <a:pt x="0" y="0"/>
                </a:moveTo>
                <a:lnTo>
                  <a:pt x="3160" y="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3" name="Freeform 27"/>
          <p:cNvSpPr>
            <a:spLocks/>
          </p:cNvSpPr>
          <p:nvPr/>
        </p:nvSpPr>
        <p:spPr bwMode="auto">
          <a:xfrm>
            <a:off x="2184400" y="5080000"/>
            <a:ext cx="5588000" cy="1588"/>
          </a:xfrm>
          <a:custGeom>
            <a:avLst/>
            <a:gdLst>
              <a:gd name="T0" fmla="*/ 0 w 3520"/>
              <a:gd name="T1" fmla="*/ 0 h 1"/>
              <a:gd name="T2" fmla="*/ 5588000 w 3520"/>
              <a:gd name="T3" fmla="*/ 0 h 1"/>
              <a:gd name="T4" fmla="*/ 0 60000 65536"/>
              <a:gd name="T5" fmla="*/ 0 60000 65536"/>
              <a:gd name="T6" fmla="*/ 0 w 3520"/>
              <a:gd name="T7" fmla="*/ 0 h 1"/>
              <a:gd name="T8" fmla="*/ 3520 w 352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20" h="1">
                <a:moveTo>
                  <a:pt x="0" y="0"/>
                </a:moveTo>
                <a:lnTo>
                  <a:pt x="3520" y="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25" name="Object 29"/>
          <p:cNvGraphicFramePr>
            <a:graphicFrameLocks noChangeAspect="1"/>
          </p:cNvGraphicFramePr>
          <p:nvPr/>
        </p:nvGraphicFramePr>
        <p:xfrm>
          <a:off x="1763713" y="4437063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437063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27" name="Object 31"/>
          <p:cNvGraphicFramePr>
            <a:graphicFrameLocks noChangeAspect="1"/>
          </p:cNvGraphicFramePr>
          <p:nvPr/>
        </p:nvGraphicFramePr>
        <p:xfrm>
          <a:off x="7019925" y="3716338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7" name="Формула" r:id="rId20" imgW="241195" imgH="393529" progId="Equation.3">
                  <p:embed/>
                </p:oleObj>
              </mc:Choice>
              <mc:Fallback>
                <p:oleObj name="Формула" r:id="rId20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3716338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8" name="Freeform 32"/>
          <p:cNvSpPr>
            <a:spLocks/>
          </p:cNvSpPr>
          <p:nvPr/>
        </p:nvSpPr>
        <p:spPr bwMode="auto">
          <a:xfrm>
            <a:off x="7175500" y="3594100"/>
            <a:ext cx="1588" cy="1808163"/>
          </a:xfrm>
          <a:custGeom>
            <a:avLst/>
            <a:gdLst>
              <a:gd name="T0" fmla="*/ 0 w 1"/>
              <a:gd name="T1" fmla="*/ 0 h 1139"/>
              <a:gd name="T2" fmla="*/ 1588 w 1"/>
              <a:gd name="T3" fmla="*/ 1808163 h 1139"/>
              <a:gd name="T4" fmla="*/ 0 60000 65536"/>
              <a:gd name="T5" fmla="*/ 0 60000 65536"/>
              <a:gd name="T6" fmla="*/ 0 w 1"/>
              <a:gd name="T7" fmla="*/ 0 h 1139"/>
              <a:gd name="T8" fmla="*/ 1 w 1"/>
              <a:gd name="T9" fmla="*/ 1139 h 11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39">
                <a:moveTo>
                  <a:pt x="0" y="0"/>
                </a:moveTo>
                <a:lnTo>
                  <a:pt x="1" y="1139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9" name="Oval 33"/>
          <p:cNvSpPr>
            <a:spLocks noChangeArrowheads="1"/>
          </p:cNvSpPr>
          <p:nvPr/>
        </p:nvSpPr>
        <p:spPr bwMode="auto">
          <a:xfrm>
            <a:off x="7164388" y="501332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0" name="Oval 34"/>
          <p:cNvSpPr>
            <a:spLocks noChangeArrowheads="1"/>
          </p:cNvSpPr>
          <p:nvPr/>
        </p:nvSpPr>
        <p:spPr bwMode="auto">
          <a:xfrm>
            <a:off x="6289675" y="354965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1" name="Oval 35"/>
          <p:cNvSpPr>
            <a:spLocks noChangeArrowheads="1"/>
          </p:cNvSpPr>
          <p:nvPr/>
        </p:nvSpPr>
        <p:spPr bwMode="auto">
          <a:xfrm>
            <a:off x="5076825" y="234950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2" name="Oval 36"/>
          <p:cNvSpPr>
            <a:spLocks noChangeArrowheads="1"/>
          </p:cNvSpPr>
          <p:nvPr/>
        </p:nvSpPr>
        <p:spPr bwMode="auto">
          <a:xfrm flipH="1">
            <a:off x="5651500" y="2349500"/>
            <a:ext cx="71438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3" name="Object 37"/>
          <p:cNvGraphicFramePr>
            <a:graphicFrameLocks noChangeAspect="1"/>
          </p:cNvGraphicFramePr>
          <p:nvPr/>
        </p:nvGraphicFramePr>
        <p:xfrm>
          <a:off x="468313" y="33575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8" name="Формула" r:id="rId21" imgW="139700" imgH="139700" progId="Equation.3">
                  <p:embed/>
                </p:oleObj>
              </mc:Choice>
              <mc:Fallback>
                <p:oleObj name="Формула" r:id="rId2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3575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5" name="Object 39"/>
          <p:cNvGraphicFramePr>
            <a:graphicFrameLocks noChangeAspect="1"/>
          </p:cNvGraphicFramePr>
          <p:nvPr/>
        </p:nvGraphicFramePr>
        <p:xfrm>
          <a:off x="25558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9" name="Формула" r:id="rId22" imgW="164957" imgH="393359" progId="Equation.3">
                  <p:embed/>
                </p:oleObj>
              </mc:Choice>
              <mc:Fallback>
                <p:oleObj name="Формула" r:id="rId22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6" name="Rectangle 4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7" name="Object 41"/>
          <p:cNvGraphicFramePr>
            <a:graphicFrameLocks noChangeAspect="1"/>
          </p:cNvGraphicFramePr>
          <p:nvPr/>
        </p:nvGraphicFramePr>
        <p:xfrm>
          <a:off x="1187450" y="2349500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0" name="Формула" r:id="rId23" imgW="253890" imgH="393529" progId="Equation.3">
                  <p:embed/>
                </p:oleObj>
              </mc:Choice>
              <mc:Fallback>
                <p:oleObj name="Формула" r:id="rId23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9500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8" name="Freeform 42"/>
          <p:cNvSpPr>
            <a:spLocks/>
          </p:cNvSpPr>
          <p:nvPr/>
        </p:nvSpPr>
        <p:spPr bwMode="auto">
          <a:xfrm>
            <a:off x="5105400" y="1739900"/>
            <a:ext cx="1588" cy="1841500"/>
          </a:xfrm>
          <a:custGeom>
            <a:avLst/>
            <a:gdLst>
              <a:gd name="T0" fmla="*/ 0 w 1"/>
              <a:gd name="T1" fmla="*/ 0 h 1160"/>
              <a:gd name="T2" fmla="*/ 0 w 1"/>
              <a:gd name="T3" fmla="*/ 1841500 h 1160"/>
              <a:gd name="T4" fmla="*/ 0 60000 65536"/>
              <a:gd name="T5" fmla="*/ 0 60000 65536"/>
              <a:gd name="T6" fmla="*/ 0 w 1"/>
              <a:gd name="T7" fmla="*/ 0 h 1160"/>
              <a:gd name="T8" fmla="*/ 1 w 1"/>
              <a:gd name="T9" fmla="*/ 1160 h 11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60">
                <a:moveTo>
                  <a:pt x="0" y="0"/>
                </a:moveTo>
                <a:lnTo>
                  <a:pt x="0" y="116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39" name="Freeform 43"/>
          <p:cNvSpPr>
            <a:spLocks/>
          </p:cNvSpPr>
          <p:nvPr/>
        </p:nvSpPr>
        <p:spPr bwMode="auto">
          <a:xfrm>
            <a:off x="5689600" y="1803400"/>
            <a:ext cx="12700" cy="1790700"/>
          </a:xfrm>
          <a:custGeom>
            <a:avLst/>
            <a:gdLst>
              <a:gd name="T0" fmla="*/ 0 w 8"/>
              <a:gd name="T1" fmla="*/ 0 h 1128"/>
              <a:gd name="T2" fmla="*/ 12700 w 8"/>
              <a:gd name="T3" fmla="*/ 1790700 h 1128"/>
              <a:gd name="T4" fmla="*/ 0 60000 65536"/>
              <a:gd name="T5" fmla="*/ 0 60000 65536"/>
              <a:gd name="T6" fmla="*/ 0 w 8"/>
              <a:gd name="T7" fmla="*/ 0 h 1128"/>
              <a:gd name="T8" fmla="*/ 8 w 8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28">
                <a:moveTo>
                  <a:pt x="0" y="0"/>
                </a:moveTo>
                <a:lnTo>
                  <a:pt x="8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5940425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4787900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42" name="Freeform 46"/>
          <p:cNvSpPr>
            <a:spLocks/>
          </p:cNvSpPr>
          <p:nvPr/>
        </p:nvSpPr>
        <p:spPr bwMode="auto">
          <a:xfrm>
            <a:off x="2171700" y="2997200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3" name="Rectangle 47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44" name="Object 48"/>
          <p:cNvGraphicFramePr>
            <a:graphicFrameLocks noChangeAspect="1"/>
          </p:cNvGraphicFramePr>
          <p:nvPr/>
        </p:nvGraphicFramePr>
        <p:xfrm>
          <a:off x="3059113" y="25654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1" name="Формула" r:id="rId25" imgW="164957" imgH="393359" progId="Equation.3">
                  <p:embed/>
                </p:oleObj>
              </mc:Choice>
              <mc:Fallback>
                <p:oleObj name="Формула" r:id="rId25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5654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5" name="Rectangle 49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46" name="Object 50"/>
          <p:cNvGraphicFramePr>
            <a:graphicFrameLocks noChangeAspect="1"/>
          </p:cNvGraphicFramePr>
          <p:nvPr/>
        </p:nvGraphicFramePr>
        <p:xfrm>
          <a:off x="755650" y="299720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2" name="Формула" r:id="rId26" imgW="241195" imgH="393529" progId="Equation.3">
                  <p:embed/>
                </p:oleObj>
              </mc:Choice>
              <mc:Fallback>
                <p:oleObj name="Формула" r:id="rId2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97200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7" name="Freeform 51"/>
          <p:cNvSpPr>
            <a:spLocks/>
          </p:cNvSpPr>
          <p:nvPr/>
        </p:nvSpPr>
        <p:spPr bwMode="auto">
          <a:xfrm>
            <a:off x="4813300" y="1816100"/>
            <a:ext cx="1588" cy="1790700"/>
          </a:xfrm>
          <a:custGeom>
            <a:avLst/>
            <a:gdLst>
              <a:gd name="T0" fmla="*/ 0 w 1"/>
              <a:gd name="T1" fmla="*/ 0 h 1128"/>
              <a:gd name="T2" fmla="*/ 0 w 1"/>
              <a:gd name="T3" fmla="*/ 1790700 h 1128"/>
              <a:gd name="T4" fmla="*/ 0 60000 65536"/>
              <a:gd name="T5" fmla="*/ 0 60000 65536"/>
              <a:gd name="T6" fmla="*/ 0 w 1"/>
              <a:gd name="T7" fmla="*/ 0 h 1128"/>
              <a:gd name="T8" fmla="*/ 1 w 1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28">
                <a:moveTo>
                  <a:pt x="0" y="0"/>
                </a:moveTo>
                <a:lnTo>
                  <a:pt x="0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8" name="Freeform 52"/>
          <p:cNvSpPr>
            <a:spLocks/>
          </p:cNvSpPr>
          <p:nvPr/>
        </p:nvSpPr>
        <p:spPr bwMode="auto">
          <a:xfrm>
            <a:off x="6011863" y="1773238"/>
            <a:ext cx="12700" cy="1790700"/>
          </a:xfrm>
          <a:custGeom>
            <a:avLst/>
            <a:gdLst>
              <a:gd name="T0" fmla="*/ 0 w 8"/>
              <a:gd name="T1" fmla="*/ 0 h 1128"/>
              <a:gd name="T2" fmla="*/ 12700 w 8"/>
              <a:gd name="T3" fmla="*/ 1790700 h 1128"/>
              <a:gd name="T4" fmla="*/ 0 60000 65536"/>
              <a:gd name="T5" fmla="*/ 0 60000 65536"/>
              <a:gd name="T6" fmla="*/ 0 w 8"/>
              <a:gd name="T7" fmla="*/ 0 h 1128"/>
              <a:gd name="T8" fmla="*/ 8 w 8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28">
                <a:moveTo>
                  <a:pt x="0" y="0"/>
                </a:moveTo>
                <a:lnTo>
                  <a:pt x="8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9" name="Rectangle 53"/>
          <p:cNvSpPr>
            <a:spLocks noChangeArrowheads="1"/>
          </p:cNvSpPr>
          <p:nvPr/>
        </p:nvSpPr>
        <p:spPr bwMode="auto">
          <a:xfrm>
            <a:off x="250825" y="333375"/>
            <a:ext cx="864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Построение  графика  функции  </a:t>
            </a:r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y = sin x</a:t>
            </a: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964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8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9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0" dur="1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2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 animBg="1"/>
      <p:bldP spid="4114" grpId="1" animBg="1"/>
      <p:bldP spid="4115" grpId="0" animBg="1"/>
      <p:bldP spid="4116" grpId="0" animBg="1"/>
      <p:bldP spid="4119" grpId="0" animBg="1"/>
      <p:bldP spid="4119" grpId="1" animBg="1"/>
      <p:bldP spid="4120" grpId="0" animBg="1"/>
      <p:bldP spid="4120" grpId="1" animBg="1"/>
      <p:bldP spid="4121" grpId="0" animBg="1"/>
      <p:bldP spid="4122" grpId="0" animBg="1"/>
      <p:bldP spid="4122" grpId="1" animBg="1"/>
      <p:bldP spid="4123" grpId="0" animBg="1"/>
      <p:bldP spid="4128" grpId="0" animBg="1"/>
      <p:bldP spid="4129" grpId="0" animBg="1"/>
      <p:bldP spid="4130" grpId="0" animBg="1"/>
      <p:bldP spid="4131" grpId="0" animBg="1"/>
      <p:bldP spid="4132" grpId="0" animBg="1"/>
      <p:bldP spid="4138" grpId="0" animBg="1"/>
      <p:bldP spid="4138" grpId="1" animBg="1"/>
      <p:bldP spid="4139" grpId="0" animBg="1"/>
      <p:bldP spid="4139" grpId="1" animBg="1"/>
      <p:bldP spid="4140" grpId="0" animBg="1"/>
      <p:bldP spid="4141" grpId="0" animBg="1"/>
      <p:bldP spid="4142" grpId="0" animBg="1"/>
      <p:bldP spid="4147" grpId="0" animBg="1"/>
      <p:bldP spid="4147" grpId="1" animBg="1"/>
      <p:bldP spid="4148" grpId="0" animBg="1"/>
      <p:bldP spid="4148" grpId="1" animBg="1"/>
      <p:bldP spid="4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7192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39750" y="1773238"/>
          <a:ext cx="3529013" cy="34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4" name="GraphC" r:id="rId3" imgW="3495675" imgH="3419475" progId="GraphCtrl.Document">
                  <p:embed/>
                </p:oleObj>
              </mc:Choice>
              <mc:Fallback>
                <p:oleObj name="GraphC" r:id="rId3" imgW="3495675" imgH="3419475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3529013" cy="345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4140200" y="1773238"/>
          <a:ext cx="476250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5" name="GraphC" r:id="rId5" imgW="4762500" imgH="3486150" progId="GraphCtrl.Document">
                  <p:embed/>
                </p:oleObj>
              </mc:Choice>
              <mc:Fallback>
                <p:oleObj name="GraphC" r:id="rId5" imgW="4762500" imgH="3486150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773238"/>
                        <a:ext cx="476250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5292725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6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4716463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7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5003800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9" name="Object 15"/>
          <p:cNvGraphicFramePr>
            <a:graphicFrameLocks noChangeAspect="1"/>
          </p:cNvGraphicFramePr>
          <p:nvPr/>
        </p:nvGraphicFramePr>
        <p:xfrm>
          <a:off x="6156325" y="37893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9" name="Формула" r:id="rId13" imgW="139700" imgH="139700" progId="Equation.3">
                  <p:embed/>
                </p:oleObj>
              </mc:Choice>
              <mc:Fallback>
                <p:oleObj name="Формула" r:id="rId13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7893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1" name="Object 17"/>
          <p:cNvGraphicFramePr>
            <a:graphicFrameLocks noChangeAspect="1"/>
          </p:cNvGraphicFramePr>
          <p:nvPr/>
        </p:nvGraphicFramePr>
        <p:xfrm>
          <a:off x="7885113" y="3789363"/>
          <a:ext cx="3619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0" name="Формула" r:id="rId15" imgW="228402" imgH="177646" progId="Equation.3">
                  <p:embed/>
                </p:oleObj>
              </mc:Choice>
              <mc:Fallback>
                <p:oleObj name="Формула" r:id="rId15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3789363"/>
                        <a:ext cx="361950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4500563" y="3573463"/>
            <a:ext cx="71437" cy="698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63" name="Freeform 19"/>
          <p:cNvSpPr>
            <a:spLocks/>
          </p:cNvSpPr>
          <p:nvPr/>
        </p:nvSpPr>
        <p:spPr bwMode="auto">
          <a:xfrm>
            <a:off x="2184400" y="2349500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5" name="Object 21"/>
          <p:cNvGraphicFramePr>
            <a:graphicFrameLocks noChangeAspect="1"/>
          </p:cNvGraphicFramePr>
          <p:nvPr/>
        </p:nvGraphicFramePr>
        <p:xfrm>
          <a:off x="19081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1" name="Формула" r:id="rId17" imgW="164957" imgH="393359" progId="Equation.3">
                  <p:embed/>
                </p:oleObj>
              </mc:Choice>
              <mc:Fallback>
                <p:oleObj name="Формула" r:id="rId1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Oval 22"/>
          <p:cNvSpPr>
            <a:spLocks noChangeArrowheads="1"/>
          </p:cNvSpPr>
          <p:nvPr/>
        </p:nvSpPr>
        <p:spPr bwMode="auto">
          <a:xfrm flipH="1">
            <a:off x="5364163" y="206057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8" name="Object 24"/>
          <p:cNvGraphicFramePr>
            <a:graphicFrameLocks noChangeAspect="1"/>
          </p:cNvGraphicFramePr>
          <p:nvPr/>
        </p:nvGraphicFramePr>
        <p:xfrm>
          <a:off x="1763713" y="4437063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2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437063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0" name="Object 26"/>
          <p:cNvGraphicFramePr>
            <a:graphicFrameLocks noChangeAspect="1"/>
          </p:cNvGraphicFramePr>
          <p:nvPr/>
        </p:nvGraphicFramePr>
        <p:xfrm>
          <a:off x="7019925" y="3716338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3" name="Формула" r:id="rId20" imgW="241195" imgH="393529" progId="Equation.3">
                  <p:embed/>
                </p:oleObj>
              </mc:Choice>
              <mc:Fallback>
                <p:oleObj name="Формула" r:id="rId20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3716338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1" name="Oval 27"/>
          <p:cNvSpPr>
            <a:spLocks noChangeArrowheads="1"/>
          </p:cNvSpPr>
          <p:nvPr/>
        </p:nvSpPr>
        <p:spPr bwMode="auto">
          <a:xfrm>
            <a:off x="7164388" y="501332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2" name="Oval 28"/>
          <p:cNvSpPr>
            <a:spLocks noChangeArrowheads="1"/>
          </p:cNvSpPr>
          <p:nvPr/>
        </p:nvSpPr>
        <p:spPr bwMode="auto">
          <a:xfrm>
            <a:off x="6300788" y="3573463"/>
            <a:ext cx="73025" cy="8413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3" name="Oval 29"/>
          <p:cNvSpPr>
            <a:spLocks noChangeArrowheads="1"/>
          </p:cNvSpPr>
          <p:nvPr/>
        </p:nvSpPr>
        <p:spPr bwMode="auto">
          <a:xfrm>
            <a:off x="5076825" y="234950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4" name="Oval 30"/>
          <p:cNvSpPr>
            <a:spLocks noChangeArrowheads="1"/>
          </p:cNvSpPr>
          <p:nvPr/>
        </p:nvSpPr>
        <p:spPr bwMode="auto">
          <a:xfrm flipH="1">
            <a:off x="5651500" y="2349500"/>
            <a:ext cx="71438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5" name="Object 31"/>
          <p:cNvGraphicFramePr>
            <a:graphicFrameLocks noChangeAspect="1"/>
          </p:cNvGraphicFramePr>
          <p:nvPr/>
        </p:nvGraphicFramePr>
        <p:xfrm>
          <a:off x="468313" y="33575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" name="Формула" r:id="rId21" imgW="139700" imgH="139700" progId="Equation.3">
                  <p:embed/>
                </p:oleObj>
              </mc:Choice>
              <mc:Fallback>
                <p:oleObj name="Формула" r:id="rId2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3575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7" name="Object 33"/>
          <p:cNvGraphicFramePr>
            <a:graphicFrameLocks noChangeAspect="1"/>
          </p:cNvGraphicFramePr>
          <p:nvPr/>
        </p:nvGraphicFramePr>
        <p:xfrm>
          <a:off x="25558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" name="Формула" r:id="rId22" imgW="164957" imgH="393359" progId="Equation.3">
                  <p:embed/>
                </p:oleObj>
              </mc:Choice>
              <mc:Fallback>
                <p:oleObj name="Формула" r:id="rId22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9" name="Object 35"/>
          <p:cNvGraphicFramePr>
            <a:graphicFrameLocks noChangeAspect="1"/>
          </p:cNvGraphicFramePr>
          <p:nvPr/>
        </p:nvGraphicFramePr>
        <p:xfrm>
          <a:off x="1187450" y="2349500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6" name="Формула" r:id="rId23" imgW="253890" imgH="393529" progId="Equation.3">
                  <p:embed/>
                </p:oleObj>
              </mc:Choice>
              <mc:Fallback>
                <p:oleObj name="Формула" r:id="rId23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9500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0" name="Oval 36"/>
          <p:cNvSpPr>
            <a:spLocks noChangeArrowheads="1"/>
          </p:cNvSpPr>
          <p:nvPr/>
        </p:nvSpPr>
        <p:spPr bwMode="auto">
          <a:xfrm>
            <a:off x="5940425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81" name="Oval 37"/>
          <p:cNvSpPr>
            <a:spLocks noChangeArrowheads="1"/>
          </p:cNvSpPr>
          <p:nvPr/>
        </p:nvSpPr>
        <p:spPr bwMode="auto">
          <a:xfrm>
            <a:off x="4787900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82" name="Freeform 38"/>
          <p:cNvSpPr>
            <a:spLocks/>
          </p:cNvSpPr>
          <p:nvPr/>
        </p:nvSpPr>
        <p:spPr bwMode="auto">
          <a:xfrm>
            <a:off x="2171700" y="2997200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84" name="Object 40"/>
          <p:cNvGraphicFramePr>
            <a:graphicFrameLocks noChangeAspect="1"/>
          </p:cNvGraphicFramePr>
          <p:nvPr/>
        </p:nvGraphicFramePr>
        <p:xfrm>
          <a:off x="3059113" y="25654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7" name="Формула" r:id="rId25" imgW="164957" imgH="393359" progId="Equation.3">
                  <p:embed/>
                </p:oleObj>
              </mc:Choice>
              <mc:Fallback>
                <p:oleObj name="Формула" r:id="rId25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5654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5" name="Object 41"/>
          <p:cNvGraphicFramePr>
            <a:graphicFrameLocks noChangeAspect="1"/>
          </p:cNvGraphicFramePr>
          <p:nvPr/>
        </p:nvGraphicFramePr>
        <p:xfrm>
          <a:off x="755650" y="299720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8" name="Формула" r:id="rId26" imgW="241195" imgH="393529" progId="Equation.3">
                  <p:embed/>
                </p:oleObj>
              </mc:Choice>
              <mc:Fallback>
                <p:oleObj name="Формула" r:id="rId2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97200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6" name="Freeform 42"/>
          <p:cNvSpPr>
            <a:spLocks/>
          </p:cNvSpPr>
          <p:nvPr/>
        </p:nvSpPr>
        <p:spPr bwMode="auto">
          <a:xfrm>
            <a:off x="827088" y="3573463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88" name="Object 44"/>
          <p:cNvGraphicFramePr>
            <a:graphicFrameLocks noChangeAspect="1"/>
          </p:cNvGraphicFramePr>
          <p:nvPr/>
        </p:nvGraphicFramePr>
        <p:xfrm>
          <a:off x="755650" y="3573463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9" name="Формула" r:id="rId28" imgW="253890" imgH="393529" progId="Equation.3">
                  <p:embed/>
                </p:oleObj>
              </mc:Choice>
              <mc:Fallback>
                <p:oleObj name="Формула" r:id="rId28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573463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0" name="Object 46"/>
          <p:cNvGraphicFramePr>
            <a:graphicFrameLocks noChangeAspect="1"/>
          </p:cNvGraphicFramePr>
          <p:nvPr/>
        </p:nvGraphicFramePr>
        <p:xfrm>
          <a:off x="3132138" y="3644900"/>
          <a:ext cx="4667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0" name="Формула" r:id="rId30" imgW="291973" imgH="393529" progId="Equation.3">
                  <p:embed/>
                </p:oleObj>
              </mc:Choice>
              <mc:Fallback>
                <p:oleObj name="Формула" r:id="rId30" imgW="29197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644900"/>
                        <a:ext cx="4667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1" name="Oval 47"/>
          <p:cNvSpPr>
            <a:spLocks noChangeArrowheads="1"/>
          </p:cNvSpPr>
          <p:nvPr/>
        </p:nvSpPr>
        <p:spPr bwMode="auto">
          <a:xfrm flipH="1">
            <a:off x="6516688" y="414972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2" name="Oval 48"/>
          <p:cNvSpPr>
            <a:spLocks noChangeArrowheads="1"/>
          </p:cNvSpPr>
          <p:nvPr/>
        </p:nvSpPr>
        <p:spPr bwMode="auto">
          <a:xfrm flipH="1">
            <a:off x="7740650" y="4149725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3" name="Oval 49"/>
          <p:cNvSpPr>
            <a:spLocks noChangeArrowheads="1"/>
          </p:cNvSpPr>
          <p:nvPr/>
        </p:nvSpPr>
        <p:spPr bwMode="auto">
          <a:xfrm flipH="1">
            <a:off x="6804025" y="4724400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4" name="Oval 50"/>
          <p:cNvSpPr>
            <a:spLocks noChangeArrowheads="1"/>
          </p:cNvSpPr>
          <p:nvPr/>
        </p:nvSpPr>
        <p:spPr bwMode="auto">
          <a:xfrm flipH="1">
            <a:off x="7451725" y="4724400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5" name="Freeform 51"/>
          <p:cNvSpPr>
            <a:spLocks/>
          </p:cNvSpPr>
          <p:nvPr/>
        </p:nvSpPr>
        <p:spPr bwMode="auto">
          <a:xfrm>
            <a:off x="1331913" y="3573463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96" name="Rectangle 5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7" name="Object 53"/>
          <p:cNvGraphicFramePr>
            <a:graphicFrameLocks noChangeAspect="1"/>
          </p:cNvGraphicFramePr>
          <p:nvPr/>
        </p:nvGraphicFramePr>
        <p:xfrm>
          <a:off x="1116013" y="4149725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1" name="Формула" r:id="rId32" imgW="253890" imgH="393529" progId="Equation.3">
                  <p:embed/>
                </p:oleObj>
              </mc:Choice>
              <mc:Fallback>
                <p:oleObj name="Формула" r:id="rId32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149725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8" name="Rectangle 54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9" name="Object 55"/>
          <p:cNvGraphicFramePr>
            <a:graphicFrameLocks noChangeAspect="1"/>
          </p:cNvGraphicFramePr>
          <p:nvPr/>
        </p:nvGraphicFramePr>
        <p:xfrm>
          <a:off x="2771775" y="4149725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2" name="Формула" r:id="rId34" imgW="241195" imgH="393529" progId="Equation.3">
                  <p:embed/>
                </p:oleObj>
              </mc:Choice>
              <mc:Fallback>
                <p:oleObj name="Формула" r:id="rId34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149725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00" name="Freeform 56"/>
          <p:cNvSpPr>
            <a:spLocks/>
          </p:cNvSpPr>
          <p:nvPr/>
        </p:nvSpPr>
        <p:spPr bwMode="auto">
          <a:xfrm>
            <a:off x="4267200" y="2087563"/>
            <a:ext cx="4241800" cy="2986087"/>
          </a:xfrm>
          <a:custGeom>
            <a:avLst/>
            <a:gdLst>
              <a:gd name="T0" fmla="*/ 0 w 2672"/>
              <a:gd name="T1" fmla="*/ 2014537 h 1881"/>
              <a:gd name="T2" fmla="*/ 546100 w 2672"/>
              <a:gd name="T3" fmla="*/ 884237 h 1881"/>
              <a:gd name="T4" fmla="*/ 809625 w 2672"/>
              <a:gd name="T5" fmla="*/ 333375 h 1881"/>
              <a:gd name="T6" fmla="*/ 1130300 w 2672"/>
              <a:gd name="T7" fmla="*/ 7937 h 1881"/>
              <a:gd name="T8" fmla="*/ 1435100 w 2672"/>
              <a:gd name="T9" fmla="*/ 287337 h 1881"/>
              <a:gd name="T10" fmla="*/ 1752600 w 2672"/>
              <a:gd name="T11" fmla="*/ 896937 h 1881"/>
              <a:gd name="T12" fmla="*/ 2057400 w 2672"/>
              <a:gd name="T13" fmla="*/ 1544637 h 1881"/>
              <a:gd name="T14" fmla="*/ 2311400 w 2672"/>
              <a:gd name="T15" fmla="*/ 2116137 h 1881"/>
              <a:gd name="T16" fmla="*/ 2578100 w 2672"/>
              <a:gd name="T17" fmla="*/ 2674937 h 1881"/>
              <a:gd name="T18" fmla="*/ 2908300 w 2672"/>
              <a:gd name="T19" fmla="*/ 2979737 h 1881"/>
              <a:gd name="T20" fmla="*/ 3200400 w 2672"/>
              <a:gd name="T21" fmla="*/ 2713037 h 1881"/>
              <a:gd name="T22" fmla="*/ 3517900 w 2672"/>
              <a:gd name="T23" fmla="*/ 2128837 h 1881"/>
              <a:gd name="T24" fmla="*/ 3810000 w 2672"/>
              <a:gd name="T25" fmla="*/ 1570037 h 1881"/>
              <a:gd name="T26" fmla="*/ 3976688 w 2672"/>
              <a:gd name="T27" fmla="*/ 1196975 h 1881"/>
              <a:gd name="T28" fmla="*/ 4241800 w 2672"/>
              <a:gd name="T29" fmla="*/ 554037 h 18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672"/>
              <a:gd name="T46" fmla="*/ 0 h 1881"/>
              <a:gd name="T47" fmla="*/ 2672 w 2672"/>
              <a:gd name="T48" fmla="*/ 1881 h 188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672" h="1881">
                <a:moveTo>
                  <a:pt x="0" y="1269"/>
                </a:moveTo>
                <a:cubicBezTo>
                  <a:pt x="57" y="1152"/>
                  <a:pt x="259" y="733"/>
                  <a:pt x="344" y="557"/>
                </a:cubicBezTo>
                <a:cubicBezTo>
                  <a:pt x="429" y="381"/>
                  <a:pt x="449" y="302"/>
                  <a:pt x="510" y="210"/>
                </a:cubicBezTo>
                <a:cubicBezTo>
                  <a:pt x="571" y="118"/>
                  <a:pt x="646" y="10"/>
                  <a:pt x="712" y="5"/>
                </a:cubicBezTo>
                <a:cubicBezTo>
                  <a:pt x="778" y="0"/>
                  <a:pt x="839" y="88"/>
                  <a:pt x="904" y="181"/>
                </a:cubicBezTo>
                <a:cubicBezTo>
                  <a:pt x="969" y="274"/>
                  <a:pt x="1039" y="433"/>
                  <a:pt x="1104" y="565"/>
                </a:cubicBezTo>
                <a:cubicBezTo>
                  <a:pt x="1169" y="697"/>
                  <a:pt x="1237" y="845"/>
                  <a:pt x="1296" y="973"/>
                </a:cubicBezTo>
                <a:cubicBezTo>
                  <a:pt x="1355" y="1101"/>
                  <a:pt x="1401" y="1214"/>
                  <a:pt x="1456" y="1333"/>
                </a:cubicBezTo>
                <a:cubicBezTo>
                  <a:pt x="1511" y="1452"/>
                  <a:pt x="1561" y="1594"/>
                  <a:pt x="1624" y="1685"/>
                </a:cubicBezTo>
                <a:cubicBezTo>
                  <a:pt x="1687" y="1776"/>
                  <a:pt x="1767" y="1873"/>
                  <a:pt x="1832" y="1877"/>
                </a:cubicBezTo>
                <a:cubicBezTo>
                  <a:pt x="1897" y="1881"/>
                  <a:pt x="1952" y="1798"/>
                  <a:pt x="2016" y="1709"/>
                </a:cubicBezTo>
                <a:cubicBezTo>
                  <a:pt x="2080" y="1620"/>
                  <a:pt x="2152" y="1461"/>
                  <a:pt x="2216" y="1341"/>
                </a:cubicBezTo>
                <a:cubicBezTo>
                  <a:pt x="2280" y="1221"/>
                  <a:pt x="2352" y="1087"/>
                  <a:pt x="2400" y="989"/>
                </a:cubicBezTo>
                <a:cubicBezTo>
                  <a:pt x="2448" y="891"/>
                  <a:pt x="2460" y="861"/>
                  <a:pt x="2505" y="754"/>
                </a:cubicBezTo>
                <a:cubicBezTo>
                  <a:pt x="2550" y="647"/>
                  <a:pt x="2637" y="433"/>
                  <a:pt x="2672" y="349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01" name="Rectangle 57"/>
          <p:cNvSpPr>
            <a:spLocks noChangeArrowheads="1"/>
          </p:cNvSpPr>
          <p:nvPr/>
        </p:nvSpPr>
        <p:spPr bwMode="auto">
          <a:xfrm>
            <a:off x="250825" y="333375"/>
            <a:ext cx="864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Построение  графика  функции  </a:t>
            </a:r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y = sin x</a:t>
            </a: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775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2986" t="-27508" r="-95340" b="-90818"/>
          <a:stretch/>
        </p:blipFill>
        <p:spPr>
          <a:xfrm>
            <a:off x="-2628800" y="-315416"/>
            <a:ext cx="280416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7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692" t="6300" r="8473" b="1399"/>
          <a:stretch/>
        </p:blipFill>
        <p:spPr>
          <a:xfrm>
            <a:off x="25152" y="0"/>
            <a:ext cx="20984816" cy="949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99592" y="1556793"/>
                <a:ext cx="7416824" cy="26428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все значения параметра а, при которых уравнение</a:t>
                </a:r>
              </a:p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0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4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4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4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4000" i="1">
                            <a:latin typeface="Cambria Math"/>
                          </a:rPr>
                          <m:t>−2</m:t>
                        </m:r>
                        <m:r>
                          <a:rPr lang="ru-RU" sz="4000" i="1">
                            <a:latin typeface="Cambria Math"/>
                          </a:rPr>
                          <m:t>𝑥</m:t>
                        </m:r>
                        <m:r>
                          <a:rPr lang="ru-RU" sz="4000" i="1">
                            <a:latin typeface="Cambria Math"/>
                          </a:rPr>
                          <m:t>−3</m:t>
                        </m:r>
                      </m:e>
                    </m:rad>
                    <m:r>
                      <a:rPr lang="ru-RU" sz="4000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ru-RU" sz="40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4000" i="1">
                            <a:latin typeface="Cambria Math"/>
                          </a:rPr>
                          <m:t>а  </m:t>
                        </m:r>
                        <m:r>
                          <a:rPr lang="ru-RU" sz="4000" i="1">
                            <a:latin typeface="Cambria Math"/>
                          </a:rPr>
                          <m:t>𝑥</m:t>
                        </m:r>
                        <m:r>
                          <a:rPr lang="ru-RU" sz="4000" i="1">
                            <a:latin typeface="Cambria Math"/>
                          </a:rPr>
                          <m:t>−7</m:t>
                        </m:r>
                      </m:e>
                    </m:rad>
                    <m:r>
                      <a:rPr lang="ru-RU" sz="4000" i="1">
                        <a:latin typeface="Cambria Math"/>
                      </a:rPr>
                      <m:t>      </m:t>
                    </m:r>
                  </m:oMath>
                </a14:m>
                <a:endParaRPr lang="ru-RU" sz="4000" dirty="0" smtClean="0">
                  <a:latin typeface="Times New Roman" panose="02020603050405020304" pitchFamily="18" charset="0"/>
                </a:endParaRPr>
              </a:p>
              <a:p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имеет </a:t>
                </a:r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единственное решение. 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556793"/>
                <a:ext cx="7416824" cy="2642839"/>
              </a:xfrm>
              <a:prstGeom prst="rect">
                <a:avLst/>
              </a:prstGeom>
              <a:blipFill rotWithShape="1">
                <a:blip r:embed="rId2"/>
                <a:stretch>
                  <a:fillRect l="-2961" t="-4147" r="-2549" b="-89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96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для выступления\IMG_20200303_140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" y="-3771800"/>
            <a:ext cx="10058400" cy="1784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83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для выступления\IMG_20200303_1402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5788024"/>
            <a:ext cx="12618720" cy="2238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95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223" y="112469"/>
            <a:ext cx="8686800" cy="838200"/>
          </a:xfrm>
        </p:spPr>
        <p:txBody>
          <a:bodyPr/>
          <a:lstStyle/>
          <a:p>
            <a:r>
              <a:rPr lang="ru-RU" dirty="0" smtClean="0"/>
              <a:t>Построение исследуемой функции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7" y="1007961"/>
            <a:ext cx="8776387" cy="4992789"/>
          </a:xfrm>
        </p:spPr>
      </p:pic>
      <p:sp>
        <p:nvSpPr>
          <p:cNvPr id="9" name="Полилиния 8"/>
          <p:cNvSpPr/>
          <p:nvPr/>
        </p:nvSpPr>
        <p:spPr>
          <a:xfrm>
            <a:off x="3021227" y="5361202"/>
            <a:ext cx="1399403" cy="685886"/>
          </a:xfrm>
          <a:custGeom>
            <a:avLst/>
            <a:gdLst>
              <a:gd name="connsiteX0" fmla="*/ 0 w 1865870"/>
              <a:gd name="connsiteY0" fmla="*/ 865087 h 914514"/>
              <a:gd name="connsiteX1" fmla="*/ 1223319 w 1865870"/>
              <a:gd name="connsiteY1" fmla="*/ 114 h 914514"/>
              <a:gd name="connsiteX2" fmla="*/ 1865870 w 1865870"/>
              <a:gd name="connsiteY2" fmla="*/ 914514 h 9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5870" h="914514">
                <a:moveTo>
                  <a:pt x="0" y="865087"/>
                </a:moveTo>
                <a:cubicBezTo>
                  <a:pt x="456170" y="428481"/>
                  <a:pt x="912341" y="-8124"/>
                  <a:pt x="1223319" y="114"/>
                </a:cubicBezTo>
                <a:cubicBezTo>
                  <a:pt x="1534297" y="8352"/>
                  <a:pt x="1649627" y="496444"/>
                  <a:pt x="1865870" y="914514"/>
                </a:cubicBezTo>
              </a:path>
            </a:pathLst>
          </a:cu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4874804" y="1404037"/>
            <a:ext cx="2196350" cy="1476285"/>
          </a:xfrm>
          <a:custGeom>
            <a:avLst/>
            <a:gdLst>
              <a:gd name="connsiteX0" fmla="*/ 2928467 w 2928467"/>
              <a:gd name="connsiteY0" fmla="*/ 0 h 1968380"/>
              <a:gd name="connsiteX1" fmla="*/ 432403 w 2928467"/>
              <a:gd name="connsiteY1" fmla="*/ 1952367 h 1968380"/>
              <a:gd name="connsiteX2" fmla="*/ 12273 w 2928467"/>
              <a:gd name="connsiteY2" fmla="*/ 914400 h 196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8467" h="1968380">
                <a:moveTo>
                  <a:pt x="2928467" y="0"/>
                </a:moveTo>
                <a:cubicBezTo>
                  <a:pt x="1923451" y="899983"/>
                  <a:pt x="918435" y="1799967"/>
                  <a:pt x="432403" y="1952367"/>
                </a:cubicBezTo>
                <a:cubicBezTo>
                  <a:pt x="-53629" y="2104767"/>
                  <a:pt x="-10381" y="1124465"/>
                  <a:pt x="12273" y="914400"/>
                </a:cubicBezTo>
              </a:path>
            </a:pathLst>
          </a:cu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13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29" b="35813"/>
          <a:stretch/>
        </p:blipFill>
        <p:spPr>
          <a:xfrm>
            <a:off x="183807" y="1008890"/>
            <a:ext cx="5315913" cy="3204743"/>
          </a:xfrm>
          <a:prstGeom prst="rect">
            <a:avLst/>
          </a:prstGeom>
        </p:spPr>
      </p:pic>
      <p:pic>
        <p:nvPicPr>
          <p:cNvPr id="14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3" t="56976"/>
          <a:stretch/>
        </p:blipFill>
        <p:spPr>
          <a:xfrm>
            <a:off x="4275584" y="3862933"/>
            <a:ext cx="4684610" cy="2148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6743" t="78140" r="29082" b="18169"/>
          <a:stretch/>
        </p:blipFill>
        <p:spPr>
          <a:xfrm>
            <a:off x="4211251" y="6000750"/>
            <a:ext cx="1728192" cy="360040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827584" y="6240387"/>
            <a:ext cx="6573351" cy="493067"/>
            <a:chOff x="1259632" y="1295400"/>
            <a:chExt cx="6573351" cy="400110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784311" y="140977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259632" y="1295400"/>
              <a:ext cx="5870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827584" y="5095196"/>
            <a:ext cx="6617382" cy="493067"/>
            <a:chOff x="827584" y="5095196"/>
            <a:chExt cx="6617382" cy="49306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396294" y="534173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827584" y="5095196"/>
              <a:ext cx="587020" cy="493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566113" y="2554375"/>
            <a:ext cx="6617382" cy="493067"/>
            <a:chOff x="827584" y="5095196"/>
            <a:chExt cx="6617382" cy="493067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1396294" y="534173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27584" y="5095196"/>
              <a:ext cx="587020" cy="493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129120" y="5464800"/>
              <a:ext cx="900360" cy="21492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12920" y="5401440"/>
                <a:ext cx="932400" cy="34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Рукописный ввод 3"/>
              <p14:cNvContentPartPr/>
              <p14:nvPr/>
            </p14:nvContentPartPr>
            <p14:xfrm>
              <a:off x="3936240" y="5679360"/>
              <a:ext cx="36000" cy="64440"/>
            </p14:xfrm>
          </p:contentPart>
        </mc:Choice>
        <mc:Fallback xmlns="">
          <p:pic>
            <p:nvPicPr>
              <p:cNvPr id="4" name="Рукописный ввод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20400" y="5615640"/>
                <a:ext cx="6768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Рукописный ввод 5"/>
              <p14:cNvContentPartPr/>
              <p14:nvPr/>
            </p14:nvContentPartPr>
            <p14:xfrm>
              <a:off x="5186520" y="2886120"/>
              <a:ext cx="21600" cy="36000"/>
            </p14:xfrm>
          </p:contentPart>
        </mc:Choice>
        <mc:Fallback xmlns="">
          <p:pic>
            <p:nvPicPr>
              <p:cNvPr id="6" name="Рукописный ввод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0320" y="2822400"/>
                <a:ext cx="536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Рукописный ввод 6"/>
              <p14:cNvContentPartPr/>
              <p14:nvPr/>
            </p14:nvContentPartPr>
            <p14:xfrm>
              <a:off x="4243320" y="5686200"/>
              <a:ext cx="360" cy="360"/>
            </p14:xfrm>
          </p:contentPart>
        </mc:Choice>
        <mc:Fallback xmlns="">
          <p:pic>
            <p:nvPicPr>
              <p:cNvPr id="7" name="Рукописный ввод 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27480" y="562284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Рукописный ввод 9"/>
              <p14:cNvContentPartPr/>
              <p14:nvPr/>
            </p14:nvContentPartPr>
            <p14:xfrm>
              <a:off x="4250520" y="5729040"/>
              <a:ext cx="360" cy="36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34680" y="566568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Рукописный ввод 10"/>
              <p14:cNvContentPartPr/>
              <p14:nvPr/>
            </p14:nvContentPartPr>
            <p14:xfrm>
              <a:off x="5508000" y="2707560"/>
              <a:ext cx="360" cy="360"/>
            </p14:xfrm>
          </p:contentPart>
        </mc:Choice>
        <mc:Fallback xmlns="">
          <p:pic>
            <p:nvPicPr>
              <p:cNvPr id="11" name="Рукописный ввод 1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91800" y="2643840"/>
                <a:ext cx="3240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" name="Рукописный ввод 14"/>
              <p14:cNvContentPartPr/>
              <p14:nvPr/>
            </p14:nvContentPartPr>
            <p14:xfrm>
              <a:off x="235800" y="2892960"/>
              <a:ext cx="360" cy="360"/>
            </p14:xfrm>
          </p:contentPart>
        </mc:Choice>
        <mc:Fallback xmlns="">
          <p:pic>
            <p:nvPicPr>
              <p:cNvPr id="15" name="Рукописный ввод 14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19960" y="28296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6" name="Рукописный ввод 15"/>
              <p14:cNvContentPartPr/>
              <p14:nvPr/>
            </p14:nvContentPartPr>
            <p14:xfrm>
              <a:off x="3914640" y="5400720"/>
              <a:ext cx="360" cy="360"/>
            </p14:xfrm>
          </p:contentPart>
        </mc:Choice>
        <mc:Fallback xmlns="">
          <p:pic>
            <p:nvPicPr>
              <p:cNvPr id="16" name="Рукописный ввод 1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98800" y="53370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" name="Рукописный ввод 16"/>
              <p14:cNvContentPartPr/>
              <p14:nvPr/>
            </p14:nvContentPartPr>
            <p14:xfrm>
              <a:off x="4236120" y="5672160"/>
              <a:ext cx="360" cy="360"/>
            </p14:xfrm>
          </p:contentPart>
        </mc:Choice>
        <mc:Fallback xmlns="">
          <p:pic>
            <p:nvPicPr>
              <p:cNvPr id="17" name="Рукописный ввод 1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20280" y="560844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Рукописный ввод 20"/>
              <p14:cNvContentPartPr/>
              <p14:nvPr/>
            </p14:nvContentPartPr>
            <p14:xfrm>
              <a:off x="5164920" y="2907360"/>
              <a:ext cx="360" cy="36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49080" y="28440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8" name="Рукописный ввод 27"/>
              <p14:cNvContentPartPr/>
              <p14:nvPr/>
            </p14:nvContentPartPr>
            <p14:xfrm>
              <a:off x="5472000" y="2685960"/>
              <a:ext cx="360" cy="360"/>
            </p14:xfrm>
          </p:contentPart>
        </mc:Choice>
        <mc:Fallback xmlns="">
          <p:pic>
            <p:nvPicPr>
              <p:cNvPr id="28" name="Рукописный ввод 27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456160" y="2622600"/>
                <a:ext cx="3204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9" name="Рукописный ввод 28"/>
              <p14:cNvContentPartPr/>
              <p14:nvPr/>
            </p14:nvContentPartPr>
            <p14:xfrm>
              <a:off x="3014640" y="5421960"/>
              <a:ext cx="1100520" cy="250560"/>
            </p14:xfrm>
          </p:contentPart>
        </mc:Choice>
        <mc:Fallback xmlns="">
          <p:pic>
            <p:nvPicPr>
              <p:cNvPr id="29" name="Рукописный ввод 2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998800" y="5358600"/>
                <a:ext cx="1132200" cy="377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1793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-0.00278 -0.083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2.77778E-7 -0.2104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/>
              <a:t>ТЕСТ</a:t>
            </a:r>
            <a:br>
              <a:rPr lang="ru-RU" altLang="ru-RU" smtClean="0"/>
            </a:br>
            <a:r>
              <a:rPr lang="ru-RU" altLang="ru-RU" smtClean="0"/>
              <a:t>по теме </a:t>
            </a:r>
            <a:r>
              <a:rPr lang="en-US" altLang="ru-RU" smtClean="0">
                <a:latin typeface="Arial" charset="0"/>
              </a:rPr>
              <a:t>“</a:t>
            </a:r>
            <a:r>
              <a:rPr lang="ru-RU" altLang="ru-RU" smtClean="0">
                <a:latin typeface="Arial" charset="0"/>
              </a:rPr>
              <a:t>График функции </a:t>
            </a:r>
            <a:r>
              <a:rPr lang="en-US" altLang="ru-RU" smtClean="0">
                <a:latin typeface="Arial" charset="0"/>
              </a:rPr>
              <a:t/>
            </a:r>
            <a:br>
              <a:rPr lang="en-US" altLang="ru-RU" smtClean="0">
                <a:latin typeface="Arial" charset="0"/>
              </a:rPr>
            </a:br>
            <a:r>
              <a:rPr lang="ru-RU" altLang="ru-RU" b="1" i="1" smtClean="0"/>
              <a:t>у = </a:t>
            </a:r>
            <a:r>
              <a:rPr lang="en-US" altLang="ru-RU" b="1" i="1" smtClean="0"/>
              <a:t>sin x</a:t>
            </a:r>
            <a:r>
              <a:rPr lang="en-US" altLang="ru-RU" smtClean="0">
                <a:latin typeface="Arial" charset="0"/>
              </a:rPr>
              <a:t> ”</a:t>
            </a:r>
            <a:r>
              <a:rPr lang="ru-RU" altLang="ru-RU" smtClean="0">
                <a:latin typeface="Arial" charset="0"/>
              </a:rPr>
              <a:t>              </a:t>
            </a:r>
          </a:p>
        </p:txBody>
      </p:sp>
      <p:sp>
        <p:nvSpPr>
          <p:cNvPr id="7171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576262" cy="576262"/>
          </a:xfrm>
          <a:prstGeom prst="actionButtonForwardNex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9000">
                <a:srgbClr val="CC99FF"/>
              </a:gs>
              <a:gs pos="64000">
                <a:srgbClr val="9966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23656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1916113"/>
            <a:ext cx="7499350" cy="36734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Три пути ведут к знанию: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- путь размышления – это путь самый благородный,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- путь подражания – это путь самый легкий и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путь опыта – это путь самый горький.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6804025" y="5949950"/>
            <a:ext cx="2160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Конфуций</a:t>
            </a:r>
          </a:p>
        </p:txBody>
      </p:sp>
    </p:spTree>
    <p:extLst>
      <p:ext uri="{BB962C8B-B14F-4D97-AF65-F5344CB8AC3E}">
        <p14:creationId xmlns:p14="http://schemas.microsoft.com/office/powerpoint/2010/main" val="18326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2"/>
          <p:cNvSpPr txBox="1">
            <a:spLocks noChangeArrowheads="1"/>
          </p:cNvSpPr>
          <p:nvPr/>
        </p:nvSpPr>
        <p:spPr bwMode="auto">
          <a:xfrm>
            <a:off x="685800" y="533400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solidFill>
                  <a:srgbClr val="0033CC"/>
                </a:solidFill>
              </a:rPr>
              <a:t>График какой функции изображен на рисунке?</a:t>
            </a: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1331913" y="2276475"/>
            <a:ext cx="1411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sin</a:t>
            </a:r>
            <a:r>
              <a:rPr lang="ru-RU" altLang="ru-RU" sz="2400" i="1"/>
              <a:t> 3</a:t>
            </a:r>
            <a:r>
              <a:rPr lang="en-US" altLang="ru-RU" sz="2400" i="1"/>
              <a:t>x</a:t>
            </a:r>
            <a:endParaRPr lang="ru-RU" altLang="ru-RU" sz="2400" i="1"/>
          </a:p>
        </p:txBody>
      </p:sp>
      <p:sp>
        <p:nvSpPr>
          <p:cNvPr id="1033" name="Text Box 18"/>
          <p:cNvSpPr txBox="1">
            <a:spLocks noChangeArrowheads="1"/>
          </p:cNvSpPr>
          <p:nvPr/>
        </p:nvSpPr>
        <p:spPr bwMode="auto">
          <a:xfrm>
            <a:off x="1187450" y="3213100"/>
            <a:ext cx="124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sin x</a:t>
            </a:r>
            <a:endParaRPr lang="ru-RU" altLang="ru-RU" sz="2400" i="1"/>
          </a:p>
        </p:txBody>
      </p:sp>
      <p:sp>
        <p:nvSpPr>
          <p:cNvPr id="1034" name="Text Box 19"/>
          <p:cNvSpPr txBox="1">
            <a:spLocks noChangeArrowheads="1"/>
          </p:cNvSpPr>
          <p:nvPr/>
        </p:nvSpPr>
        <p:spPr bwMode="auto">
          <a:xfrm>
            <a:off x="1331913" y="4292600"/>
            <a:ext cx="1641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/>
              <a:t>у = </a:t>
            </a:r>
            <a:r>
              <a:rPr lang="en-US" altLang="ru-RU" sz="2400" i="1"/>
              <a:t>sin</a:t>
            </a:r>
            <a:r>
              <a:rPr lang="ru-RU" altLang="ru-RU" sz="2400" i="1"/>
              <a:t> </a:t>
            </a:r>
            <a:r>
              <a:rPr lang="en-US" altLang="ru-RU" sz="2400" i="1"/>
              <a:t>0,5x</a:t>
            </a:r>
            <a:endParaRPr lang="ru-RU" altLang="ru-RU" sz="2400" i="1"/>
          </a:p>
        </p:txBody>
      </p:sp>
      <p:sp>
        <p:nvSpPr>
          <p:cNvPr id="1035" name="Text Box 20"/>
          <p:cNvSpPr txBox="1">
            <a:spLocks noChangeArrowheads="1"/>
          </p:cNvSpPr>
          <p:nvPr/>
        </p:nvSpPr>
        <p:spPr bwMode="auto">
          <a:xfrm>
            <a:off x="1258888" y="5300663"/>
            <a:ext cx="1487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2sin</a:t>
            </a:r>
            <a:r>
              <a:rPr lang="ru-RU" altLang="ru-RU" sz="2400" i="1"/>
              <a:t> </a:t>
            </a:r>
            <a:r>
              <a:rPr lang="en-US" altLang="ru-RU" sz="2400" i="1"/>
              <a:t>x </a:t>
            </a:r>
            <a:endParaRPr lang="ru-RU" altLang="ru-RU" sz="2400" i="1"/>
          </a:p>
        </p:txBody>
      </p:sp>
      <p:pic>
        <p:nvPicPr>
          <p:cNvPr id="1036" name="Рисунок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16113"/>
            <a:ext cx="47529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1326" name="OptionButton1" r:id="rId2" imgW="371520" imgH="609480"/>
        </mc:Choice>
        <mc:Fallback>
          <p:control name="OptionButton1" r:id="rId2" imgW="371520" imgH="609480">
            <p:pic>
              <p:nvPicPr>
                <p:cNvPr id="0" name="Option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4838" y="2211388"/>
                  <a:ext cx="366712" cy="6064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27" name="CommandButton1" r:id="rId3" imgW="1828800" imgH="533520"/>
        </mc:Choice>
        <mc:Fallback>
          <p:control name="CommandButton1" r:id="rId3" imgW="1828800" imgH="533520">
            <p:pic>
              <p:nvPicPr>
                <p:cNvPr id="0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48488" y="6092825"/>
                  <a:ext cx="1828800" cy="533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28" name="OptionButton2" r:id="rId4" imgW="361800" imgH="609480"/>
        </mc:Choice>
        <mc:Fallback>
          <p:control name="OptionButton2" r:id="rId4" imgW="361800" imgH="609480">
            <p:pic>
              <p:nvPicPr>
                <p:cNvPr id="0" name="OptionButton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9600" y="3200400"/>
                  <a:ext cx="361950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29" name="OptionButton3" r:id="rId5" imgW="352440" imgH="609480"/>
        </mc:Choice>
        <mc:Fallback>
          <p:control name="OptionButton3" r:id="rId5" imgW="352440" imgH="609480">
            <p:pic>
              <p:nvPicPr>
                <p:cNvPr id="0" name="OptionButton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5800" y="4267200"/>
                  <a:ext cx="357188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30" name="OptionButton4" r:id="rId6" imgW="285840" imgH="609480"/>
        </mc:Choice>
        <mc:Fallback>
          <p:control name="OptionButton4" r:id="rId6" imgW="285840" imgH="609480">
            <p:pic>
              <p:nvPicPr>
                <p:cNvPr id="0" name="OptionButton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5800" y="5270500"/>
                  <a:ext cx="285750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5129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1676400" y="1143000"/>
            <a:ext cx="57150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5400"/>
              <a:t>Правильных ответов:</a:t>
            </a:r>
          </a:p>
        </p:txBody>
      </p:sp>
      <p:sp>
        <p:nvSpPr>
          <p:cNvPr id="5125" name="AutoShape 6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57200" y="4191000"/>
            <a:ext cx="9906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Выход</a:t>
            </a:r>
          </a:p>
        </p:txBody>
      </p:sp>
      <p:sp>
        <p:nvSpPr>
          <p:cNvPr id="5126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4191000"/>
            <a:ext cx="14478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В начало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2314" name="CommandButton1" r:id="rId2" imgW="4800600" imgH="838080"/>
        </mc:Choice>
        <mc:Fallback>
          <p:control name="CommandButton1" r:id="rId2" imgW="4800600" imgH="838080">
            <p:pic>
              <p:nvPicPr>
                <p:cNvPr id="0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62200" y="4114800"/>
                  <a:ext cx="4800600" cy="838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2315" name="Label1" r:id="rId3" imgW="533520" imgH="762120"/>
        </mc:Choice>
        <mc:Fallback>
          <p:control name="Label1" r:id="rId3" imgW="533520" imgH="762120">
            <p:pic>
              <p:nvPicPr>
                <p:cNvPr id="0" name="Label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67200" y="3200400"/>
                  <a:ext cx="533400" cy="762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4368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/>
          <p:cNvSpPr/>
          <p:nvPr/>
        </p:nvSpPr>
        <p:spPr>
          <a:xfrm>
            <a:off x="4355976" y="5373216"/>
            <a:ext cx="172819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2,8 :40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868144" y="5373216"/>
            <a:ext cx="72008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6012160" y="5373216"/>
            <a:ext cx="172819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0,07</a:t>
            </a:r>
          </a:p>
        </p:txBody>
      </p:sp>
      <p:sp>
        <p:nvSpPr>
          <p:cNvPr id="2053" name="WordArt 24"/>
          <p:cNvSpPr>
            <a:spLocks noChangeArrowheads="1" noChangeShapeType="1" noTextEdit="1"/>
          </p:cNvSpPr>
          <p:nvPr/>
        </p:nvSpPr>
        <p:spPr bwMode="auto">
          <a:xfrm flipV="1">
            <a:off x="8027988" y="4221163"/>
            <a:ext cx="504825" cy="7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99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956376" y="4221088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11</a:t>
            </a: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5" name="TextBox 8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3535363"/>
            <a:ext cx="9382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6300192" y="3933056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3" name="Freeform 32"/>
          <p:cNvSpPr>
            <a:spLocks/>
          </p:cNvSpPr>
          <p:nvPr/>
        </p:nvSpPr>
        <p:spPr bwMode="auto">
          <a:xfrm rot="763444">
            <a:off x="7023100" y="4259263"/>
            <a:ext cx="360363" cy="7302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40" y="0"/>
              </a:cxn>
            </a:cxnLst>
            <a:rect l="0" t="0" r="r" b="b"/>
            <a:pathLst>
              <a:path w="240" h="10">
                <a:moveTo>
                  <a:pt x="0" y="10"/>
                </a:moveTo>
                <a:lnTo>
                  <a:pt x="240" y="0"/>
                </a:lnTo>
              </a:path>
            </a:pathLst>
          </a:custGeom>
          <a:noFill/>
          <a:ln w="28575">
            <a:solidFill>
              <a:srgbClr val="339933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76256" y="4221088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55</a:t>
            </a: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876256" y="3717032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25 </a:t>
            </a:r>
            <a:endParaRPr lang="ru-RU" sz="3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308304" y="3933056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283968" y="3933056"/>
            <a:ext cx="227670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99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0,25 : 0,55</a:t>
            </a:r>
          </a:p>
        </p:txBody>
      </p:sp>
      <p:sp>
        <p:nvSpPr>
          <p:cNvPr id="2062" name="WordArt 11"/>
          <p:cNvSpPr>
            <a:spLocks noChangeArrowheads="1" noChangeShapeType="1" noTextEdit="1"/>
          </p:cNvSpPr>
          <p:nvPr/>
        </p:nvSpPr>
        <p:spPr bwMode="auto">
          <a:xfrm>
            <a:off x="4500563" y="2708275"/>
            <a:ext cx="1511300" cy="455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12,3 :3</a:t>
            </a:r>
          </a:p>
        </p:txBody>
      </p:sp>
      <p:sp>
        <p:nvSpPr>
          <p:cNvPr id="89" name="Freeform 32"/>
          <p:cNvSpPr>
            <a:spLocks/>
          </p:cNvSpPr>
          <p:nvPr/>
        </p:nvSpPr>
        <p:spPr bwMode="auto">
          <a:xfrm rot="763444">
            <a:off x="7023100" y="4259263"/>
            <a:ext cx="360363" cy="7302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40" y="0"/>
              </a:cxn>
            </a:cxnLst>
            <a:rect l="0" t="0" r="r" b="b"/>
            <a:pathLst>
              <a:path w="240" h="10">
                <a:moveTo>
                  <a:pt x="0" y="10"/>
                </a:moveTo>
                <a:lnTo>
                  <a:pt x="240" y="0"/>
                </a:lnTo>
              </a:path>
            </a:pathLst>
          </a:custGeom>
          <a:noFill/>
          <a:ln w="28575">
            <a:solidFill>
              <a:srgbClr val="339933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064" name="WordArt 24"/>
          <p:cNvSpPr>
            <a:spLocks noChangeArrowheads="1" noChangeShapeType="1" noTextEdit="1"/>
          </p:cNvSpPr>
          <p:nvPr/>
        </p:nvSpPr>
        <p:spPr bwMode="auto">
          <a:xfrm flipV="1">
            <a:off x="8243888" y="1700213"/>
            <a:ext cx="504825" cy="7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2065" name="WordArt 11"/>
          <p:cNvSpPr>
            <a:spLocks noChangeArrowheads="1" noChangeShapeType="1" noTextEdit="1"/>
          </p:cNvSpPr>
          <p:nvPr/>
        </p:nvSpPr>
        <p:spPr bwMode="auto">
          <a:xfrm>
            <a:off x="6084888" y="2565400"/>
            <a:ext cx="1582737" cy="59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4,1  </a:t>
            </a:r>
          </a:p>
        </p:txBody>
      </p:sp>
      <p:grpSp>
        <p:nvGrpSpPr>
          <p:cNvPr id="2066" name="Group 4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2117" name="Freeform 4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8" name="Freeform 4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9" name="Freeform 4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0" name="Freeform 4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1" name="Freeform 4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2" name="Freeform 4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23" name="Group 5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2135" name="Arc 5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6" name="Arc 5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24" name="Freeform 5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Freeform 5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26" name="Group 5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2133" name="Arc 5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4" name="Arc 5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27" name="Group 5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2131" name="Arc 5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2" name="Arc 6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28" name="Group 6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2129" name="Arc 6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0" name="Arc 6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" name="Freeform 16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256" name="Rectangle 64"/>
          <p:cNvSpPr>
            <a:spLocks noChangeArrowheads="1"/>
          </p:cNvSpPr>
          <p:nvPr/>
        </p:nvSpPr>
        <p:spPr bwMode="auto">
          <a:xfrm>
            <a:off x="539750" y="0"/>
            <a:ext cx="800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8257" name="Text Box 65"/>
          <p:cNvSpPr txBox="1">
            <a:spLocks noChangeArrowheads="1"/>
          </p:cNvSpPr>
          <p:nvPr/>
        </p:nvSpPr>
        <p:spPr bwMode="auto">
          <a:xfrm>
            <a:off x="4211960" y="1412776"/>
            <a:ext cx="23762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124 : 3 </a:t>
            </a:r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68313" y="908050"/>
            <a:ext cx="3671887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54" name="AutoShape 7"/>
          <p:cNvSpPr>
            <a:spLocks noChangeArrowheads="1"/>
          </p:cNvSpPr>
          <p:nvPr/>
        </p:nvSpPr>
        <p:spPr bwMode="auto">
          <a:xfrm>
            <a:off x="395288" y="1484313"/>
            <a:ext cx="2881312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124 к 3</a:t>
            </a:r>
          </a:p>
        </p:txBody>
      </p:sp>
      <p:sp>
        <p:nvSpPr>
          <p:cNvPr id="2072" name="WordArt 20"/>
          <p:cNvSpPr>
            <a:spLocks noChangeArrowheads="1" noChangeShapeType="1" noTextEdit="1"/>
          </p:cNvSpPr>
          <p:nvPr/>
        </p:nvSpPr>
        <p:spPr bwMode="auto">
          <a:xfrm>
            <a:off x="6443663" y="1268413"/>
            <a:ext cx="792162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124</a:t>
            </a:r>
          </a:p>
        </p:txBody>
      </p:sp>
      <p:sp>
        <p:nvSpPr>
          <p:cNvPr id="2073" name="WordArt 23"/>
          <p:cNvSpPr>
            <a:spLocks noChangeArrowheads="1" noChangeShapeType="1" noTextEdit="1"/>
          </p:cNvSpPr>
          <p:nvPr/>
        </p:nvSpPr>
        <p:spPr bwMode="auto">
          <a:xfrm>
            <a:off x="6659563" y="1916113"/>
            <a:ext cx="2889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2074" name="WordArt 24"/>
          <p:cNvSpPr>
            <a:spLocks noChangeArrowheads="1" noChangeShapeType="1" noTextEdit="1"/>
          </p:cNvSpPr>
          <p:nvPr/>
        </p:nvSpPr>
        <p:spPr bwMode="auto">
          <a:xfrm flipV="1">
            <a:off x="6516688" y="1773238"/>
            <a:ext cx="503237" cy="7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08304" y="1484784"/>
            <a:ext cx="5760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</a:p>
        </p:txBody>
      </p:sp>
      <p:pic>
        <p:nvPicPr>
          <p:cNvPr id="2076" name="Прямоугольник 5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311275"/>
            <a:ext cx="10477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Прямоугольник 6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950913"/>
            <a:ext cx="8112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" name="Прямоугольник 6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1670050"/>
            <a:ext cx="8112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3786188" y="214313"/>
            <a:ext cx="5180012" cy="6440487"/>
            <a:chOff x="2064" y="192"/>
            <a:chExt cx="3599" cy="4057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2093" name="Group 1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2115" name="Oval 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13" name="Freeform 21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4" name="Group 22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2113" name="Oval 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5" name="Freeform 24"/>
              <p:cNvSpPr>
                <a:spLocks/>
              </p:cNvSpPr>
              <p:nvPr/>
            </p:nvSpPr>
            <p:spPr bwMode="auto">
              <a:xfrm>
                <a:off x="278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5" name="Group 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2111" name="Oval 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19" name="Freeform 27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6" name="Group 28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2109" name="Oval 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2" name="Freeform 30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7" name="Group 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2107" name="Oval 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5" name="Freeform 33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8" name="Group 34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2105" name="Oval 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8" name="Freeform 36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2099" name="Freeform 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Freeform 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15 w 384"/>
                <a:gd name="T1" fmla="*/ 1844463 h 1248"/>
                <a:gd name="T2" fmla="*/ 9 w 384"/>
                <a:gd name="T3" fmla="*/ 1631475 h 1248"/>
                <a:gd name="T4" fmla="*/ 4 w 384"/>
                <a:gd name="T5" fmla="*/ 993065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Freeform 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16 w 384"/>
                <a:gd name="T1" fmla="*/ 2463 h 1248"/>
                <a:gd name="T2" fmla="*/ 9 w 384"/>
                <a:gd name="T3" fmla="*/ 2177 h 1248"/>
                <a:gd name="T4" fmla="*/ 4 w 384"/>
                <a:gd name="T5" fmla="*/ 1326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02" name="Group 40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2103" name="Oval 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34" name="Freeform 42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</p:grpSp>
      <p:sp>
        <p:nvSpPr>
          <p:cNvPr id="64" name="AutoShape 10"/>
          <p:cNvSpPr>
            <a:spLocks noChangeArrowheads="1"/>
          </p:cNvSpPr>
          <p:nvPr/>
        </p:nvSpPr>
        <p:spPr bwMode="auto">
          <a:xfrm>
            <a:off x="395288" y="2636838"/>
            <a:ext cx="2881312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12,3 к 3</a:t>
            </a:r>
          </a:p>
        </p:txBody>
      </p:sp>
      <p:sp>
        <p:nvSpPr>
          <p:cNvPr id="65" name="AutoShape 10"/>
          <p:cNvSpPr>
            <a:spLocks noChangeArrowheads="1"/>
          </p:cNvSpPr>
          <p:nvPr/>
        </p:nvSpPr>
        <p:spPr bwMode="auto">
          <a:xfrm>
            <a:off x="395536" y="3933056"/>
            <a:ext cx="2881313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0,25 к 0,55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6" name="AutoShape 10"/>
          <p:cNvSpPr>
            <a:spLocks noChangeArrowheads="1"/>
          </p:cNvSpPr>
          <p:nvPr/>
        </p:nvSpPr>
        <p:spPr bwMode="auto">
          <a:xfrm>
            <a:off x="395536" y="5373216"/>
            <a:ext cx="2881313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2,8 см к 4 дм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83" name="WordArt 11"/>
          <p:cNvSpPr>
            <a:spLocks noChangeArrowheads="1" noChangeShapeType="1" noTextEdit="1"/>
          </p:cNvSpPr>
          <p:nvPr/>
        </p:nvSpPr>
        <p:spPr bwMode="auto">
          <a:xfrm>
            <a:off x="1116013" y="2205038"/>
            <a:ext cx="2087562" cy="454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kern="10">
              <a:solidFill>
                <a:srgbClr val="FF0000"/>
              </a:solidFill>
              <a:effectLst>
                <a:outerShdw dist="38100" dir="2700000" algn="tl" rotWithShape="0">
                  <a:srgbClr val="C0C0C0"/>
                </a:outerShdw>
              </a:effectLst>
              <a:latin typeface="+mn-lt"/>
              <a:ea typeface="+mn-lt"/>
              <a:cs typeface="+mn-lt"/>
            </a:endParaRPr>
          </a:p>
        </p:txBody>
      </p:sp>
      <p:grpSp>
        <p:nvGrpSpPr>
          <p:cNvPr id="19" name="Группа 96"/>
          <p:cNvGrpSpPr>
            <a:grpSpLocks/>
          </p:cNvGrpSpPr>
          <p:nvPr/>
        </p:nvGrpSpPr>
        <p:grpSpPr bwMode="auto">
          <a:xfrm>
            <a:off x="4159250" y="233363"/>
            <a:ext cx="4697413" cy="858837"/>
            <a:chOff x="4159780" y="234093"/>
            <a:chExt cx="4696188" cy="857552"/>
          </a:xfrm>
        </p:grpSpPr>
        <p:grpSp>
          <p:nvGrpSpPr>
            <p:cNvPr id="2086" name="Группа 95"/>
            <p:cNvGrpSpPr>
              <a:grpSpLocks/>
            </p:cNvGrpSpPr>
            <p:nvPr/>
          </p:nvGrpSpPr>
          <p:grpSpPr bwMode="auto">
            <a:xfrm>
              <a:off x="4159780" y="234093"/>
              <a:ext cx="4696188" cy="857552"/>
              <a:chOff x="4159780" y="234093"/>
              <a:chExt cx="4696188" cy="857552"/>
            </a:xfrm>
          </p:grpSpPr>
          <p:sp>
            <p:nvSpPr>
              <p:cNvPr id="91" name="AutoShape 14"/>
              <p:cNvSpPr>
                <a:spLocks noChangeArrowheads="1"/>
              </p:cNvSpPr>
              <p:nvPr/>
            </p:nvSpPr>
            <p:spPr bwMode="auto">
              <a:xfrm rot="10800000">
                <a:off x="4159780" y="234093"/>
                <a:ext cx="4372659" cy="838200"/>
              </a:xfrm>
              <a:prstGeom prst="wedgeRectCallout">
                <a:avLst>
                  <a:gd name="adj1" fmla="val -20223"/>
                  <a:gd name="adj2" fmla="val -68995"/>
                </a:avLst>
              </a:prstGeom>
              <a:gradFill rotWithShape="1">
                <a:gsLst>
                  <a:gs pos="0">
                    <a:srgbClr val="33CCFF">
                      <a:alpha val="89999"/>
                    </a:srgbClr>
                  </a:gs>
                  <a:gs pos="50000">
                    <a:srgbClr val="66FFFF">
                      <a:alpha val="91000"/>
                    </a:srgbClr>
                  </a:gs>
                  <a:gs pos="100000">
                    <a:srgbClr val="33CCFF">
                      <a:alpha val="89999"/>
                    </a:srgbClr>
                  </a:gs>
                </a:gsLst>
                <a:lin ang="189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sym typeface="Symbol" pitchFamily="18" charset="2"/>
                </a:endParaRPr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4212154" y="261040"/>
                <a:ext cx="4643814" cy="8306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Частное двух чисел называют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отношением этих чисел</a:t>
                </a:r>
                <a:endParaRPr lang="ru-RU" sz="2400" dirty="0">
                  <a:latin typeface="+mn-lt"/>
                </a:endParaRPr>
              </a:p>
            </p:txBody>
          </p:sp>
        </p:grpSp>
        <p:sp>
          <p:nvSpPr>
            <p:cNvPr id="95" name="Прямоугольник 94"/>
            <p:cNvSpPr/>
            <p:nvPr/>
          </p:nvSpPr>
          <p:spPr>
            <a:xfrm>
              <a:off x="8171933" y="620863"/>
              <a:ext cx="311069" cy="36933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sym typeface="Symbol" pitchFamily="18" charset="2"/>
                </a:rPr>
                <a:t></a:t>
              </a:r>
            </a:p>
          </p:txBody>
        </p:sp>
      </p:grpSp>
      <p:pic>
        <p:nvPicPr>
          <p:cNvPr id="2085" name="Прямоугольник 8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46050"/>
            <a:ext cx="283527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712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7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10246" name="Freeform 18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Freeform 19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Freeform 20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Freeform 21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Freeform 22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Freeform 23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52" name="Group 24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0264" name="Arc 2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5" name="Arc 2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253" name="Freeform 27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28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55" name="Group 29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0262" name="Arc 3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3" name="Arc 3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256" name="Group 32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0260" name="Arc 33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1" name="Arc 34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257" name="Group 35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0258" name="Arc 3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9" name="Arc 3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7" name="Прямоугольник 26"/>
          <p:cNvSpPr/>
          <p:nvPr/>
        </p:nvSpPr>
        <p:spPr>
          <a:xfrm>
            <a:off x="630542" y="2060848"/>
            <a:ext cx="7866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28575" cmpd="sng">
                  <a:solidFill>
                    <a:srgbClr val="0033CC"/>
                  </a:solidFill>
                  <a:prstDash val="solid"/>
                </a:ln>
                <a:solidFill>
                  <a:srgbClr val="FF0000"/>
                </a:solidFill>
                <a:latin typeface="Century Schoolbook" pitchFamily="18" charset="0"/>
              </a:rPr>
              <a:t>Спасибо за урок!</a:t>
            </a:r>
          </a:p>
        </p:txBody>
      </p:sp>
      <p:pic>
        <p:nvPicPr>
          <p:cNvPr id="10244" name="Picture 4" descr="C:\Users\Роман\Pictures\34065596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789363"/>
            <a:ext cx="29527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5" descr="C:\Users\user\Desktop\классный руководитель\5 б 2018-2019\5б 2019\media-share-0-02-04-01d027b711dbeff7b9b6b54006b6611f8d2806a2c91436260d3ada7c711e15e3-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95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lt5Mt8aK8BxiKNd1-nZqHPtX6uO38vU9Fi6d2C2qV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6423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01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для выступления\IMG_20200304_141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6752" y="-5355976"/>
            <a:ext cx="12680586" cy="2249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88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для выступления\IMG_20200304_1416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5427984"/>
            <a:ext cx="13453790" cy="2386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0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для 18.03\для выступления\media-share-0-02-04-47fd1f1e949b0035821e81d9af2a7c3bee77946ded4b5eb0106eb90486bc64c3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4763"/>
            <a:ext cx="12192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86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620713"/>
            <a:ext cx="7777162" cy="9366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8.На рисунке изображены график функции 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y=f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(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x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) и касательная к нему в точке с абсциссой x</a:t>
            </a:r>
            <a:r>
              <a:rPr lang="ru-RU" sz="2400" cap="none" baseline="-25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0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. Найдите значение производной функции 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y=f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(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x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) в точке х</a:t>
            </a:r>
            <a:r>
              <a:rPr lang="ru-RU" sz="2400" cap="none" baseline="-25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0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. 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2400" cap="none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44675"/>
            <a:ext cx="50085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9" name="AutoShape 17"/>
          <p:cNvSpPr>
            <a:spLocks noChangeArrowheads="1"/>
          </p:cNvSpPr>
          <p:nvPr/>
        </p:nvSpPr>
        <p:spPr bwMode="auto">
          <a:xfrm rot="-5400000">
            <a:off x="2232026" y="2312987"/>
            <a:ext cx="1079500" cy="4321175"/>
          </a:xfrm>
          <a:prstGeom prst="rtTriangle">
            <a:avLst/>
          </a:prstGeom>
          <a:solidFill>
            <a:srgbClr val="FF0000">
              <a:alpha val="4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4221163"/>
            <a:ext cx="360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onotype Corsiva" pitchFamily="66" charset="0"/>
              </a:rPr>
              <a:t>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16463" y="3284538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Monotype Corsiva" pitchFamily="66" charset="0"/>
              </a:rPr>
              <a:t>В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76825" y="4652963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Monotype Corsiva" pitchFamily="66" charset="0"/>
              </a:rPr>
              <a:t>С</a:t>
            </a:r>
          </a:p>
        </p:txBody>
      </p:sp>
      <p:sp>
        <p:nvSpPr>
          <p:cNvPr id="16" name="Дуга 15"/>
          <p:cNvSpPr/>
          <p:nvPr/>
        </p:nvSpPr>
        <p:spPr>
          <a:xfrm>
            <a:off x="1475656" y="4797152"/>
            <a:ext cx="144016" cy="432048"/>
          </a:xfrm>
          <a:prstGeom prst="arc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795963" y="1844675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>
                <a:latin typeface="Monotype Corsiva" pitchFamily="66" charset="0"/>
              </a:rPr>
              <a:t>tg  A =   </a:t>
            </a:r>
            <a:endParaRPr lang="ru-RU" sz="3200" b="1" i="1">
              <a:latin typeface="Monotype Corsiva" pitchFamily="66" charset="0"/>
            </a:endParaRPr>
          </a:p>
        </p:txBody>
      </p:sp>
      <p:graphicFrame>
        <p:nvGraphicFramePr>
          <p:cNvPr id="5122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7"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00788" y="5589588"/>
            <a:ext cx="2447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onotype Corsiva" pitchFamily="66" charset="0"/>
              </a:rPr>
              <a:t>Ответ: 0, 25</a:t>
            </a:r>
          </a:p>
        </p:txBody>
      </p:sp>
      <p:sp>
        <p:nvSpPr>
          <p:cNvPr id="513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1700213"/>
            <a:ext cx="381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24750" y="1916113"/>
            <a:ext cx="43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=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700213"/>
            <a:ext cx="3905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7" name="Rectangle 16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25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9" grpId="0" animBg="1" autoUpdateAnimBg="0"/>
      <p:bldP spid="13" grpId="0" autoUpdateAnimBg="0"/>
      <p:bldP spid="14" grpId="0" autoUpdateAnimBg="0"/>
      <p:bldP spid="15" grpId="0" autoUpdateAnimBg="0"/>
      <p:bldP spid="17" grpId="0" autoUpdateAnimBg="0"/>
      <p:bldP spid="19" grpId="0" autoUpdateAnimBg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для выступления\IMG_20200304_080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3627784"/>
            <a:ext cx="8299084" cy="1472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25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270000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Многие основные методические инновации связаны с применением интерактивных методов обучения, одна из целей которых состоит в создании комфортных условий обучения, таких, при которых ученик чувствует свою успешность, свою интеллектуальную состоятельность, что делает продуктивным сам процесс обучения. </a:t>
            </a:r>
          </a:p>
        </p:txBody>
      </p:sp>
      <p:sp>
        <p:nvSpPr>
          <p:cNvPr id="9" name="AutoShape 2" descr="Математика, бесплатный дизайн для создания презентации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Математика, бесплатный дизайн для создания презентации PowerPoi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11" descr="raznoe1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457"/>
            <a:ext cx="252028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9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для выступления\WP_20190315_13_47_47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6952" y="260648"/>
            <a:ext cx="13807440" cy="776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8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для выступления\WP_20190315_13_47_12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7" y="0"/>
            <a:ext cx="3857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33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для выступления\WP_20151218_08_41_32_Pro__high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1608" y="-14717016"/>
            <a:ext cx="23684852" cy="4197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67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54786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презентации 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в программах </a:t>
            </a:r>
            <a:r>
              <a:rPr lang="ru-RU" dirty="0" smtClean="0">
                <a:effectLst/>
              </a:rPr>
              <a:t> </a:t>
            </a:r>
            <a:r>
              <a:rPr lang="ru-RU" dirty="0" err="1">
                <a:effectLst/>
              </a:rPr>
              <a:t>PowerPoint</a:t>
            </a:r>
            <a:r>
              <a:rPr lang="ru-RU" dirty="0">
                <a:effectLst/>
              </a:rPr>
              <a:t> офисного пакета </a:t>
            </a:r>
            <a:r>
              <a:rPr lang="ru-RU" dirty="0" err="1">
                <a:effectLst/>
              </a:rPr>
              <a:t>Microsoft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Office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0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для выступления\WP_20180407_11_28_48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780" y="-1868171"/>
            <a:ext cx="9669780" cy="1719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51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Desktop\фото2\фото3\P10309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8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для выступления\P10309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38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для выступления\media-share-0-02-04-8a3f300f32313f0783540ea072c508c568541a5f63f6cb225e07ce02f9f64016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6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для выступления\WP_20190427_14_14_33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3339752"/>
            <a:ext cx="8867388" cy="14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75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Autumn 513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-531440"/>
            <a:ext cx="7642225" cy="10669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5" y="3244334"/>
            <a:ext cx="682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Байкал в математических задачах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510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187824"/>
          </a:xfrm>
        </p:spPr>
        <p:txBody>
          <a:bodyPr>
            <a:normAutofit/>
          </a:bodyPr>
          <a:lstStyle/>
          <a:p>
            <a:r>
              <a:rPr lang="ru-RU" dirty="0" smtClean="0"/>
              <a:t>Интерактивная доска как средство технического сопровождения обучения на уроках.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2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95536" y="508859"/>
            <a:ext cx="3084512" cy="2514600"/>
            <a:chOff x="1701" y="2345"/>
            <a:chExt cx="4691" cy="3902"/>
          </a:xfrm>
        </p:grpSpPr>
        <p:pic>
          <p:nvPicPr>
            <p:cNvPr id="3" name="Picture 8" descr="Омул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" y="2345"/>
              <a:ext cx="4688" cy="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701" y="5707"/>
              <a:ext cx="468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Байкальский омуль – эндемик озера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851920" y="1916832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1.8.   Осетр живет 60 лет, а омуль в 2,4 раза меньше.   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Продолжительность жизни голомянки составляет 0,28 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продолжительности жизни омуля. Сколько лет живут омуль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и голомянка?</a:t>
            </a:r>
            <a:endParaRPr lang="ru-RU" dirty="0"/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4564459" y="4725144"/>
            <a:ext cx="3463925" cy="1312863"/>
            <a:chOff x="2133" y="4608"/>
            <a:chExt cx="4788" cy="1773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2241" y="6021"/>
              <a:ext cx="4680" cy="36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Байкальский осетр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" name="Picture 2" descr="Копия Фото 037"/>
            <p:cNvPicPr>
              <a:picLocks noChangeAspect="1" noChangeArrowheads="1"/>
            </p:cNvPicPr>
            <p:nvPr/>
          </p:nvPicPr>
          <p:blipFill>
            <a:blip r:embed="rId3" cstate="print">
              <a:lum bright="24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" y="4608"/>
              <a:ext cx="4788" cy="136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011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4.1</a:t>
            </a:r>
            <a:r>
              <a:rPr lang="ru-RU" dirty="0" smtClean="0"/>
              <a:t>.  </a:t>
            </a:r>
            <a:r>
              <a:rPr lang="ru-RU" dirty="0"/>
              <a:t>Прекрасное озеро Байкал находится на определенной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высоте </a:t>
            </a:r>
            <a:r>
              <a:rPr lang="ru-RU" dirty="0"/>
              <a:t>над уровнем моря. Найдите эту высоту, если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 smtClean="0"/>
              <a:t>         - </a:t>
            </a:r>
            <a:r>
              <a:rPr lang="ru-RU" dirty="0"/>
              <a:t>это трехзначное число;</a:t>
            </a:r>
          </a:p>
          <a:p>
            <a:r>
              <a:rPr lang="ru-RU" dirty="0" smtClean="0"/>
              <a:t>         - </a:t>
            </a:r>
            <a:r>
              <a:rPr lang="ru-RU" dirty="0"/>
              <a:t>первые две цифры являются НОК чисел 9 и 5;</a:t>
            </a:r>
          </a:p>
          <a:p>
            <a:r>
              <a:rPr lang="ru-RU" dirty="0" smtClean="0"/>
              <a:t>         - </a:t>
            </a:r>
            <a:r>
              <a:rPr lang="ru-RU" dirty="0"/>
              <a:t>третья цифра является НОД чисел 10 и 35. 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 rot="584711">
            <a:off x="5148064" y="3627611"/>
            <a:ext cx="3160911" cy="2051050"/>
            <a:chOff x="1877" y="4048"/>
            <a:chExt cx="5265" cy="3769"/>
          </a:xfrm>
        </p:grpSpPr>
        <p:pic>
          <p:nvPicPr>
            <p:cNvPr id="38915" name="Picture 3" descr="байкал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4048"/>
              <a:ext cx="5265" cy="328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2061" y="7277"/>
              <a:ext cx="4901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Байкал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 rot="21121192">
            <a:off x="539552" y="3284984"/>
            <a:ext cx="403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2.35. </a:t>
            </a:r>
            <a:r>
              <a:rPr lang="ru-RU" dirty="0" smtClean="0"/>
              <a:t> Объем </a:t>
            </a:r>
            <a:r>
              <a:rPr lang="ru-RU" dirty="0"/>
              <a:t>водной массы озера Байкал 23600км</a:t>
            </a:r>
            <a:r>
              <a:rPr lang="ru-RU" baseline="30000" dirty="0"/>
              <a:t>3</a:t>
            </a:r>
            <a:r>
              <a:rPr lang="ru-RU" dirty="0"/>
              <a:t>. Мировой запас пресной воды 118000км</a:t>
            </a:r>
            <a:r>
              <a:rPr lang="ru-RU" baseline="30000" dirty="0"/>
              <a:t>3</a:t>
            </a:r>
            <a:r>
              <a:rPr lang="ru-RU" dirty="0"/>
              <a:t>. Какую часть от этих вод составляет вода, содержащаяся в Байкале?</a:t>
            </a:r>
          </a:p>
        </p:txBody>
      </p:sp>
    </p:spTree>
    <p:extLst>
      <p:ext uri="{BB962C8B-B14F-4D97-AF65-F5344CB8AC3E}">
        <p14:creationId xmlns:p14="http://schemas.microsoft.com/office/powerpoint/2010/main" val="22714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132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Ресурсы для домашней работы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Решу ЕГЭ</a:t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err="1" smtClean="0"/>
              <a:t>Учи.ру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3.Якласс</a:t>
            </a:r>
            <a:br>
              <a:rPr lang="ru-RU" dirty="0" smtClean="0"/>
            </a:br>
            <a:r>
              <a:rPr lang="ru-RU" dirty="0" smtClean="0"/>
              <a:t>4. </a:t>
            </a:r>
            <a:r>
              <a:rPr lang="en-US" dirty="0" smtClean="0"/>
              <a:t>Uztest.ru</a:t>
            </a:r>
            <a:br>
              <a:rPr lang="en-US" dirty="0" smtClean="0"/>
            </a:br>
            <a:r>
              <a:rPr lang="en-US" dirty="0" smtClean="0"/>
              <a:t>5.</a:t>
            </a:r>
            <a:r>
              <a:rPr lang="ru-RU" dirty="0" smtClean="0"/>
              <a:t> Ларин</a:t>
            </a:r>
            <a:br>
              <a:rPr lang="ru-RU" dirty="0" smtClean="0"/>
            </a:br>
            <a:r>
              <a:rPr lang="ru-RU" dirty="0" smtClean="0"/>
              <a:t>6. незнайка</a:t>
            </a:r>
            <a:br>
              <a:rPr lang="ru-RU" dirty="0" smtClean="0"/>
            </a:br>
            <a:r>
              <a:rPr lang="ru-RU" dirty="0" smtClean="0"/>
              <a:t>7.ресурс ФИПИ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4" descr="Принадлежн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4104456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2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6754" y="1260202"/>
            <a:ext cx="70416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Народная </a:t>
            </a:r>
            <a:r>
              <a:rPr lang="ru-RU" sz="3600" dirty="0"/>
              <a:t>мудрость </a:t>
            </a:r>
            <a:r>
              <a:rPr lang="ru-RU" sz="3600" dirty="0" smtClean="0"/>
              <a:t>гласит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dirty="0"/>
              <a:t>"Спрятал и потерял, </a:t>
            </a:r>
          </a:p>
          <a:p>
            <a:pPr algn="ctr"/>
            <a:r>
              <a:rPr lang="ru-RU" sz="3600" dirty="0" smtClean="0"/>
              <a:t>поделился и</a:t>
            </a:r>
          </a:p>
          <a:p>
            <a:pPr algn="ctr"/>
            <a:r>
              <a:rPr lang="ru-RU" sz="3600" dirty="0"/>
              <a:t> </a:t>
            </a:r>
            <a:r>
              <a:rPr lang="ru-RU" sz="3600" dirty="0" smtClean="0"/>
              <a:t>                         нашел</a:t>
            </a:r>
            <a:r>
              <a:rPr lang="ru-RU" sz="3600" dirty="0"/>
              <a:t>". </a:t>
            </a:r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</p:txBody>
      </p:sp>
      <p:pic>
        <p:nvPicPr>
          <p:cNvPr id="7" name="Рисунок 6" descr="Совёнок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86" y="324098"/>
            <a:ext cx="1857375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91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08721"/>
            <a:ext cx="53823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Успехов всем на </a:t>
            </a:r>
            <a:endParaRPr lang="ru-RU" sz="4000" dirty="0" smtClean="0"/>
          </a:p>
          <a:p>
            <a:pPr algn="ctr"/>
            <a:endParaRPr lang="ru-RU" sz="4000" dirty="0"/>
          </a:p>
          <a:p>
            <a:pPr algn="ctr"/>
            <a:r>
              <a:rPr lang="ru-RU" sz="4000" dirty="0" smtClean="0"/>
              <a:t>нашем </a:t>
            </a:r>
            <a:endParaRPr lang="ru-RU" sz="4000" dirty="0"/>
          </a:p>
          <a:p>
            <a:pPr algn="ctr"/>
            <a:r>
              <a:rPr lang="ru-RU" sz="4000" dirty="0"/>
              <a:t>                         педагогическом пути!</a:t>
            </a:r>
          </a:p>
        </p:txBody>
      </p:sp>
      <p:pic>
        <p:nvPicPr>
          <p:cNvPr id="8" name="Picture 11" descr="raznoe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9120"/>
            <a:ext cx="252028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8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для выступления\IMG_20200228_0953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4904" y="-11116616"/>
            <a:ext cx="15270480" cy="2708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для выступления\IMG_20200228_0953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4664" y="-9604448"/>
            <a:ext cx="13350240" cy="2368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00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выступления\IMG_20200228_1053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6508104"/>
            <a:ext cx="13659978" cy="2423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3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                      Знак перед скобкой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2376055" y="1061737"/>
            <a:ext cx="367308" cy="396044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65454" y="1160748"/>
            <a:ext cx="432048" cy="198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476500" y="1196752"/>
            <a:ext cx="871364" cy="403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148064" y="1196752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285852" y="1714488"/>
            <a:ext cx="33575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5,9 + (7,2 – 5,9)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(17 -25)+8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(4,8 – 5) – 4,8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1714488"/>
            <a:ext cx="2857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2,7 – (5 - 2,7)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3,5 - (-0,5 +3)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-(5 - 3,9) + 0,1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4725144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1) Опускаем скобки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2) Сохраняем знаки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4869160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1)Опускаем скобки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2) Меняем знаки на противоположные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43808" y="4077072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444208" y="4077072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4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5"/>
            <a:ext cx="8143932" cy="591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4666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9113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8358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787</TotalTime>
  <Words>491</Words>
  <Application>Microsoft Office PowerPoint</Application>
  <PresentationFormat>Экран (4:3)</PresentationFormat>
  <Paragraphs>122</Paragraphs>
  <Slides>44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44</vt:i4>
      </vt:variant>
    </vt:vector>
  </HeadingPairs>
  <TitlesOfParts>
    <vt:vector size="47" baseType="lpstr">
      <vt:lpstr>Трек</vt:lpstr>
      <vt:lpstr>GraphC</vt:lpstr>
      <vt:lpstr>Формула</vt:lpstr>
      <vt:lpstr>        Применение  инструментов         Microsoft  в преподавании                         математики </vt:lpstr>
      <vt:lpstr>Три пути ведут к знанию:  - путь размышления – это путь самый благородный,  - путь подражания – это путь самый легкий и путь опыта – это путь самый горький.   </vt:lpstr>
      <vt:lpstr>Презентация PowerPoint</vt:lpstr>
      <vt:lpstr>Интерактивная доска как средство технического сопровождения обучения на уроках.</vt:lpstr>
      <vt:lpstr>Презентация PowerPoint</vt:lpstr>
      <vt:lpstr>Презентация PowerPoint</vt:lpstr>
      <vt:lpstr>                           Знак перед скобкой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Построение исследуемой функции</vt:lpstr>
      <vt:lpstr>ТЕСТ по теме “График функции  у = sin x ”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8.На рисунке изображены график функции y=f(x) и касательная к нему в точке с абсциссой x0. Найдите значение производной функции y=f(x) в точке х0.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презентации  в программах  PowerPoint офисного пакета Microsoft Office.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 для домашней работы  1. Решу ЕГЭ 2. Учи.ру 3.Якласс 4. Uztest.ru 5. Ларин 6. незнайка 7.ресурс ФИПИ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Махмудова Наталья Юрьевна</dc:creator>
  <cp:lastModifiedBy>Admin</cp:lastModifiedBy>
  <cp:revision>84</cp:revision>
  <dcterms:created xsi:type="dcterms:W3CDTF">2012-04-27T19:08:21Z</dcterms:created>
  <dcterms:modified xsi:type="dcterms:W3CDTF">2022-11-02T13:38:10Z</dcterms:modified>
</cp:coreProperties>
</file>