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4"/>
  </p:notesMasterIdLst>
  <p:sldIdLst>
    <p:sldId id="267" r:id="rId2"/>
    <p:sldId id="274" r:id="rId3"/>
    <p:sldId id="268" r:id="rId4"/>
    <p:sldId id="273" r:id="rId5"/>
    <p:sldId id="265" r:id="rId6"/>
    <p:sldId id="276" r:id="rId7"/>
    <p:sldId id="277" r:id="rId8"/>
    <p:sldId id="292" r:id="rId9"/>
    <p:sldId id="293" r:id="rId10"/>
    <p:sldId id="278" r:id="rId11"/>
    <p:sldId id="300" r:id="rId12"/>
    <p:sldId id="279" r:id="rId13"/>
    <p:sldId id="264" r:id="rId14"/>
    <p:sldId id="306" r:id="rId15"/>
    <p:sldId id="285" r:id="rId16"/>
    <p:sldId id="304" r:id="rId17"/>
    <p:sldId id="288" r:id="rId18"/>
    <p:sldId id="289" r:id="rId19"/>
    <p:sldId id="302" r:id="rId20"/>
    <p:sldId id="270" r:id="rId21"/>
    <p:sldId id="308" r:id="rId22"/>
    <p:sldId id="295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8000"/>
    <a:srgbClr val="003300"/>
    <a:srgbClr val="663300"/>
    <a:srgbClr val="062806"/>
    <a:srgbClr val="0F6B0F"/>
    <a:srgbClr val="B4B3A1"/>
    <a:srgbClr val="000000"/>
    <a:srgbClr val="006600"/>
    <a:srgbClr val="00FF00"/>
    <a:srgbClr val="0F05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040" autoAdjust="0"/>
    <p:restoredTop sz="95433" autoAdjust="0"/>
  </p:normalViewPr>
  <p:slideViewPr>
    <p:cSldViewPr>
      <p:cViewPr varScale="1">
        <p:scale>
          <a:sx n="78" d="100"/>
          <a:sy n="78" d="100"/>
        </p:scale>
        <p:origin x="288" y="5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E22EBD5-30A5-4750-B399-76F9469CA8A4}" type="datetimeFigureOut">
              <a:rPr lang="ru-RU" smtClean="0"/>
              <a:t>06.09.2022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B9C8CD2-DB39-41FE-BEDD-2B95CB12F84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7105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9C8CD2-DB39-41FE-BEDD-2B95CB12F849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764744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751873-4056-4555-8749-812D8408A370}" type="datetimeFigureOut">
              <a:rPr lang="ru-RU" smtClean="0"/>
              <a:pPr/>
              <a:t>06.09.2022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B41017-B19C-42B1-938F-EFDC808E9B8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897741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751873-4056-4555-8749-812D8408A370}" type="datetimeFigureOut">
              <a:rPr lang="ru-RU" smtClean="0"/>
              <a:pPr/>
              <a:t>06.09.2022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B41017-B19C-42B1-938F-EFDC808E9B8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918223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751873-4056-4555-8749-812D8408A370}" type="datetimeFigureOut">
              <a:rPr lang="ru-RU" smtClean="0"/>
              <a:pPr/>
              <a:t>06.09.2022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B41017-B19C-42B1-938F-EFDC808E9B8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2267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751873-4056-4555-8749-812D8408A370}" type="datetimeFigureOut">
              <a:rPr lang="ru-RU" smtClean="0"/>
              <a:pPr/>
              <a:t>06.09.2022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B41017-B19C-42B1-938F-EFDC808E9B8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729353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751873-4056-4555-8749-812D8408A370}" type="datetimeFigureOut">
              <a:rPr lang="ru-RU" smtClean="0"/>
              <a:pPr/>
              <a:t>06.09.2022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B41017-B19C-42B1-938F-EFDC808E9B8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927132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751873-4056-4555-8749-812D8408A370}" type="datetimeFigureOut">
              <a:rPr lang="ru-RU" smtClean="0"/>
              <a:pPr/>
              <a:t>06.09.2022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B41017-B19C-42B1-938F-EFDC808E9B8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418038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751873-4056-4555-8749-812D8408A370}" type="datetimeFigureOut">
              <a:rPr lang="ru-RU" smtClean="0"/>
              <a:pPr/>
              <a:t>06.09.2022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B41017-B19C-42B1-938F-EFDC808E9B8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567092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751873-4056-4555-8749-812D8408A370}" type="datetimeFigureOut">
              <a:rPr lang="ru-RU" smtClean="0"/>
              <a:pPr/>
              <a:t>06.09.2022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B41017-B19C-42B1-938F-EFDC808E9B8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203401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751873-4056-4555-8749-812D8408A370}" type="datetimeFigureOut">
              <a:rPr lang="ru-RU" smtClean="0"/>
              <a:pPr/>
              <a:t>06.09.2022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B41017-B19C-42B1-938F-EFDC808E9B8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159577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751873-4056-4555-8749-812D8408A370}" type="datetimeFigureOut">
              <a:rPr lang="ru-RU" smtClean="0"/>
              <a:pPr/>
              <a:t>06.09.2022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B41017-B19C-42B1-938F-EFDC808E9B8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820796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751873-4056-4555-8749-812D8408A370}" type="datetimeFigureOut">
              <a:rPr lang="ru-RU" smtClean="0"/>
              <a:pPr/>
              <a:t>06.09.2022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B41017-B19C-42B1-938F-EFDC808E9B8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512003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751873-4056-4555-8749-812D8408A370}" type="datetimeFigureOut">
              <a:rPr lang="ru-RU" smtClean="0"/>
              <a:pPr/>
              <a:t>06.09.2022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B41017-B19C-42B1-938F-EFDC808E9B8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78181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gif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9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D9E1798F-51C9-4AE8-BEA6-99D888D7E983}"/>
              </a:ext>
            </a:extLst>
          </p:cNvPr>
          <p:cNvSpPr/>
          <p:nvPr/>
        </p:nvSpPr>
        <p:spPr>
          <a:xfrm>
            <a:off x="2286000" y="1484878"/>
            <a:ext cx="495029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64008" lvl="0" indent="0" algn="ctr" defTabSz="91440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2DA2BF"/>
              </a:buClr>
              <a:buSzPct val="68000"/>
              <a:buFontTx/>
              <a:buNone/>
              <a:tabLst/>
              <a:defRPr/>
            </a:pPr>
            <a:r>
              <a:rPr kumimoji="0" lang="ru-RU" sz="4000" i="1" u="none" strike="noStrike" kern="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entury Schoolbook" pitchFamily="18" charset="0"/>
              </a:rPr>
              <a:t> </a:t>
            </a:r>
            <a:endParaRPr kumimoji="0" lang="ru-RU" sz="1800" i="0" u="none" strike="noStrike" kern="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</a:endParaRPr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127E5601-3421-4AD8-91B2-62517473BE87}"/>
              </a:ext>
            </a:extLst>
          </p:cNvPr>
          <p:cNvSpPr/>
          <p:nvPr/>
        </p:nvSpPr>
        <p:spPr>
          <a:xfrm>
            <a:off x="2051720" y="1494457"/>
            <a:ext cx="5616624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64008" lvl="0" algn="ctr">
              <a:spcBef>
                <a:spcPts val="400"/>
              </a:spcBef>
              <a:buClr>
                <a:srgbClr val="2DA2BF"/>
              </a:buClr>
              <a:buSzPct val="68000"/>
              <a:defRPr/>
            </a:pPr>
            <a:r>
              <a:rPr lang="ru-RU" sz="4400" dirty="0">
                <a:solidFill>
                  <a:schemeClr val="accent2">
                    <a:lumMod val="75000"/>
                  </a:schemeClr>
                </a:solidFill>
                <a:latin typeface="Arial Black" panose="020B0A04020102020204" pitchFamily="34" charset="0"/>
                <a:cs typeface="Consolas" panose="020B0609020204030204" pitchFamily="49" charset="0"/>
              </a:rPr>
              <a:t>Интерактивные формы сотрудничества ДОУ и семьи</a:t>
            </a:r>
            <a:endParaRPr lang="ru-RU" sz="4400" dirty="0">
              <a:solidFill>
                <a:schemeClr val="accent2">
                  <a:lumMod val="75000"/>
                </a:schemeClr>
              </a:solidFill>
              <a:latin typeface="Arial Black" panose="020B0A04020102020204" pitchFamily="34" charset="0"/>
              <a:cs typeface="Consolas" panose="020B0609020204030204" pitchFamily="49" charset="0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C88DC632-5297-463D-B6BA-FF47FA12BF6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1800" y="548680"/>
            <a:ext cx="3312369" cy="100811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TextBox 1"/>
          <p:cNvSpPr txBox="1"/>
          <p:nvPr/>
        </p:nvSpPr>
        <p:spPr>
          <a:xfrm>
            <a:off x="5436096" y="5085184"/>
            <a:ext cx="283648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 smtClean="0"/>
              <a:t>Выполнила воспитатель </a:t>
            </a:r>
          </a:p>
          <a:p>
            <a:r>
              <a:rPr lang="ru-RU" sz="1200" dirty="0" smtClean="0"/>
              <a:t>ГБОУ гимназии №171 Санкт-Петербурга </a:t>
            </a:r>
          </a:p>
          <a:p>
            <a:r>
              <a:rPr lang="ru-RU" sz="1200" b="1" dirty="0" smtClean="0"/>
              <a:t>Попова Татьяна Евгеньевна</a:t>
            </a:r>
            <a:endParaRPr lang="ru-RU" sz="1200" b="1" dirty="0"/>
          </a:p>
        </p:txBody>
      </p:sp>
    </p:spTree>
    <p:extLst>
      <p:ext uri="{BB962C8B-B14F-4D97-AF65-F5344CB8AC3E}">
        <p14:creationId xmlns:p14="http://schemas.microsoft.com/office/powerpoint/2010/main" val="59912087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483768" y="548680"/>
            <a:ext cx="583264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/>
              <a:t>Алгоритм подготовки, создания и проведения совместного досуга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1043608" y="2132856"/>
            <a:ext cx="7776864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/>
              <a:t>1</a:t>
            </a:r>
            <a:r>
              <a:rPr lang="ru-RU" sz="2000" dirty="0" smtClean="0"/>
              <a:t>. Определение </a:t>
            </a:r>
            <a:r>
              <a:rPr lang="ru-RU" sz="2000" dirty="0"/>
              <a:t>и выбор темы </a:t>
            </a:r>
            <a:endParaRPr lang="ru-RU" sz="2000" dirty="0" smtClean="0"/>
          </a:p>
          <a:p>
            <a:r>
              <a:rPr lang="ru-RU" sz="2000" dirty="0" smtClean="0"/>
              <a:t>2. Постановка </a:t>
            </a:r>
            <a:r>
              <a:rPr lang="ru-RU" sz="2000" dirty="0"/>
              <a:t>цели и задач </a:t>
            </a:r>
            <a:endParaRPr lang="ru-RU" sz="2000" dirty="0" smtClean="0"/>
          </a:p>
          <a:p>
            <a:r>
              <a:rPr lang="ru-RU" sz="2000" dirty="0" smtClean="0"/>
              <a:t>3. Предварительная </a:t>
            </a:r>
            <a:r>
              <a:rPr lang="ru-RU" sz="2000" dirty="0"/>
              <a:t>работа: </a:t>
            </a:r>
            <a:endParaRPr lang="ru-RU" sz="2000" dirty="0" smtClean="0"/>
          </a:p>
          <a:p>
            <a:r>
              <a:rPr lang="ru-RU" sz="2000" dirty="0" smtClean="0"/>
              <a:t>• </a:t>
            </a:r>
            <a:r>
              <a:rPr lang="ru-RU" sz="2000" dirty="0"/>
              <a:t>разучивание стихотворений, изготовление поделок, рисунков, выпуск газет; </a:t>
            </a:r>
            <a:endParaRPr lang="ru-RU" sz="2000" dirty="0" smtClean="0"/>
          </a:p>
          <a:p>
            <a:r>
              <a:rPr lang="ru-RU" sz="2000" dirty="0" smtClean="0"/>
              <a:t>• </a:t>
            </a:r>
            <a:r>
              <a:rPr lang="ru-RU" sz="2000" dirty="0"/>
              <a:t>составление сценария досуга; </a:t>
            </a:r>
            <a:endParaRPr lang="ru-RU" sz="2000" dirty="0" smtClean="0"/>
          </a:p>
          <a:p>
            <a:r>
              <a:rPr lang="ru-RU" sz="2000" dirty="0" smtClean="0"/>
              <a:t>• </a:t>
            </a:r>
            <a:r>
              <a:rPr lang="ru-RU" sz="2000" dirty="0"/>
              <a:t>подготовка атрибутов; </a:t>
            </a:r>
            <a:endParaRPr lang="ru-RU" sz="2000" dirty="0" smtClean="0"/>
          </a:p>
          <a:p>
            <a:r>
              <a:rPr lang="ru-RU" sz="2000" dirty="0" smtClean="0"/>
              <a:t>• </a:t>
            </a:r>
            <a:r>
              <a:rPr lang="ru-RU" sz="2000" dirty="0"/>
              <a:t>домашнее задание (например: блюда дары осени) для родителей; </a:t>
            </a:r>
            <a:endParaRPr lang="ru-RU" sz="2000" dirty="0" smtClean="0"/>
          </a:p>
          <a:p>
            <a:r>
              <a:rPr lang="ru-RU" sz="2000" dirty="0" smtClean="0"/>
              <a:t>• </a:t>
            </a:r>
            <a:r>
              <a:rPr lang="ru-RU" sz="2000" dirty="0"/>
              <a:t>подготовка призов, грамот. </a:t>
            </a:r>
            <a:endParaRPr lang="ru-RU" sz="2000" dirty="0" smtClean="0"/>
          </a:p>
          <a:p>
            <a:r>
              <a:rPr lang="ru-RU" sz="2000" dirty="0" smtClean="0"/>
              <a:t>4. Проведение </a:t>
            </a:r>
            <a:r>
              <a:rPr lang="ru-RU" sz="2000" dirty="0"/>
              <a:t>мероприятия по сценарию, где участвуют и дети и родители </a:t>
            </a:r>
            <a:endParaRPr lang="ru-RU" sz="2000" dirty="0" smtClean="0"/>
          </a:p>
          <a:p>
            <a:r>
              <a:rPr lang="ru-RU" sz="2000" dirty="0" smtClean="0"/>
              <a:t>5</a:t>
            </a:r>
            <a:r>
              <a:rPr lang="ru-RU" sz="2000" dirty="0"/>
              <a:t>. Подведение итога с вручением наград или </a:t>
            </a:r>
            <a:r>
              <a:rPr lang="ru-RU" sz="2000" dirty="0" smtClean="0"/>
              <a:t>организованным чаепитием.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62302276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5000" b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Прямоугольник 17"/>
          <p:cNvSpPr/>
          <p:nvPr/>
        </p:nvSpPr>
        <p:spPr>
          <a:xfrm>
            <a:off x="285720" y="1340768"/>
            <a:ext cx="8568952" cy="5256584"/>
          </a:xfrm>
          <a:prstGeom prst="rect">
            <a:avLst/>
          </a:prstGeom>
          <a:solidFill>
            <a:schemeClr val="bg1">
              <a:alpha val="69000"/>
            </a:schemeClr>
          </a:solidFill>
          <a:ln w="28575">
            <a:noFill/>
          </a:ln>
          <a:effectLst>
            <a:glow rad="228600">
              <a:schemeClr val="bg1"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09728" lvl="0" algn="ctr">
              <a:spcBef>
                <a:spcPts val="400"/>
              </a:spcBef>
              <a:buClr>
                <a:srgbClr val="2DA2BF"/>
              </a:buClr>
              <a:buSzPct val="68000"/>
            </a:pPr>
            <a:endParaRPr lang="ru-RU" sz="2000" dirty="0" smtClean="0">
              <a:solidFill>
                <a:schemeClr val="tx1"/>
              </a:solidFill>
            </a:endParaRPr>
          </a:p>
          <a:p>
            <a:pPr marL="109728" lvl="0" algn="ctr">
              <a:spcBef>
                <a:spcPts val="400"/>
              </a:spcBef>
              <a:buClr>
                <a:srgbClr val="2DA2BF"/>
              </a:buClr>
              <a:buSzPct val="68000"/>
            </a:pPr>
            <a:endParaRPr lang="ru-RU" sz="2000" dirty="0">
              <a:solidFill>
                <a:schemeClr val="tx1"/>
              </a:solidFill>
            </a:endParaRPr>
          </a:p>
          <a:p>
            <a:pPr marL="109728" lvl="0" algn="ctr">
              <a:spcBef>
                <a:spcPts val="400"/>
              </a:spcBef>
              <a:buClr>
                <a:srgbClr val="2DA2BF"/>
              </a:buClr>
              <a:buSzPct val="68000"/>
            </a:pPr>
            <a:endParaRPr lang="ru-RU" sz="2000" dirty="0" smtClean="0">
              <a:solidFill>
                <a:schemeClr val="tx1"/>
              </a:solidFill>
            </a:endParaRPr>
          </a:p>
          <a:p>
            <a:pPr marL="109728" lvl="0" algn="ctr">
              <a:spcBef>
                <a:spcPts val="400"/>
              </a:spcBef>
              <a:buClr>
                <a:srgbClr val="2DA2BF"/>
              </a:buClr>
              <a:buSzPct val="68000"/>
            </a:pPr>
            <a:r>
              <a:rPr lang="ru-RU" sz="2000" dirty="0" smtClean="0">
                <a:solidFill>
                  <a:schemeClr val="tx1"/>
                </a:solidFill>
              </a:rPr>
              <a:t>• </a:t>
            </a:r>
            <a:r>
              <a:rPr lang="ru-RU" sz="2000" dirty="0">
                <a:solidFill>
                  <a:schemeClr val="tx1"/>
                </a:solidFill>
              </a:rPr>
              <a:t>Формирование системы педагогического взаимодействия ДОУ и семьи в интересах развития личности ребёнка; </a:t>
            </a:r>
            <a:endParaRPr lang="ru-RU" sz="2000" dirty="0" smtClean="0">
              <a:solidFill>
                <a:schemeClr val="tx1"/>
              </a:solidFill>
            </a:endParaRPr>
          </a:p>
          <a:p>
            <a:pPr marL="109728" lvl="0" algn="ctr">
              <a:spcBef>
                <a:spcPts val="400"/>
              </a:spcBef>
              <a:buClr>
                <a:srgbClr val="2DA2BF"/>
              </a:buClr>
              <a:buSzPct val="68000"/>
            </a:pPr>
            <a:r>
              <a:rPr lang="ru-RU" sz="2000" dirty="0" smtClean="0">
                <a:solidFill>
                  <a:schemeClr val="tx1"/>
                </a:solidFill>
              </a:rPr>
              <a:t>• </a:t>
            </a:r>
            <a:r>
              <a:rPr lang="ru-RU" sz="2000" dirty="0">
                <a:solidFill>
                  <a:schemeClr val="tx1"/>
                </a:solidFill>
              </a:rPr>
              <a:t>Разработка технологий реализации этого взаимодействия по различным </a:t>
            </a:r>
            <a:r>
              <a:rPr lang="ru-RU" sz="2000" dirty="0" smtClean="0">
                <a:solidFill>
                  <a:schemeClr val="tx1"/>
                </a:solidFill>
              </a:rPr>
              <a:t>направлениям.</a:t>
            </a:r>
            <a:endParaRPr lang="ru-RU" sz="2000" b="1" dirty="0">
              <a:solidFill>
                <a:schemeClr val="tx1"/>
              </a:solidFill>
              <a:latin typeface="Lucida Sans Unicode"/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285720" y="245948"/>
            <a:ext cx="8568952" cy="897206"/>
          </a:xfrm>
          <a:prstGeom prst="rect">
            <a:avLst/>
          </a:prstGeom>
          <a:solidFill>
            <a:schemeClr val="bg1">
              <a:alpha val="69000"/>
            </a:schemeClr>
          </a:solidFill>
          <a:ln w="28575">
            <a:noFill/>
          </a:ln>
          <a:effectLst>
            <a:glow rad="228600">
              <a:schemeClr val="bg1"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15000"/>
              </a:lnSpc>
              <a:spcAft>
                <a:spcPts val="1000"/>
              </a:spcAft>
              <a:tabLst>
                <a:tab pos="1102360" algn="l"/>
              </a:tabLst>
            </a:pPr>
            <a:r>
              <a:rPr lang="ru-RU" sz="2400" b="1" dirty="0">
                <a:solidFill>
                  <a:schemeClr val="tx1"/>
                </a:solidFill>
              </a:rPr>
              <a:t>Тематические акции </a:t>
            </a:r>
            <a:endParaRPr lang="ru-RU" sz="2400" b="1" dirty="0">
              <a:solidFill>
                <a:schemeClr val="tx1"/>
              </a:solidFill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  <p:pic>
        <p:nvPicPr>
          <p:cNvPr id="4098" name="Picture 2" descr="C:\Users\1\Desktop\здравствуй, лето! - шаблон\44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408156">
            <a:off x="722435" y="372957"/>
            <a:ext cx="1002602" cy="96713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4572273" y="260648"/>
            <a:ext cx="18473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378638" y="2987254"/>
            <a:ext cx="4572000" cy="707886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000" b="1" dirty="0"/>
              <a:t>Основными целями тематических акций являются</a:t>
            </a:r>
            <a:r>
              <a:rPr lang="ru-RU" sz="2000" b="1" dirty="0" smtClean="0"/>
              <a:t>:</a:t>
            </a:r>
            <a:endParaRPr lang="ru-RU" sz="2000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528774" y="1466201"/>
            <a:ext cx="807567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09728" lvl="0" algn="ctr">
              <a:spcBef>
                <a:spcPts val="400"/>
              </a:spcBef>
              <a:buClr>
                <a:srgbClr val="2DA2BF"/>
              </a:buClr>
              <a:buSzPct val="68000"/>
            </a:pPr>
            <a:r>
              <a:rPr lang="ru-RU" sz="2000" dirty="0"/>
              <a:t>Направлены на сотрудничество семьи в решении проблем образования и воспитания детей, повышения роли и ответственности родителей в деле гражданского образования и воспитания ребёнка. Данные акции могут быть как обще садовскими, так и </a:t>
            </a:r>
            <a:r>
              <a:rPr lang="ru-RU" sz="2000" dirty="0" smtClean="0"/>
              <a:t>групповыми.</a:t>
            </a:r>
            <a:endParaRPr lang="ru-RU" sz="2000" b="1" dirty="0">
              <a:latin typeface="Lucida Sans Unicode"/>
            </a:endParaRPr>
          </a:p>
        </p:txBody>
      </p:sp>
    </p:spTree>
    <p:extLst>
      <p:ext uri="{BB962C8B-B14F-4D97-AF65-F5344CB8AC3E}">
        <p14:creationId xmlns:p14="http://schemas.microsoft.com/office/powerpoint/2010/main" val="270810709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483768" y="476672"/>
            <a:ext cx="5832648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/>
              <a:t>Алгоритм</a:t>
            </a:r>
            <a:r>
              <a:rPr lang="ru-RU" sz="2000" b="1" dirty="0"/>
              <a:t> подготовки, создания и проведения тематических акций: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899592" y="2276872"/>
            <a:ext cx="8064896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AutoNum type="arabicPeriod"/>
            </a:pPr>
            <a:r>
              <a:rPr lang="ru-RU" sz="2000" dirty="0" smtClean="0"/>
              <a:t>Определение </a:t>
            </a:r>
            <a:r>
              <a:rPr lang="ru-RU" sz="2000" dirty="0"/>
              <a:t>целей и </a:t>
            </a:r>
            <a:r>
              <a:rPr lang="ru-RU" sz="2000" dirty="0" smtClean="0"/>
              <a:t>задач; </a:t>
            </a:r>
          </a:p>
          <a:p>
            <a:pPr marL="342900" indent="-342900">
              <a:buAutoNum type="arabicPeriod"/>
            </a:pPr>
            <a:r>
              <a:rPr lang="ru-RU" sz="2000" dirty="0" smtClean="0"/>
              <a:t> </a:t>
            </a:r>
            <a:r>
              <a:rPr lang="ru-RU" sz="2000" dirty="0"/>
              <a:t>Составление плана </a:t>
            </a:r>
            <a:r>
              <a:rPr lang="ru-RU" sz="2000" dirty="0" smtClean="0"/>
              <a:t>акции; </a:t>
            </a:r>
          </a:p>
          <a:p>
            <a:pPr marL="342900" indent="-342900">
              <a:buAutoNum type="arabicPeriod"/>
            </a:pPr>
            <a:r>
              <a:rPr lang="ru-RU" sz="2000" dirty="0" smtClean="0"/>
              <a:t>Интерактивные </a:t>
            </a:r>
            <a:r>
              <a:rPr lang="ru-RU" sz="2000" dirty="0"/>
              <a:t>формы взаимодействия с родителями дошкольников (консультации, интерактивные игры, беседы, анкетирование, нетрадиционные родительские собрания, домашние задания, конкурсы), различные формы работы с детьми; </a:t>
            </a:r>
            <a:endParaRPr lang="ru-RU" sz="2000" dirty="0" smtClean="0"/>
          </a:p>
          <a:p>
            <a:pPr marL="342900" indent="-342900">
              <a:buAutoNum type="arabicPeriod"/>
            </a:pPr>
            <a:r>
              <a:rPr lang="ru-RU" sz="2000" dirty="0" smtClean="0"/>
              <a:t> </a:t>
            </a:r>
            <a:r>
              <a:rPr lang="ru-RU" sz="2000" dirty="0"/>
              <a:t>Совместные мероприятия с родителями и детьми; </a:t>
            </a:r>
            <a:endParaRPr lang="ru-RU" sz="2000" dirty="0" smtClean="0"/>
          </a:p>
          <a:p>
            <a:pPr marL="342900" indent="-342900">
              <a:buAutoNum type="arabicPeriod"/>
            </a:pPr>
            <a:r>
              <a:rPr lang="ru-RU" sz="2000" dirty="0" smtClean="0"/>
              <a:t> </a:t>
            </a:r>
            <a:r>
              <a:rPr lang="ru-RU" sz="2000" dirty="0"/>
              <a:t>Подведение итогов по поощрению детей и родителей в результате проведённых </a:t>
            </a:r>
            <a:r>
              <a:rPr lang="ru-RU" sz="2000" dirty="0" smtClean="0"/>
              <a:t>акций.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342896662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483768" y="548680"/>
            <a:ext cx="525658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/>
              <a:t>Интерактивные игры 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971600" y="2348880"/>
            <a:ext cx="7776864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/>
              <a:t>Интерактивная </a:t>
            </a:r>
            <a:r>
              <a:rPr lang="ru-RU" sz="2000" b="1" dirty="0" smtClean="0"/>
              <a:t>игра </a:t>
            </a:r>
            <a:r>
              <a:rPr lang="ru-RU" sz="2000" dirty="0" smtClean="0"/>
              <a:t>– </a:t>
            </a:r>
            <a:r>
              <a:rPr lang="ru-RU" sz="2000" dirty="0"/>
              <a:t>это вмешательство ведущего в групповую ситуацию «здесь и теперь», которая структурирует активность членов группы в соответствии с определенной учебной целью. Мир интерактивных игр позволяет участникам лучше познать и понять структуру и </a:t>
            </a:r>
            <a:r>
              <a:rPr lang="ru-RU" sz="2000" dirty="0" err="1"/>
              <a:t>причинно</a:t>
            </a:r>
            <a:r>
              <a:rPr lang="ru-RU" sz="2000" dirty="0"/>
              <a:t>–следственные взаимосвязи происходящего. Термин «интерактивные игры» подчеркивают два основных признака: </a:t>
            </a:r>
            <a:endParaRPr lang="ru-RU" sz="2000" dirty="0" smtClean="0"/>
          </a:p>
          <a:p>
            <a:pPr marL="457200" indent="-457200">
              <a:buAutoNum type="arabicPeriod"/>
            </a:pPr>
            <a:r>
              <a:rPr lang="ru-RU" sz="2000" dirty="0" smtClean="0"/>
              <a:t>Игровой </a:t>
            </a:r>
            <a:r>
              <a:rPr lang="ru-RU" sz="2000" dirty="0"/>
              <a:t>характер. </a:t>
            </a:r>
            <a:endParaRPr lang="ru-RU" sz="2000" dirty="0" smtClean="0"/>
          </a:p>
          <a:p>
            <a:pPr marL="457200" indent="-457200">
              <a:buAutoNum type="arabicPeriod"/>
            </a:pPr>
            <a:r>
              <a:rPr lang="ru-RU" sz="2000" dirty="0" smtClean="0"/>
              <a:t>Возможность </a:t>
            </a:r>
            <a:r>
              <a:rPr lang="ru-RU" sz="2000" dirty="0"/>
              <a:t>взаимодействия.</a:t>
            </a:r>
          </a:p>
        </p:txBody>
      </p:sp>
    </p:spTree>
    <p:extLst>
      <p:ext uri="{BB962C8B-B14F-4D97-AF65-F5344CB8AC3E}">
        <p14:creationId xmlns:p14="http://schemas.microsoft.com/office/powerpoint/2010/main" val="309473071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699792" y="476672"/>
            <a:ext cx="507605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/>
              <a:t>Четыре шага в работе с интерактивными играми: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755576" y="2348880"/>
            <a:ext cx="8208912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AutoNum type="arabicPeriod"/>
            </a:pPr>
            <a:r>
              <a:rPr lang="ru-RU" sz="2000" b="1" dirty="0" smtClean="0"/>
              <a:t>Анализ </a:t>
            </a:r>
            <a:r>
              <a:rPr lang="ru-RU" sz="2000" b="1" dirty="0"/>
              <a:t>групповой ситуации</a:t>
            </a:r>
            <a:r>
              <a:rPr lang="ru-RU" sz="2000" dirty="0"/>
              <a:t>. Педагог оценивает ситуацию в группе, потребности каждого участника, чтобы понять активность родителей. </a:t>
            </a:r>
            <a:endParaRPr lang="ru-RU" sz="2000" dirty="0" smtClean="0"/>
          </a:p>
          <a:p>
            <a:r>
              <a:rPr lang="ru-RU" sz="2000" b="1" dirty="0" smtClean="0"/>
              <a:t>2.    Инструктирование </a:t>
            </a:r>
            <a:r>
              <a:rPr lang="ru-RU" sz="2000" b="1" dirty="0"/>
              <a:t>участников</a:t>
            </a:r>
            <a:r>
              <a:rPr lang="ru-RU" sz="2000" dirty="0"/>
              <a:t>. Этап инструктирования содержит: </a:t>
            </a:r>
            <a:r>
              <a:rPr lang="ru-RU" sz="2000" dirty="0" smtClean="0"/>
              <a:t>информацию </a:t>
            </a:r>
            <a:r>
              <a:rPr lang="ru-RU" sz="2000" dirty="0"/>
              <a:t>о целях проведения игры; </a:t>
            </a:r>
            <a:endParaRPr lang="ru-RU" sz="2000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dirty="0" smtClean="0"/>
              <a:t>четкие инструкции о процессе;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dirty="0" smtClean="0"/>
              <a:t>уверенное поведение педагога;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dirty="0" smtClean="0"/>
              <a:t>акцент на добровольности (у родителей не должно возникнуть впечатлений, что он обязан принимать участие в игре). </a:t>
            </a:r>
          </a:p>
          <a:p>
            <a:r>
              <a:rPr lang="ru-RU" sz="2000" b="1" dirty="0" smtClean="0"/>
              <a:t>3.</a:t>
            </a:r>
            <a:r>
              <a:rPr lang="ru-RU" sz="2000" dirty="0" smtClean="0"/>
              <a:t>  </a:t>
            </a:r>
            <a:r>
              <a:rPr lang="ru-RU" sz="2000" b="1" dirty="0"/>
              <a:t>Проведение игры</a:t>
            </a:r>
            <a:r>
              <a:rPr lang="ru-RU" sz="2000" dirty="0"/>
              <a:t>. </a:t>
            </a:r>
            <a:endParaRPr lang="ru-RU" sz="2000" dirty="0" smtClean="0"/>
          </a:p>
          <a:p>
            <a:r>
              <a:rPr lang="ru-RU" sz="2000" b="1" dirty="0" smtClean="0"/>
              <a:t>4. Подведение итогов.</a:t>
            </a:r>
            <a:endParaRPr lang="ru-RU" sz="2000" b="1" dirty="0"/>
          </a:p>
        </p:txBody>
      </p:sp>
    </p:spTree>
    <p:extLst>
      <p:ext uri="{BB962C8B-B14F-4D97-AF65-F5344CB8AC3E}">
        <p14:creationId xmlns:p14="http://schemas.microsoft.com/office/powerpoint/2010/main" val="253073612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2843808" y="692696"/>
            <a:ext cx="468129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/>
              <a:t>Аспекты интерактивных игр: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971600" y="2276872"/>
            <a:ext cx="7704856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/>
              <a:t>• </a:t>
            </a:r>
            <a:r>
              <a:rPr lang="ru-RU" sz="2000" b="1" dirty="0"/>
              <a:t>активное участие </a:t>
            </a:r>
            <a:r>
              <a:rPr lang="ru-RU" sz="2000" dirty="0"/>
              <a:t>– участники могут наблюдать собственные сложные внутренние процессы, общаться вербально и не вербально с другими, спорить друг с другом, принимать решение. </a:t>
            </a:r>
            <a:endParaRPr lang="ru-RU" sz="2000" dirty="0" smtClean="0"/>
          </a:p>
          <a:p>
            <a:r>
              <a:rPr lang="ru-RU" sz="2000" dirty="0" smtClean="0"/>
              <a:t>• </a:t>
            </a:r>
            <a:r>
              <a:rPr lang="ru-RU" sz="2000" b="1" dirty="0"/>
              <a:t>обратная связь </a:t>
            </a:r>
            <a:r>
              <a:rPr lang="ru-RU" sz="2000" dirty="0"/>
              <a:t>– участники экспериментируют с собственным и чужим поведением, проясняют для себя, что и как они сделали. </a:t>
            </a:r>
            <a:endParaRPr lang="ru-RU" sz="2000" dirty="0" smtClean="0"/>
          </a:p>
          <a:p>
            <a:r>
              <a:rPr lang="ru-RU" sz="2000" dirty="0" smtClean="0"/>
              <a:t>• </a:t>
            </a:r>
            <a:r>
              <a:rPr lang="ru-RU" sz="2000" b="1" dirty="0" smtClean="0"/>
              <a:t>открытые результаты </a:t>
            </a:r>
            <a:r>
              <a:rPr lang="ru-RU" sz="2000" dirty="0" smtClean="0"/>
              <a:t>– </a:t>
            </a:r>
            <a:r>
              <a:rPr lang="ru-RU" sz="2000" dirty="0"/>
              <a:t>никто не знает, что получит он сам и группа в интерактивной игре, какие будут результаты, как будут реагировать другие участники. Игре не существует правильных и неправильных решений. </a:t>
            </a:r>
            <a:endParaRPr lang="ru-RU" sz="2000" dirty="0" smtClean="0"/>
          </a:p>
          <a:p>
            <a:r>
              <a:rPr lang="ru-RU" sz="2000" dirty="0" smtClean="0"/>
              <a:t>• </a:t>
            </a:r>
            <a:r>
              <a:rPr lang="ru-RU" sz="2000" b="1" dirty="0"/>
              <a:t>учет естественных потребностей </a:t>
            </a:r>
            <a:r>
              <a:rPr lang="ru-RU" sz="2000" dirty="0"/>
              <a:t>– родители могут перемещаться в пространстве, устанавливать вербальный и невербальный контакт друг с другом. </a:t>
            </a:r>
            <a:endParaRPr lang="ru-RU" sz="2000" dirty="0" smtClean="0"/>
          </a:p>
          <a:p>
            <a:r>
              <a:rPr lang="ru-RU" sz="2000" dirty="0" smtClean="0"/>
              <a:t>• </a:t>
            </a:r>
            <a:r>
              <a:rPr lang="ru-RU" sz="2000" b="1" dirty="0"/>
              <a:t>соревнование и </a:t>
            </a:r>
            <a:r>
              <a:rPr lang="ru-RU" sz="2000" b="1" dirty="0" smtClean="0"/>
              <a:t>сотрудничество</a:t>
            </a:r>
            <a:endParaRPr lang="ru-RU" sz="2000" b="1" dirty="0"/>
          </a:p>
        </p:txBody>
      </p:sp>
    </p:spTree>
    <p:extLst>
      <p:ext uri="{BB962C8B-B14F-4D97-AF65-F5344CB8AC3E}">
        <p14:creationId xmlns:p14="http://schemas.microsoft.com/office/powerpoint/2010/main" val="229995909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771800" y="692696"/>
            <a:ext cx="525548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/>
              <a:t>Преимущества интерактивных </a:t>
            </a:r>
            <a:r>
              <a:rPr lang="ru-RU" sz="2400" b="1" dirty="0" smtClean="0"/>
              <a:t>игр</a:t>
            </a:r>
            <a:endParaRPr lang="ru-RU" sz="2400" b="1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683568" y="2690336"/>
            <a:ext cx="748883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dirty="0"/>
              <a:t>могут создать мотивацию. </a:t>
            </a:r>
            <a:endParaRPr lang="ru-RU" sz="2400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dirty="0" smtClean="0"/>
              <a:t>облегчают </a:t>
            </a:r>
            <a:r>
              <a:rPr lang="ru-RU" sz="2400" dirty="0"/>
              <a:t>введение новых коммуникативных и поведенческих норм. </a:t>
            </a:r>
            <a:endParaRPr lang="ru-RU" sz="2400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dirty="0" smtClean="0"/>
              <a:t>помогают </a:t>
            </a:r>
            <a:r>
              <a:rPr lang="ru-RU" sz="2400" dirty="0"/>
              <a:t>увидеть особенности </a:t>
            </a:r>
            <a:r>
              <a:rPr lang="ru-RU" sz="2400" dirty="0" err="1"/>
              <a:t>воспитательно</a:t>
            </a:r>
            <a:r>
              <a:rPr lang="ru-RU" sz="2400" dirty="0"/>
              <a:t> – образовательного процесса в ДО</a:t>
            </a:r>
          </a:p>
        </p:txBody>
      </p:sp>
    </p:spTree>
    <p:extLst>
      <p:ext uri="{BB962C8B-B14F-4D97-AF65-F5344CB8AC3E}">
        <p14:creationId xmlns:p14="http://schemas.microsoft.com/office/powerpoint/2010/main" val="318635749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87624" y="548680"/>
            <a:ext cx="7704856" cy="28315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/>
              <a:t>Дискуссия </a:t>
            </a:r>
            <a:endParaRPr lang="ru-RU" sz="2400" b="1" dirty="0" smtClean="0"/>
          </a:p>
          <a:p>
            <a:endParaRPr lang="ru-RU" dirty="0" smtClean="0"/>
          </a:p>
          <a:p>
            <a:endParaRPr lang="ru-RU" dirty="0"/>
          </a:p>
          <a:p>
            <a:endParaRPr lang="ru-RU" dirty="0"/>
          </a:p>
          <a:p>
            <a:pPr algn="ctr"/>
            <a:r>
              <a:rPr lang="ru-RU" sz="2000" dirty="0" smtClean="0"/>
              <a:t>Одна </a:t>
            </a:r>
            <a:r>
              <a:rPr lang="ru-RU" sz="2000" dirty="0"/>
              <a:t>из важнейших форм деятельности, стимулирующая формирование коммуникативной культуры. Объектом дискуссии может стать действительно неоднозначная проблема, по отношению к которой каждый участник может свободно выразить свое мнение, каким бы непопулярным и неожиданным оно ни было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1170570" y="3380948"/>
            <a:ext cx="7560840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Различают следующие формы </a:t>
            </a:r>
            <a:r>
              <a:rPr lang="ru-RU" b="1" dirty="0"/>
              <a:t>дискуссии:</a:t>
            </a:r>
            <a:r>
              <a:rPr lang="ru-RU" dirty="0"/>
              <a:t> </a:t>
            </a:r>
            <a:endParaRPr lang="ru-RU" dirty="0" smtClean="0"/>
          </a:p>
          <a:p>
            <a:r>
              <a:rPr lang="ru-RU" dirty="0" smtClean="0"/>
              <a:t>• </a:t>
            </a:r>
            <a:r>
              <a:rPr lang="ru-RU" b="1" dirty="0"/>
              <a:t>круглый стол </a:t>
            </a:r>
            <a:r>
              <a:rPr lang="ru-RU" dirty="0"/>
              <a:t>- самая известная форма; особенность ее состоит в том, что участники обмениваются мнениями друг с другом при полном равноправии каждого; </a:t>
            </a:r>
            <a:endParaRPr lang="ru-RU" dirty="0" smtClean="0"/>
          </a:p>
          <a:p>
            <a:r>
              <a:rPr lang="ru-RU" dirty="0" smtClean="0"/>
              <a:t>• </a:t>
            </a:r>
            <a:r>
              <a:rPr lang="ru-RU" b="1" dirty="0"/>
              <a:t>симпозиум </a:t>
            </a:r>
            <a:r>
              <a:rPr lang="ru-RU" dirty="0"/>
              <a:t>- обсуждение какой-либо проблемы, в ходе которого участники по очереди выступают с сообщениями, после чего отвечают на вопросы; </a:t>
            </a:r>
            <a:endParaRPr lang="ru-RU" dirty="0" smtClean="0"/>
          </a:p>
          <a:p>
            <a:r>
              <a:rPr lang="ru-RU" dirty="0" smtClean="0"/>
              <a:t>• </a:t>
            </a:r>
            <a:r>
              <a:rPr lang="ru-RU" b="1" dirty="0"/>
              <a:t>дебаты</a:t>
            </a:r>
            <a:r>
              <a:rPr lang="ru-RU" dirty="0"/>
              <a:t> - обсуждение в форме заранее подготовленных выступлений представителей противостоящих, соперничающих сторон и опровержений, после чего слово предоставляется для вопросов и комментариев участникам от каждой команды.</a:t>
            </a:r>
          </a:p>
        </p:txBody>
      </p:sp>
    </p:spTree>
    <p:extLst>
      <p:ext uri="{BB962C8B-B14F-4D97-AF65-F5344CB8AC3E}">
        <p14:creationId xmlns:p14="http://schemas.microsoft.com/office/powerpoint/2010/main" val="308011634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683568" y="620688"/>
            <a:ext cx="8064896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/>
              <a:t>Семинар-практикум </a:t>
            </a:r>
            <a:endParaRPr lang="ru-RU" sz="2400" b="1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pPr algn="ctr"/>
            <a:r>
              <a:rPr lang="ru-RU" sz="2000" dirty="0" smtClean="0"/>
              <a:t>Форма </a:t>
            </a:r>
            <a:r>
              <a:rPr lang="ru-RU" sz="2000" dirty="0"/>
              <a:t>работы с родителями, которая не только знакомит родителей с какими – то понятием, но и в ходе мероприятия обучает различным упражнениям, помогает применить полученную информацию на практике. Совместно с родителями происходит обыгрывание или решение проблемных ситуаций, могут присутствовать элементы тренинга, вариантов действий и анализ их последствия, коллективное обсуждение возможных затруднений и согласование позиций. Основная цель проведения семинара-практикума – сделать его нескучным, полезным, установить отношения сотрудничества между участниками </a:t>
            </a:r>
            <a:r>
              <a:rPr lang="ru-RU" sz="2000" dirty="0" err="1"/>
              <a:t>воспитательно</a:t>
            </a:r>
            <a:r>
              <a:rPr lang="ru-RU" sz="2000" dirty="0"/>
              <a:t>-образовательного процесса. Для этого необходимо использовать методы и приемы активизации внимания родителей к проблемам развития и воспитания дошкольников.</a:t>
            </a:r>
          </a:p>
        </p:txBody>
      </p:sp>
    </p:spTree>
    <p:extLst>
      <p:ext uri="{BB962C8B-B14F-4D97-AF65-F5344CB8AC3E}">
        <p14:creationId xmlns:p14="http://schemas.microsoft.com/office/powerpoint/2010/main" val="358524254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755576" y="620688"/>
            <a:ext cx="7920880" cy="57246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/>
              <a:t>Родительские тренинги </a:t>
            </a:r>
            <a:endParaRPr lang="ru-RU" sz="2400" b="1" dirty="0" smtClean="0"/>
          </a:p>
          <a:p>
            <a:pPr algn="ctr"/>
            <a:endParaRPr lang="ru-RU" dirty="0" smtClean="0"/>
          </a:p>
          <a:p>
            <a:pPr algn="ctr"/>
            <a:endParaRPr lang="ru-RU" dirty="0"/>
          </a:p>
          <a:p>
            <a:pPr algn="ctr"/>
            <a:endParaRPr lang="ru-RU" dirty="0"/>
          </a:p>
          <a:p>
            <a:pPr algn="ctr"/>
            <a:r>
              <a:rPr lang="ru-RU" dirty="0" smtClean="0"/>
              <a:t>Активная </a:t>
            </a:r>
            <a:r>
              <a:rPr lang="ru-RU" dirty="0"/>
              <a:t>форма работы с теми родителями, которые осознают проблемные ситуации в семье, хотят изменить свое взаимодействие с собственным ребенком, сделать его более открытым и доверительным и понимают необходимость приобретения новых знаний и умений в воспитании собственного ребёнка. Для результативности тренинг должен включать в себя 5-8 занятий. Как правило, он проводится психологом, который дает возможность родителям на время ощутить себя ребенком, пережить эмоционально еще раз детские впечатления. </a:t>
            </a:r>
            <a:r>
              <a:rPr lang="ru-RU" dirty="0" err="1"/>
              <a:t>Тренинговые</a:t>
            </a:r>
            <a:r>
              <a:rPr lang="ru-RU" dirty="0"/>
              <a:t> задания могут быть следующими: «Детские гримасы», «Любимая игрушка», «Мой сказочный образ», «Воспоминания детства» и др. Также родительские тренинги могут готовиться в виде ответов на вопросы по педагогическим проблемам. </a:t>
            </a:r>
            <a:r>
              <a:rPr lang="ru-RU" dirty="0" err="1"/>
              <a:t>Тренинговые</a:t>
            </a:r>
            <a:r>
              <a:rPr lang="ru-RU" dirty="0"/>
              <a:t> игровые упражнения и задания помогают дать оценку различным способам взаимодействия с ребенком, выбрать более удачные формы обращения к нему и общения с ним, заменять нежелательные конструктивными. Родитель, вовлекаемый в игровой тренинг, начинает общение с ребенком, постигает новые </a:t>
            </a:r>
            <a:r>
              <a:rPr lang="ru-RU" dirty="0" smtClean="0"/>
              <a:t>истины.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2471410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9CA29D92-DF4A-4E4E-9DDB-5C04C9A67747}"/>
              </a:ext>
            </a:extLst>
          </p:cNvPr>
          <p:cNvSpPr/>
          <p:nvPr/>
        </p:nvSpPr>
        <p:spPr>
          <a:xfrm>
            <a:off x="323528" y="2204864"/>
            <a:ext cx="8568952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/>
              <a:t>ИНТЕРАКТИВ</a:t>
            </a:r>
            <a:r>
              <a:rPr lang="ru-RU" sz="2800" dirty="0"/>
              <a:t> - способность взаимодействовать или находиться в режиме беседы, диалога с чем-либо (например компьютером) или кем-либо (например человеком) </a:t>
            </a:r>
            <a:endParaRPr lang="ru-RU" sz="2800" dirty="0" smtClean="0"/>
          </a:p>
          <a:p>
            <a:pPr algn="ctr"/>
            <a:r>
              <a:rPr lang="ru-RU" sz="2800" b="1" dirty="0" smtClean="0"/>
              <a:t>ИНТЕРАКТИВНЫЕ </a:t>
            </a:r>
            <a:r>
              <a:rPr lang="ru-RU" sz="2800" b="1" dirty="0"/>
              <a:t>ФОРМЫ ВЗАИМОДЕЙСТВИЯ </a:t>
            </a:r>
            <a:r>
              <a:rPr lang="ru-RU" sz="2800" dirty="0"/>
              <a:t>- это прежде всего диалог, в ходе которого осуществляется </a:t>
            </a:r>
            <a:r>
              <a:rPr lang="ru-RU" sz="2800" dirty="0" smtClean="0"/>
              <a:t>взаимодействие.</a:t>
            </a:r>
            <a:endParaRPr lang="ru-RU" sz="2800" b="1" i="1" dirty="0">
              <a:solidFill>
                <a:srgbClr val="008000"/>
              </a:solidFill>
              <a:latin typeface="Arial" panose="020B0604020202020204" pitchFamily="34" charset="0"/>
              <a:ea typeface="Batang" pitchFamily="18" charset="-127"/>
              <a:cs typeface="Arial" panose="020B0604020202020204" pitchFamily="34" charset="0"/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B5313877-FCC9-4B3B-80BC-FB5E8A86F18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0935" y="4873228"/>
            <a:ext cx="1338737" cy="1868140"/>
          </a:xfrm>
          <a:prstGeom prst="rect">
            <a:avLst/>
          </a:prstGeom>
        </p:spPr>
      </p:pic>
      <p:pic>
        <p:nvPicPr>
          <p:cNvPr id="7" name="Рисунок 6" descr="Изображение выглядит как человек, сидит, маленький&#10;&#10;Описание создано с очень высокой степенью достоверности">
            <a:extLst>
              <a:ext uri="{FF2B5EF4-FFF2-40B4-BE49-F238E27FC236}">
                <a16:creationId xmlns:a16="http://schemas.microsoft.com/office/drawing/2014/main" id="{84C8DDB0-135E-4A38-8A44-135C14BCB2F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8304" y="260648"/>
            <a:ext cx="1584176" cy="15841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311265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Текст 7"/>
          <p:cNvSpPr>
            <a:spLocks noGrp="1"/>
          </p:cNvSpPr>
          <p:nvPr>
            <p:ph type="body" sz="half" idx="2"/>
          </p:nvPr>
        </p:nvSpPr>
        <p:spPr>
          <a:xfrm>
            <a:off x="2267744" y="5013175"/>
            <a:ext cx="288032" cy="72009"/>
          </a:xfrm>
        </p:spPr>
        <p:txBody>
          <a:bodyPr>
            <a:normAutofit fontScale="25000" lnSpcReduction="20000"/>
          </a:bodyPr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043608" y="620688"/>
            <a:ext cx="7848872" cy="46166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/>
              <a:t>Группы </a:t>
            </a:r>
            <a:r>
              <a:rPr lang="ru-RU" sz="2400" b="1" dirty="0" err="1"/>
              <a:t>Viber</a:t>
            </a:r>
            <a:r>
              <a:rPr lang="ru-RU" sz="2400" b="1" dirty="0"/>
              <a:t> и </a:t>
            </a:r>
            <a:r>
              <a:rPr lang="ru-RU" sz="2400" b="1" dirty="0" err="1" smtClean="0"/>
              <a:t>WhatsApp</a:t>
            </a:r>
            <a:endParaRPr lang="ru-RU" sz="2400" b="1" dirty="0" smtClean="0"/>
          </a:p>
          <a:p>
            <a:pPr algn="ctr"/>
            <a:endParaRPr lang="ru-RU" dirty="0"/>
          </a:p>
          <a:p>
            <a:pPr algn="ctr"/>
            <a:endParaRPr lang="ru-RU" dirty="0" smtClean="0"/>
          </a:p>
          <a:p>
            <a:pPr algn="ctr"/>
            <a:r>
              <a:rPr lang="ru-RU" dirty="0" smtClean="0"/>
              <a:t> </a:t>
            </a:r>
          </a:p>
          <a:p>
            <a:pPr algn="ctr"/>
            <a:endParaRPr lang="ru-RU" dirty="0" smtClean="0"/>
          </a:p>
          <a:p>
            <a:pPr algn="ctr"/>
            <a:endParaRPr lang="ru-RU" dirty="0" smtClean="0"/>
          </a:p>
          <a:p>
            <a:pPr algn="ctr"/>
            <a:r>
              <a:rPr lang="ru-RU" sz="2000" b="1" dirty="0" smtClean="0"/>
              <a:t>Цель</a:t>
            </a:r>
            <a:r>
              <a:rPr lang="ru-RU" sz="2000" b="1" dirty="0"/>
              <a:t>:</a:t>
            </a:r>
            <a:r>
              <a:rPr lang="ru-RU" sz="2000" dirty="0"/>
              <a:t> Сделать педагогическое просвещение родителей более доступным, удобным и рациональным. </a:t>
            </a:r>
            <a:endParaRPr lang="ru-RU" sz="2000" dirty="0" smtClean="0"/>
          </a:p>
          <a:p>
            <a:pPr algn="ctr"/>
            <a:r>
              <a:rPr lang="ru-RU" sz="2000" b="1" dirty="0" smtClean="0"/>
              <a:t>Задачи</a:t>
            </a:r>
            <a:r>
              <a:rPr lang="ru-RU" sz="2000" b="1" dirty="0"/>
              <a:t>: </a:t>
            </a:r>
            <a:endParaRPr lang="ru-RU" sz="2000" b="1" dirty="0" smtClean="0"/>
          </a:p>
          <a:p>
            <a:pPr marL="342900" indent="-342900" algn="ctr">
              <a:buAutoNum type="arabicPeriod"/>
            </a:pPr>
            <a:r>
              <a:rPr lang="ru-RU" sz="2000" dirty="0" smtClean="0"/>
              <a:t>Консультирование </a:t>
            </a:r>
            <a:r>
              <a:rPr lang="ru-RU" sz="2000" dirty="0"/>
              <a:t>родителей по вопросам особенностей развития и поведения детей. Помощь в решении проблем воспитания; </a:t>
            </a:r>
            <a:endParaRPr lang="ru-RU" sz="2000" dirty="0" smtClean="0"/>
          </a:p>
          <a:p>
            <a:pPr marL="342900" indent="-342900" algn="ctr">
              <a:buAutoNum type="arabicPeriod"/>
            </a:pPr>
            <a:r>
              <a:rPr lang="ru-RU" sz="2000" dirty="0" smtClean="0"/>
              <a:t>Создание </a:t>
            </a:r>
            <a:r>
              <a:rPr lang="ru-RU" sz="2000" dirty="0"/>
              <a:t>атмосферы общности интересов родителей и коллектива образовательного учреждения; </a:t>
            </a:r>
            <a:endParaRPr lang="ru-RU" sz="2000" dirty="0" smtClean="0"/>
          </a:p>
          <a:p>
            <a:pPr marL="342900" indent="-342900" algn="ctr">
              <a:buAutoNum type="arabicPeriod"/>
            </a:pPr>
            <a:r>
              <a:rPr lang="ru-RU" sz="2000" dirty="0" smtClean="0"/>
              <a:t> </a:t>
            </a:r>
            <a:r>
              <a:rPr lang="ru-RU" sz="2000" dirty="0"/>
              <a:t>Мотивирование родителей на активное участие в жизни ребёнка в образовательной </a:t>
            </a:r>
            <a:r>
              <a:rPr lang="ru-RU" sz="2000" dirty="0" smtClean="0"/>
              <a:t>организации.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83355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Изображение выглядит как человек, сидит, маленький&#10;&#10;Описание создано с очень высокой степенью достоверности">
            <a:extLst>
              <a:ext uri="{FF2B5EF4-FFF2-40B4-BE49-F238E27FC236}">
                <a16:creationId xmlns:a16="http://schemas.microsoft.com/office/drawing/2014/main" id="{84C8DDB0-135E-4A38-8A44-135C14BCB2F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8304" y="260648"/>
            <a:ext cx="1584176" cy="1584176"/>
          </a:xfrm>
          <a:prstGeom prst="rect">
            <a:avLst/>
          </a:prstGeom>
        </p:spPr>
      </p:pic>
      <p:sp>
        <p:nvSpPr>
          <p:cNvPr id="4" name="Овал 3"/>
          <p:cNvSpPr/>
          <p:nvPr/>
        </p:nvSpPr>
        <p:spPr>
          <a:xfrm>
            <a:off x="2051720" y="2204864"/>
            <a:ext cx="5256584" cy="3456384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chemeClr val="tx1"/>
                </a:solidFill>
              </a:rPr>
              <a:t>Чем выше уровень компетентности родителей и их заинтересованности во взаимодействии с ДОУ, тем выше уровень качества воспитания и образования детей, а грамотно построенная система активных и интерактивных форм работы с родителями приведет к улучшению качества сотрудничества ДОУ и семьи, и сплотит родителей и педагогов, будет способствовать достижению таких важнейших целей, как:</a:t>
            </a:r>
            <a:endParaRPr lang="ru-RU" sz="1600" b="1" dirty="0">
              <a:solidFill>
                <a:schemeClr val="tx1"/>
              </a:solidFill>
            </a:endParaRPr>
          </a:p>
        </p:txBody>
      </p:sp>
      <p:sp>
        <p:nvSpPr>
          <p:cNvPr id="5" name="Овальная выноска 4"/>
          <p:cNvSpPr/>
          <p:nvPr/>
        </p:nvSpPr>
        <p:spPr>
          <a:xfrm>
            <a:off x="6804248" y="1772816"/>
            <a:ext cx="2088232" cy="1224136"/>
          </a:xfrm>
          <a:prstGeom prst="wedgeEllipseCallout">
            <a:avLst>
              <a:gd name="adj1" fmla="val -40213"/>
              <a:gd name="adj2" fmla="val 82223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tx1"/>
                </a:solidFill>
              </a:rPr>
              <a:t>Повышение уровня активности родителей</a:t>
            </a:r>
            <a:endParaRPr lang="ru-RU" sz="1400" b="1" dirty="0">
              <a:solidFill>
                <a:schemeClr val="tx1"/>
              </a:solidFill>
            </a:endParaRPr>
          </a:p>
        </p:txBody>
      </p:sp>
      <p:sp>
        <p:nvSpPr>
          <p:cNvPr id="11" name="Овальная выноска 10"/>
          <p:cNvSpPr/>
          <p:nvPr/>
        </p:nvSpPr>
        <p:spPr>
          <a:xfrm>
            <a:off x="251520" y="1844824"/>
            <a:ext cx="2473484" cy="1512168"/>
          </a:xfrm>
          <a:prstGeom prst="wedgeEllipseCallout">
            <a:avLst>
              <a:gd name="adj1" fmla="val 54562"/>
              <a:gd name="adj2" fmla="val 72003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tx1"/>
                </a:solidFill>
              </a:rPr>
              <a:t>Стимулирование заинтересованности родителей к участию в </a:t>
            </a:r>
            <a:r>
              <a:rPr lang="ru-RU" sz="1400" b="1" dirty="0" err="1" smtClean="0">
                <a:solidFill>
                  <a:schemeClr val="tx1"/>
                </a:solidFill>
              </a:rPr>
              <a:t>воспитательно</a:t>
            </a:r>
            <a:r>
              <a:rPr lang="ru-RU" sz="1400" b="1" dirty="0" smtClean="0">
                <a:solidFill>
                  <a:schemeClr val="tx1"/>
                </a:solidFill>
              </a:rPr>
              <a:t>-образовательном процессе</a:t>
            </a:r>
            <a:endParaRPr lang="ru-RU" sz="1400" b="1" dirty="0">
              <a:solidFill>
                <a:schemeClr val="tx1"/>
              </a:solidFill>
            </a:endParaRPr>
          </a:p>
        </p:txBody>
      </p:sp>
      <p:sp>
        <p:nvSpPr>
          <p:cNvPr id="14" name="Овальная выноска 13"/>
          <p:cNvSpPr/>
          <p:nvPr/>
        </p:nvSpPr>
        <p:spPr>
          <a:xfrm>
            <a:off x="6804248" y="4797657"/>
            <a:ext cx="2088232" cy="1367647"/>
          </a:xfrm>
          <a:prstGeom prst="wedgeEllipseCallout">
            <a:avLst>
              <a:gd name="adj1" fmla="val -46639"/>
              <a:gd name="adj2" fmla="val -66045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tx1"/>
                </a:solidFill>
              </a:rPr>
              <a:t>Развитие стремления к сотрудничеству, </a:t>
            </a:r>
            <a:r>
              <a:rPr lang="ru-RU" sz="1400" b="1" dirty="0" err="1" smtClean="0">
                <a:solidFill>
                  <a:schemeClr val="tx1"/>
                </a:solidFill>
              </a:rPr>
              <a:t>эмпатии</a:t>
            </a:r>
            <a:endParaRPr lang="ru-RU" sz="1400" b="1" dirty="0">
              <a:solidFill>
                <a:schemeClr val="tx1"/>
              </a:solidFill>
            </a:endParaRPr>
          </a:p>
        </p:txBody>
      </p:sp>
      <p:sp>
        <p:nvSpPr>
          <p:cNvPr id="15" name="Овальная выноска 14"/>
          <p:cNvSpPr/>
          <p:nvPr/>
        </p:nvSpPr>
        <p:spPr>
          <a:xfrm>
            <a:off x="251520" y="4797657"/>
            <a:ext cx="2160240" cy="1295639"/>
          </a:xfrm>
          <a:prstGeom prst="wedgeEllipseCallout">
            <a:avLst>
              <a:gd name="adj1" fmla="val 56974"/>
              <a:gd name="adj2" fmla="val -64337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tx1"/>
                </a:solidFill>
              </a:rPr>
              <a:t>Развитие навыков анализа и рефлексии своей воспитательной системы</a:t>
            </a:r>
            <a:endParaRPr lang="ru-RU" sz="1400" b="1" dirty="0">
              <a:solidFill>
                <a:schemeClr val="tx1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491880" y="692696"/>
            <a:ext cx="28083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/>
              <a:t>ВЫВОДЫ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89311130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5000" b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0012-012-Spasibo-za-vnimanie.jpg">
            <a:extLst>
              <a:ext uri="{FF2B5EF4-FFF2-40B4-BE49-F238E27FC236}">
                <a16:creationId xmlns:a16="http://schemas.microsoft.com/office/drawing/2014/main" id="{1C53AE2F-CE1C-41FB-9E39-6308D6379007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51520" y="116632"/>
            <a:ext cx="8640960" cy="662473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7055A572-F9ED-4F69-B764-AD17260B35E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79190" y="0"/>
            <a:ext cx="1584176" cy="128711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9DC17E01-146B-4AFF-B66B-47C634F05B9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9366" y="1"/>
            <a:ext cx="1579749" cy="119675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6049004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467544" y="2060848"/>
            <a:ext cx="8568952" cy="4320480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endParaRPr lang="en-US" b="1" dirty="0" smtClean="0"/>
          </a:p>
          <a:p>
            <a:pPr marL="0" indent="0">
              <a:buNone/>
            </a:pPr>
            <a:r>
              <a:rPr lang="ru-RU" dirty="0" smtClean="0"/>
              <a:t>• </a:t>
            </a:r>
            <a:r>
              <a:rPr lang="ru-RU" dirty="0"/>
              <a:t>это специальная форма организации, с комфортными условиями взаимодействия, при которых воспитуемый чувствует свою успешность, интеллектуальную состоятельность; </a:t>
            </a:r>
            <a:endParaRPr lang="en-US" dirty="0" smtClean="0"/>
          </a:p>
          <a:p>
            <a:pPr marL="0" indent="0">
              <a:buNone/>
            </a:pPr>
            <a:r>
              <a:rPr lang="ru-RU" dirty="0" smtClean="0"/>
              <a:t>• </a:t>
            </a:r>
            <a:r>
              <a:rPr lang="ru-RU" dirty="0"/>
              <a:t>процесс взаимодействия организуется таким образом, что все участники оказываются вовлеченными в процесс познания, обсуждения; </a:t>
            </a:r>
            <a:endParaRPr lang="en-US" dirty="0" smtClean="0"/>
          </a:p>
          <a:p>
            <a:pPr marL="0" indent="0">
              <a:buNone/>
            </a:pPr>
            <a:r>
              <a:rPr lang="ru-RU" dirty="0" smtClean="0"/>
              <a:t>• </a:t>
            </a:r>
            <a:r>
              <a:rPr lang="ru-RU" dirty="0"/>
              <a:t>диалоговое общение ведет к взаимодействию, взаимопониманию, к совместному принятию наиболее общих, но значимых для каждого участника задач; </a:t>
            </a:r>
            <a:endParaRPr lang="en-US" dirty="0" smtClean="0"/>
          </a:p>
          <a:p>
            <a:pPr marL="0" indent="0">
              <a:buNone/>
            </a:pPr>
            <a:r>
              <a:rPr lang="ru-RU" dirty="0" smtClean="0"/>
              <a:t>• </a:t>
            </a:r>
            <a:r>
              <a:rPr lang="ru-RU" dirty="0"/>
              <a:t>каждый участник вносит свой особый индивидуальный вклад, имеет возможность обменяться знаниями, собственными идеями, способами деятельности, услышать другое мнение </a:t>
            </a:r>
            <a:r>
              <a:rPr lang="ru-RU" dirty="0" smtClean="0"/>
              <a:t>коллег.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123728" y="548680"/>
            <a:ext cx="655272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/>
              <a:t>ОСНОВНЫЕ ХАРАКТЕРИСТИКИ «ИНТЕРАКТИВА»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110869264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5" name="Прямая со стрелкой 24"/>
          <p:cNvCxnSpPr/>
          <p:nvPr/>
        </p:nvCxnSpPr>
        <p:spPr>
          <a:xfrm>
            <a:off x="4283968" y="4077072"/>
            <a:ext cx="0" cy="50405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 стрелкой 26"/>
          <p:cNvCxnSpPr/>
          <p:nvPr/>
        </p:nvCxnSpPr>
        <p:spPr>
          <a:xfrm>
            <a:off x="5451727" y="3933056"/>
            <a:ext cx="632441" cy="25841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Овал 28"/>
          <p:cNvSpPr/>
          <p:nvPr/>
        </p:nvSpPr>
        <p:spPr>
          <a:xfrm>
            <a:off x="2627784" y="2943528"/>
            <a:ext cx="3816424" cy="1709608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chemeClr val="tx1"/>
                </a:solidFill>
              </a:rPr>
              <a:t>ЦЕЛИ ИНТЕРАКТИВНОГО ВЗАИМОДЕЙСТВИЯ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30" name="Овальная выноска 29"/>
          <p:cNvSpPr/>
          <p:nvPr/>
        </p:nvSpPr>
        <p:spPr>
          <a:xfrm>
            <a:off x="3455875" y="1772234"/>
            <a:ext cx="2160241" cy="990692"/>
          </a:xfrm>
          <a:prstGeom prst="wedgeEllipseCallout">
            <a:avLst>
              <a:gd name="adj1" fmla="val -11383"/>
              <a:gd name="adj2" fmla="val 71435"/>
            </a:avLst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Прямоугольник 30"/>
          <p:cNvSpPr/>
          <p:nvPr/>
        </p:nvSpPr>
        <p:spPr>
          <a:xfrm>
            <a:off x="3783642" y="1986171"/>
            <a:ext cx="166808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Обмен опытом</a:t>
            </a:r>
          </a:p>
        </p:txBody>
      </p:sp>
      <p:sp>
        <p:nvSpPr>
          <p:cNvPr id="32" name="Овальная выноска 31"/>
          <p:cNvSpPr/>
          <p:nvPr/>
        </p:nvSpPr>
        <p:spPr>
          <a:xfrm>
            <a:off x="6037006" y="1938316"/>
            <a:ext cx="2387548" cy="1040858"/>
          </a:xfrm>
          <a:prstGeom prst="wedgeEllipseCallout">
            <a:avLst>
              <a:gd name="adj1" fmla="val -52346"/>
              <a:gd name="adj2" fmla="val 72427"/>
            </a:avLst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Формирование умений и навыков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3" name="Овальная выноска 32"/>
          <p:cNvSpPr/>
          <p:nvPr/>
        </p:nvSpPr>
        <p:spPr>
          <a:xfrm>
            <a:off x="6330554" y="4329100"/>
            <a:ext cx="2387548" cy="1099217"/>
          </a:xfrm>
          <a:prstGeom prst="wedgeEllipseCallout">
            <a:avLst>
              <a:gd name="adj1" fmla="val -53170"/>
              <a:gd name="adj2" fmla="val -61250"/>
            </a:avLst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6582371" y="4417043"/>
            <a:ext cx="199038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/>
              <a:t>Изменение психологической атмосферы </a:t>
            </a:r>
          </a:p>
        </p:txBody>
      </p:sp>
      <p:sp>
        <p:nvSpPr>
          <p:cNvPr id="34" name="Овальная выноска 33"/>
          <p:cNvSpPr/>
          <p:nvPr/>
        </p:nvSpPr>
        <p:spPr>
          <a:xfrm>
            <a:off x="3489351" y="5145353"/>
            <a:ext cx="2387548" cy="840289"/>
          </a:xfrm>
          <a:prstGeom prst="wedgeEllipseCallout">
            <a:avLst>
              <a:gd name="adj1" fmla="val -4576"/>
              <a:gd name="adj2" fmla="val -101385"/>
            </a:avLst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523181" y="5380831"/>
            <a:ext cx="231988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Групповое сплочение</a:t>
            </a:r>
          </a:p>
        </p:txBody>
      </p:sp>
      <p:sp>
        <p:nvSpPr>
          <p:cNvPr id="35" name="Овальная выноска 34"/>
          <p:cNvSpPr/>
          <p:nvPr/>
        </p:nvSpPr>
        <p:spPr>
          <a:xfrm>
            <a:off x="422162" y="4192949"/>
            <a:ext cx="2493653" cy="1147423"/>
          </a:xfrm>
          <a:prstGeom prst="wedgeEllipseCallout">
            <a:avLst>
              <a:gd name="adj1" fmla="val 45254"/>
              <a:gd name="adj2" fmla="val -64544"/>
            </a:avLst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982403" y="4251958"/>
            <a:ext cx="144016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/>
              <a:t>Создание </a:t>
            </a:r>
            <a:r>
              <a:rPr lang="ru-RU" dirty="0" smtClean="0"/>
              <a:t>условий </a:t>
            </a:r>
            <a:r>
              <a:rPr lang="ru-RU" dirty="0"/>
              <a:t>для диалога</a:t>
            </a:r>
          </a:p>
        </p:txBody>
      </p:sp>
      <p:sp>
        <p:nvSpPr>
          <p:cNvPr id="36" name="Овальная выноска 35"/>
          <p:cNvSpPr/>
          <p:nvPr/>
        </p:nvSpPr>
        <p:spPr>
          <a:xfrm>
            <a:off x="470097" y="2210932"/>
            <a:ext cx="2445718" cy="1040858"/>
          </a:xfrm>
          <a:prstGeom prst="wedgeEllipseCallout">
            <a:avLst>
              <a:gd name="adj1" fmla="val 41136"/>
              <a:gd name="adj2" fmla="val 69593"/>
            </a:avLst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893678" y="2267580"/>
            <a:ext cx="156783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/>
              <a:t>Выработка общего </a:t>
            </a:r>
            <a:r>
              <a:rPr lang="ru-RU" dirty="0" smtClean="0"/>
              <a:t>мнения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7170970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1619672" y="1844824"/>
            <a:ext cx="7344816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 smtClean="0"/>
              <a:t>Родительский </a:t>
            </a:r>
            <a:r>
              <a:rPr lang="ru-RU" sz="1600" b="1" dirty="0"/>
              <a:t>клуб </a:t>
            </a:r>
            <a:r>
              <a:rPr lang="ru-RU" sz="1600" dirty="0"/>
              <a:t>– это встречи с родителями воспитанников в нетрадиционной обстановке с решением проблем, связанных с воспитанием и развитием детей </a:t>
            </a:r>
            <a:endParaRPr lang="ru-RU" sz="1600" dirty="0" smtClean="0"/>
          </a:p>
          <a:p>
            <a:r>
              <a:rPr lang="ru-RU" sz="1600" b="1" u="sng" dirty="0" smtClean="0"/>
              <a:t>Цель</a:t>
            </a:r>
            <a:r>
              <a:rPr lang="ru-RU" sz="1600" b="1" u="sng" dirty="0"/>
              <a:t>:</a:t>
            </a:r>
            <a:r>
              <a:rPr lang="ru-RU" sz="1600" dirty="0"/>
              <a:t> Создание системы личностно-ориентированного взаимодействия воспитателя и родителей. </a:t>
            </a:r>
            <a:endParaRPr lang="ru-RU" sz="1600" dirty="0" smtClean="0"/>
          </a:p>
          <a:p>
            <a:r>
              <a:rPr lang="ru-RU" sz="1600" b="1" u="sng" dirty="0" smtClean="0"/>
              <a:t>Задачи</a:t>
            </a:r>
            <a:r>
              <a:rPr lang="ru-RU" sz="1600" b="1" u="sng" dirty="0"/>
              <a:t>: </a:t>
            </a:r>
            <a:endParaRPr lang="ru-RU" sz="1600" b="1" u="sng" dirty="0" smtClean="0"/>
          </a:p>
          <a:p>
            <a:r>
              <a:rPr lang="ru-RU" sz="1600" dirty="0" smtClean="0"/>
              <a:t>• </a:t>
            </a:r>
            <a:r>
              <a:rPr lang="ru-RU" sz="1600" dirty="0"/>
              <a:t>Повысить педагогическую культуру родителей. </a:t>
            </a:r>
            <a:endParaRPr lang="ru-RU" sz="1600" dirty="0" smtClean="0"/>
          </a:p>
          <a:p>
            <a:r>
              <a:rPr lang="ru-RU" sz="1600" dirty="0" smtClean="0"/>
              <a:t>• </a:t>
            </a:r>
            <a:r>
              <a:rPr lang="ru-RU" sz="1600" dirty="0"/>
              <a:t>Приобщать родителей к участию в жизни ДОУ путём поиска и внедрения наиболее эффективных форм работы. </a:t>
            </a:r>
            <a:endParaRPr lang="ru-RU" sz="1600" dirty="0" smtClean="0"/>
          </a:p>
          <a:p>
            <a:r>
              <a:rPr lang="ru-RU" sz="1600" dirty="0" smtClean="0"/>
              <a:t>• </a:t>
            </a:r>
            <a:r>
              <a:rPr lang="ru-RU" sz="1600" dirty="0"/>
              <a:t>Повысить потенциал семьи. </a:t>
            </a:r>
            <a:endParaRPr lang="ru-RU" sz="1600" dirty="0" smtClean="0"/>
          </a:p>
          <a:p>
            <a:pPr algn="ctr"/>
            <a:r>
              <a:rPr lang="ru-RU" sz="1600" b="1" dirty="0" smtClean="0"/>
              <a:t>Педагогу </a:t>
            </a:r>
            <a:r>
              <a:rPr lang="ru-RU" sz="1600" b="1" dirty="0"/>
              <a:t>необходимо ознакомить родителей с правилами взаимодействия участников Клуба: </a:t>
            </a:r>
            <a:endParaRPr lang="ru-RU" sz="1600" b="1" dirty="0" smtClean="0"/>
          </a:p>
          <a:p>
            <a:r>
              <a:rPr lang="ru-RU" sz="1600" dirty="0" smtClean="0"/>
              <a:t>• </a:t>
            </a:r>
            <a:r>
              <a:rPr lang="ru-RU" sz="1600" dirty="0"/>
              <a:t>Уважение мнения каждого участника. </a:t>
            </a:r>
            <a:endParaRPr lang="ru-RU" sz="1600" dirty="0" smtClean="0"/>
          </a:p>
          <a:p>
            <a:r>
              <a:rPr lang="ru-RU" sz="1600" dirty="0" smtClean="0"/>
              <a:t>• </a:t>
            </a:r>
            <a:r>
              <a:rPr lang="ru-RU" sz="1600" dirty="0"/>
              <a:t>Активная работа всех членов Клуба. </a:t>
            </a:r>
            <a:endParaRPr lang="ru-RU" sz="1600" dirty="0" smtClean="0"/>
          </a:p>
          <a:p>
            <a:r>
              <a:rPr lang="ru-RU" sz="1600" dirty="0" smtClean="0"/>
              <a:t>• </a:t>
            </a:r>
            <a:r>
              <a:rPr lang="ru-RU" sz="1600" dirty="0"/>
              <a:t>Краткое, четкое формулирование своего мнения о проблеме. </a:t>
            </a:r>
            <a:endParaRPr lang="ru-RU" sz="1600" dirty="0" smtClean="0"/>
          </a:p>
          <a:p>
            <a:r>
              <a:rPr lang="ru-RU" sz="1600" dirty="0" smtClean="0"/>
              <a:t>• </a:t>
            </a:r>
            <a:r>
              <a:rPr lang="ru-RU" sz="1600" dirty="0"/>
              <a:t>Обсуждение проблемы, а не личности!!! </a:t>
            </a:r>
            <a:endParaRPr lang="ru-RU" sz="1600" dirty="0" smtClean="0"/>
          </a:p>
          <a:p>
            <a:r>
              <a:rPr lang="ru-RU" sz="1600" dirty="0" smtClean="0"/>
              <a:t>• </a:t>
            </a:r>
            <a:r>
              <a:rPr lang="ru-RU" sz="1600" dirty="0"/>
              <a:t>Взаимная помощь и поддержка. </a:t>
            </a:r>
            <a:endParaRPr lang="ru-RU" sz="1600" dirty="0" smtClean="0"/>
          </a:p>
          <a:p>
            <a:r>
              <a:rPr lang="ru-RU" sz="1600" dirty="0" smtClean="0"/>
              <a:t>• </a:t>
            </a:r>
            <a:r>
              <a:rPr lang="ru-RU" sz="1600" dirty="0"/>
              <a:t>Говорим только от себя и за себя. </a:t>
            </a:r>
            <a:endParaRPr lang="ru-RU" sz="1600" dirty="0" smtClean="0"/>
          </a:p>
          <a:p>
            <a:r>
              <a:rPr lang="ru-RU" sz="1600" dirty="0" smtClean="0"/>
              <a:t>• </a:t>
            </a:r>
            <a:r>
              <a:rPr lang="ru-RU" sz="1600" dirty="0"/>
              <a:t>Помогаем друг другу становиться мудрее и увереннее в роли </a:t>
            </a:r>
            <a:r>
              <a:rPr lang="ru-RU" sz="1600" dirty="0" smtClean="0"/>
              <a:t>родителей.</a:t>
            </a:r>
            <a:endParaRPr lang="ru-RU" sz="16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2123728" y="332656"/>
            <a:ext cx="612068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/>
              <a:t>Интерактивные формы сотрудничества ДОУ и семьи </a:t>
            </a:r>
            <a:endParaRPr lang="ru-RU" sz="2000" b="1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3814746" y="796062"/>
            <a:ext cx="216258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/>
              <a:t>Родительский клуб </a:t>
            </a:r>
          </a:p>
        </p:txBody>
      </p:sp>
    </p:spTree>
    <p:extLst>
      <p:ext uri="{BB962C8B-B14F-4D97-AF65-F5344CB8AC3E}">
        <p14:creationId xmlns:p14="http://schemas.microsoft.com/office/powerpoint/2010/main" val="213983146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75656" y="2348880"/>
            <a:ext cx="7126284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AutoNum type="arabicPeriod"/>
            </a:pPr>
            <a:r>
              <a:rPr lang="ru-RU" sz="2000" dirty="0" smtClean="0"/>
              <a:t>Постановка </a:t>
            </a:r>
            <a:r>
              <a:rPr lang="ru-RU" sz="2000" dirty="0"/>
              <a:t>проблемы или темы для обсуждения. </a:t>
            </a:r>
            <a:endParaRPr lang="ru-RU" sz="2000" dirty="0" smtClean="0"/>
          </a:p>
          <a:p>
            <a:pPr marL="342900" indent="-342900">
              <a:buAutoNum type="arabicPeriod"/>
            </a:pPr>
            <a:r>
              <a:rPr lang="ru-RU" sz="2000" dirty="0" smtClean="0"/>
              <a:t> </a:t>
            </a:r>
            <a:r>
              <a:rPr lang="ru-RU" sz="2000" dirty="0"/>
              <a:t>Определение предполагаемого результата совместной деятельности. </a:t>
            </a:r>
            <a:endParaRPr lang="ru-RU" sz="2000" dirty="0" smtClean="0"/>
          </a:p>
          <a:p>
            <a:pPr marL="342900" indent="-342900">
              <a:buAutoNum type="arabicPeriod"/>
            </a:pPr>
            <a:r>
              <a:rPr lang="ru-RU" sz="2000" dirty="0" smtClean="0"/>
              <a:t> </a:t>
            </a:r>
            <a:r>
              <a:rPr lang="ru-RU" sz="2000" dirty="0"/>
              <a:t>Обсуждение путей получения результата</a:t>
            </a:r>
            <a:r>
              <a:rPr lang="ru-RU" sz="2000" dirty="0" smtClean="0"/>
              <a:t>.</a:t>
            </a:r>
          </a:p>
          <a:p>
            <a:pPr marL="342900" indent="-342900">
              <a:buAutoNum type="arabicPeriod"/>
            </a:pPr>
            <a:r>
              <a:rPr lang="ru-RU" sz="2000" dirty="0" smtClean="0"/>
              <a:t>  </a:t>
            </a:r>
            <a:r>
              <a:rPr lang="ru-RU" sz="2000" dirty="0"/>
              <a:t>Обмен семейным опытом по теме. </a:t>
            </a:r>
            <a:endParaRPr lang="ru-RU" sz="2000" dirty="0" smtClean="0"/>
          </a:p>
          <a:p>
            <a:pPr marL="342900" indent="-342900">
              <a:buAutoNum type="arabicPeriod"/>
            </a:pPr>
            <a:r>
              <a:rPr lang="ru-RU" sz="2000" dirty="0" smtClean="0"/>
              <a:t> </a:t>
            </a:r>
            <a:r>
              <a:rPr lang="ru-RU" sz="2000" dirty="0"/>
              <a:t>Знакомство с новой информацией по обсуждаемой теме. </a:t>
            </a:r>
            <a:endParaRPr lang="ru-RU" sz="2000" dirty="0" smtClean="0"/>
          </a:p>
          <a:p>
            <a:pPr marL="342900" indent="-342900">
              <a:buAutoNum type="arabicPeriod"/>
            </a:pPr>
            <a:r>
              <a:rPr lang="ru-RU" sz="2000" dirty="0" smtClean="0"/>
              <a:t> </a:t>
            </a:r>
            <a:r>
              <a:rPr lang="ru-RU" sz="2000" dirty="0"/>
              <a:t>Рефлексия (анкетирование или игра «Вопрос-ответ»). </a:t>
            </a:r>
            <a:endParaRPr lang="ru-RU" sz="2000" dirty="0" smtClean="0"/>
          </a:p>
          <a:p>
            <a:pPr marL="342900" indent="-342900">
              <a:buAutoNum type="arabicPeriod"/>
            </a:pPr>
            <a:r>
              <a:rPr lang="ru-RU" sz="2000" dirty="0" smtClean="0"/>
              <a:t>Выработка коллективных решений.</a:t>
            </a:r>
            <a:endParaRPr lang="ru-RU" sz="20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2333941" y="764704"/>
            <a:ext cx="612398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/>
              <a:t>Алгоритм проведения родительского клуба </a:t>
            </a:r>
          </a:p>
        </p:txBody>
      </p:sp>
    </p:spTree>
    <p:extLst>
      <p:ext uri="{BB962C8B-B14F-4D97-AF65-F5344CB8AC3E}">
        <p14:creationId xmlns:p14="http://schemas.microsoft.com/office/powerpoint/2010/main" val="7378368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>
            <a:extLst>
              <a:ext uri="{FF2B5EF4-FFF2-40B4-BE49-F238E27FC236}">
                <a16:creationId xmlns:a16="http://schemas.microsoft.com/office/drawing/2014/main" id="{BEE17309-10AC-4A27-9BA2-A22AC2AD7BF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987824" y="548680"/>
            <a:ext cx="3672408" cy="108012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400" b="1" dirty="0"/>
              <a:t>Мастер-класс</a:t>
            </a:r>
            <a:endParaRPr lang="ru-RU" sz="2400" b="1" dirty="0">
              <a:solidFill>
                <a:srgbClr val="0033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755576" y="2276872"/>
            <a:ext cx="7776864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/>
              <a:t>Мастер-класс </a:t>
            </a:r>
            <a:r>
              <a:rPr lang="ru-RU" sz="2000" dirty="0"/>
              <a:t>– это неформальное объединение родителей с детьми и педагога, и поэтому, именно мастер-класс позволяет воспитателю сформировать у них интерес к совместной продуктивной деятельности и экспериментированию с художественными материалами в комфортной непринуждённой обстановке </a:t>
            </a:r>
            <a:endParaRPr lang="ru-RU" sz="2000" dirty="0" smtClean="0"/>
          </a:p>
          <a:p>
            <a:r>
              <a:rPr lang="ru-RU" sz="2000" b="1" dirty="0" smtClean="0"/>
              <a:t>Цель</a:t>
            </a:r>
            <a:r>
              <a:rPr lang="ru-RU" sz="2000" b="1" dirty="0"/>
              <a:t>:</a:t>
            </a:r>
            <a:r>
              <a:rPr lang="ru-RU" sz="2000" dirty="0"/>
              <a:t> Расширить представления родителей о приёмах формирования у детей определённых качеств.</a:t>
            </a:r>
          </a:p>
        </p:txBody>
      </p:sp>
    </p:spTree>
    <p:extLst>
      <p:ext uri="{BB962C8B-B14F-4D97-AF65-F5344CB8AC3E}">
        <p14:creationId xmlns:p14="http://schemas.microsoft.com/office/powerpoint/2010/main" val="25797576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987824" y="476672"/>
            <a:ext cx="45720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/>
              <a:t>Алгоритм подготовки, создания и проведения мастер-класса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05139" y="2328111"/>
            <a:ext cx="7843325" cy="4525963"/>
          </a:xfrm>
        </p:spPr>
        <p:txBody>
          <a:bodyPr>
            <a:normAutofit fontScale="55000" lnSpcReduction="20000"/>
          </a:bodyPr>
          <a:lstStyle/>
          <a:p>
            <a:pPr marL="0" indent="0">
              <a:buNone/>
            </a:pPr>
            <a:r>
              <a:rPr lang="ru-RU" dirty="0"/>
              <a:t>1. Анкетирование родителей с целью выявление проблемы, определение темы мастер-класса </a:t>
            </a: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2</a:t>
            </a:r>
            <a:r>
              <a:rPr lang="ru-RU" dirty="0"/>
              <a:t>. Постановка цели, задач </a:t>
            </a: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3</a:t>
            </a:r>
            <a:r>
              <a:rPr lang="ru-RU" dirty="0"/>
              <a:t>. Проектирование сценария; предполагаемого результата </a:t>
            </a: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4</a:t>
            </a:r>
            <a:r>
              <a:rPr lang="ru-RU" dirty="0"/>
              <a:t>. Подготовка оборудования, наглядного материала, составления презентации </a:t>
            </a: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5</a:t>
            </a:r>
            <a:r>
              <a:rPr lang="ru-RU" dirty="0"/>
              <a:t>. Проведение мастер-класса: </a:t>
            </a:r>
            <a:endParaRPr lang="ru-RU" dirty="0" smtClean="0"/>
          </a:p>
          <a:p>
            <a:r>
              <a:rPr lang="ru-RU" dirty="0" smtClean="0"/>
              <a:t>сообщение </a:t>
            </a:r>
            <a:r>
              <a:rPr lang="ru-RU" dirty="0"/>
              <a:t>темы и цели мастер-класса; </a:t>
            </a:r>
            <a:endParaRPr lang="ru-RU" dirty="0" smtClean="0"/>
          </a:p>
          <a:p>
            <a:r>
              <a:rPr lang="ru-RU" dirty="0" smtClean="0"/>
              <a:t>предоставление </a:t>
            </a:r>
            <a:r>
              <a:rPr lang="ru-RU" dirty="0"/>
              <a:t>опыта «Мастера» (родителя, педагога) по проблемной теме, с использованием презентации, наглядного материала; </a:t>
            </a:r>
            <a:endParaRPr lang="ru-RU" dirty="0" smtClean="0"/>
          </a:p>
          <a:p>
            <a:r>
              <a:rPr lang="ru-RU" dirty="0" smtClean="0"/>
              <a:t>включение родителей в совместную деятельность (игровую или продуктивную) для приобретения и закрепления представленного опыта (работа в </a:t>
            </a:r>
            <a:r>
              <a:rPr lang="ru-RU" dirty="0" err="1" smtClean="0"/>
              <a:t>микрогруппах</a:t>
            </a:r>
            <a:r>
              <a:rPr lang="ru-RU" dirty="0" smtClean="0"/>
              <a:t>); </a:t>
            </a:r>
          </a:p>
          <a:p>
            <a:r>
              <a:rPr lang="ru-RU" dirty="0" smtClean="0"/>
              <a:t>представление </a:t>
            </a:r>
            <a:r>
              <a:rPr lang="ru-RU" dirty="0"/>
              <a:t>созданного продукта каждой </a:t>
            </a:r>
            <a:r>
              <a:rPr lang="ru-RU" dirty="0" err="1" smtClean="0"/>
              <a:t>микрогруппой</a:t>
            </a:r>
            <a:r>
              <a:rPr lang="ru-RU" dirty="0" smtClean="0"/>
              <a:t>;</a:t>
            </a:r>
          </a:p>
          <a:p>
            <a:pPr marL="0" indent="0">
              <a:buNone/>
            </a:pPr>
            <a:r>
              <a:rPr lang="ru-RU" dirty="0" smtClean="0"/>
              <a:t>6. Рефлексия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214144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555776" y="620688"/>
            <a:ext cx="576064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/>
              <a:t>Совместный досуг</a:t>
            </a:r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457200" y="2132856"/>
            <a:ext cx="8229600" cy="3993307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ru-RU" sz="2400" b="1" dirty="0"/>
              <a:t>Совместный досуг</a:t>
            </a:r>
            <a:r>
              <a:rPr lang="ru-RU" sz="2400" dirty="0"/>
              <a:t> – мероприятия, организуемые педагогом в рамках досуговой деятельности для детей и их родителей, в которых принимают участие все участники </a:t>
            </a:r>
            <a:endParaRPr lang="ru-RU" sz="2400" dirty="0" smtClean="0"/>
          </a:p>
          <a:p>
            <a:pPr marL="0" indent="0">
              <a:buNone/>
            </a:pPr>
            <a:r>
              <a:rPr lang="ru-RU" sz="2400" b="1" dirty="0" smtClean="0"/>
              <a:t>Цель</a:t>
            </a:r>
            <a:r>
              <a:rPr lang="ru-RU" sz="2400" b="1" dirty="0"/>
              <a:t>:</a:t>
            </a:r>
            <a:r>
              <a:rPr lang="ru-RU" sz="2400" dirty="0"/>
              <a:t> Установление эмоционального контакта между педагогами, детьми и родителями </a:t>
            </a:r>
            <a:endParaRPr lang="ru-RU" sz="2400" dirty="0" smtClean="0"/>
          </a:p>
          <a:p>
            <a:pPr marL="0" indent="0">
              <a:buNone/>
            </a:pPr>
            <a:r>
              <a:rPr lang="ru-RU" sz="2400" b="1" dirty="0" smtClean="0"/>
              <a:t>Задачи</a:t>
            </a:r>
            <a:r>
              <a:rPr lang="ru-RU" sz="2400" b="1" dirty="0"/>
              <a:t>:</a:t>
            </a:r>
            <a:r>
              <a:rPr lang="ru-RU" sz="2400" dirty="0"/>
              <a:t> </a:t>
            </a:r>
            <a:endParaRPr lang="ru-RU" sz="2400" dirty="0" smtClean="0"/>
          </a:p>
          <a:p>
            <a:pPr marL="0" indent="0">
              <a:buNone/>
            </a:pPr>
            <a:r>
              <a:rPr lang="ru-RU" sz="2400" dirty="0" smtClean="0"/>
              <a:t>• Содействовать </a:t>
            </a:r>
            <a:r>
              <a:rPr lang="ru-RU" sz="2400" dirty="0"/>
              <a:t>сплочению родительского коллектива, вовлечение пап, мам в жизнедеятельность группы, детского сада. </a:t>
            </a:r>
            <a:endParaRPr lang="ru-RU" sz="2400" dirty="0" smtClean="0"/>
          </a:p>
          <a:p>
            <a:pPr marL="0" indent="0">
              <a:buNone/>
            </a:pPr>
            <a:r>
              <a:rPr lang="ru-RU" sz="2400" dirty="0" smtClean="0"/>
              <a:t>• </a:t>
            </a:r>
            <a:r>
              <a:rPr lang="ru-RU" sz="2400" dirty="0"/>
              <a:t>Формировать доброжелательные и доверительные отношения.</a:t>
            </a:r>
          </a:p>
        </p:txBody>
      </p:sp>
    </p:spTree>
    <p:extLst>
      <p:ext uri="{BB962C8B-B14F-4D97-AF65-F5344CB8AC3E}">
        <p14:creationId xmlns:p14="http://schemas.microsoft.com/office/powerpoint/2010/main" val="227424195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1078</TotalTime>
  <Words>1608</Words>
  <Application>Microsoft Office PowerPoint</Application>
  <PresentationFormat>Экран (4:3)</PresentationFormat>
  <Paragraphs>149</Paragraphs>
  <Slides>22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31" baseType="lpstr">
      <vt:lpstr>Batang</vt:lpstr>
      <vt:lpstr>Arial</vt:lpstr>
      <vt:lpstr>Arial Black</vt:lpstr>
      <vt:lpstr>Calibri</vt:lpstr>
      <vt:lpstr>Century Schoolbook</vt:lpstr>
      <vt:lpstr>Consolas</vt:lpstr>
      <vt:lpstr>Lucida Sans Unicode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1</dc:creator>
  <cp:lastModifiedBy>Татьяна Попова</cp:lastModifiedBy>
  <cp:revision>135</cp:revision>
  <dcterms:created xsi:type="dcterms:W3CDTF">2016-06-29T12:04:20Z</dcterms:created>
  <dcterms:modified xsi:type="dcterms:W3CDTF">2022-09-06T20:49:14Z</dcterms:modified>
</cp:coreProperties>
</file>