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72" r:id="rId2"/>
    <p:sldId id="277" r:id="rId3"/>
    <p:sldId id="256" r:id="rId4"/>
    <p:sldId id="274" r:id="rId5"/>
    <p:sldId id="275" r:id="rId6"/>
    <p:sldId id="262" r:id="rId7"/>
    <p:sldId id="261" r:id="rId8"/>
    <p:sldId id="258" r:id="rId9"/>
    <p:sldId id="278" r:id="rId10"/>
    <p:sldId id="276" r:id="rId11"/>
    <p:sldId id="269" r:id="rId12"/>
    <p:sldId id="266" r:id="rId13"/>
    <p:sldId id="270" r:id="rId14"/>
    <p:sldId id="271" r:id="rId15"/>
    <p:sldId id="265" r:id="rId16"/>
  </p:sldIdLst>
  <p:sldSz cx="12192000" cy="6858000"/>
  <p:notesSz cx="6888163" cy="100203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0000"/>
    <a:srgbClr val="D2ECB6"/>
    <a:srgbClr val="FFFF97"/>
    <a:srgbClr val="FFB5A3"/>
    <a:srgbClr val="FF9C85"/>
    <a:srgbClr val="FFA7C4"/>
    <a:srgbClr val="FFF0A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3" d="100"/>
          <a:sy n="63" d="100"/>
        </p:scale>
        <p:origin x="90" y="3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902075" y="0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63CC119-58E1-495F-B7CC-2506B420E41B}" type="datetimeFigureOut">
              <a:rPr lang="ru-RU" smtClean="0"/>
              <a:t>06.05.2022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39738" y="1252538"/>
            <a:ext cx="6008687" cy="33813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8975" y="4822825"/>
            <a:ext cx="5510213" cy="39449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518650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902075" y="9518650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FBE61D4-B579-4BF7-ACF7-F36941D35C9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58855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D7E58B-4874-4704-A351-A2201DB72281}" type="datetimeFigureOut">
              <a:rPr lang="ru-RU" smtClean="0"/>
              <a:t>06.05.2022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F9525F-B707-4683-8F1C-CE4FC7E93F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14006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D7E58B-4874-4704-A351-A2201DB72281}" type="datetimeFigureOut">
              <a:rPr lang="ru-RU" smtClean="0"/>
              <a:t>06.05.2022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F9525F-B707-4683-8F1C-CE4FC7E93F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71342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D7E58B-4874-4704-A351-A2201DB72281}" type="datetimeFigureOut">
              <a:rPr lang="ru-RU" smtClean="0"/>
              <a:t>06.05.2022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F9525F-B707-4683-8F1C-CE4FC7E93F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79607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D7E58B-4874-4704-A351-A2201DB72281}" type="datetimeFigureOut">
              <a:rPr lang="ru-RU" smtClean="0"/>
              <a:t>06.05.2022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F9525F-B707-4683-8F1C-CE4FC7E93F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73453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D7E58B-4874-4704-A351-A2201DB72281}" type="datetimeFigureOut">
              <a:rPr lang="ru-RU" smtClean="0"/>
              <a:t>06.05.2022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F9525F-B707-4683-8F1C-CE4FC7E93F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21782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D7E58B-4874-4704-A351-A2201DB72281}" type="datetimeFigureOut">
              <a:rPr lang="ru-RU" smtClean="0"/>
              <a:t>06.05.2022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F9525F-B707-4683-8F1C-CE4FC7E93F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3822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D7E58B-4874-4704-A351-A2201DB72281}" type="datetimeFigureOut">
              <a:rPr lang="ru-RU" smtClean="0"/>
              <a:t>06.05.2022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F9525F-B707-4683-8F1C-CE4FC7E93F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85495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D7E58B-4874-4704-A351-A2201DB72281}" type="datetimeFigureOut">
              <a:rPr lang="ru-RU" smtClean="0"/>
              <a:t>06.05.2022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F9525F-B707-4683-8F1C-CE4FC7E93F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12361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D7E58B-4874-4704-A351-A2201DB72281}" type="datetimeFigureOut">
              <a:rPr lang="ru-RU" smtClean="0"/>
              <a:t>06.05.2022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F9525F-B707-4683-8F1C-CE4FC7E93F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07294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D7E58B-4874-4704-A351-A2201DB72281}" type="datetimeFigureOut">
              <a:rPr lang="ru-RU" smtClean="0"/>
              <a:t>06.05.2022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F9525F-B707-4683-8F1C-CE4FC7E93F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35223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D7E58B-4874-4704-A351-A2201DB72281}" type="datetimeFigureOut">
              <a:rPr lang="ru-RU" smtClean="0"/>
              <a:t>06.05.2022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F9525F-B707-4683-8F1C-CE4FC7E93F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75511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D7E58B-4874-4704-A351-A2201DB72281}" type="datetimeFigureOut">
              <a:rPr lang="ru-RU" smtClean="0"/>
              <a:t>06.05.2022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F9525F-B707-4683-8F1C-CE4FC7E93F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03051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0.png"/><Relationship Id="rId4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4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10" Type="http://schemas.openxmlformats.org/officeDocument/2006/relationships/image" Target="../media/image21.png"/><Relationship Id="rId4" Type="http://schemas.openxmlformats.org/officeDocument/2006/relationships/image" Target="../media/image15.png"/><Relationship Id="rId9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 flipH="1">
            <a:off x="1648686" y="2798618"/>
            <a:ext cx="8312727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dirty="0" smtClean="0">
                <a:ln w="0">
                  <a:solidFill>
                    <a:srgbClr val="002060"/>
                  </a:solidFill>
                </a:ln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УРОК ЛИТЕРАТУРНОГО ЧТЕНИЯ</a:t>
            </a:r>
          </a:p>
          <a:p>
            <a:pPr algn="ctr"/>
            <a:r>
              <a:rPr lang="ru-RU" sz="4800" dirty="0" smtClean="0">
                <a:ln w="0">
                  <a:solidFill>
                    <a:srgbClr val="002060"/>
                  </a:solidFill>
                </a:ln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в 1 «Б» классе</a:t>
            </a:r>
            <a:endParaRPr lang="ru-RU" sz="4800" dirty="0">
              <a:ln w="0">
                <a:solidFill>
                  <a:srgbClr val="002060"/>
                </a:solidFill>
              </a:ln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720437" y="471055"/>
            <a:ext cx="11291455" cy="1413164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6000" dirty="0" smtClean="0"/>
              <a:t>МБОУ «Гимназия 14»</a:t>
            </a:r>
            <a:endParaRPr lang="ru-RU" sz="6000" dirty="0"/>
          </a:p>
        </p:txBody>
      </p:sp>
    </p:spTree>
    <p:extLst>
      <p:ext uri="{BB962C8B-B14F-4D97-AF65-F5344CB8AC3E}">
        <p14:creationId xmlns:p14="http://schemas.microsoft.com/office/powerpoint/2010/main" val="771473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11" y="152400"/>
            <a:ext cx="3886200" cy="6031230"/>
          </a:xfrm>
          <a:prstGeom prst="rect">
            <a:avLst/>
          </a:prstGeom>
        </p:spPr>
      </p:pic>
      <p:sp>
        <p:nvSpPr>
          <p:cNvPr id="4" name="Скругленный прямоугольник 3"/>
          <p:cNvSpPr/>
          <p:nvPr/>
        </p:nvSpPr>
        <p:spPr>
          <a:xfrm>
            <a:off x="4206240" y="220980"/>
            <a:ext cx="7852410" cy="871538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400" b="1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Предположите ( ваша гипотеза…)</a:t>
            </a:r>
          </a:p>
          <a:p>
            <a:r>
              <a:rPr lang="ru-RU" sz="2400" b="1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 чём говорится в произведении с таким названием?</a:t>
            </a:r>
            <a:endParaRPr lang="ru-RU" sz="2400" b="1" dirty="0">
              <a:solidFill>
                <a:schemeClr val="bg2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259580" y="1249682"/>
            <a:ext cx="7139940" cy="120015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3200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 - ? ( </a:t>
            </a:r>
            <a:r>
              <a:rPr lang="ru-RU" sz="2800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этом тексте говорится о том, </a:t>
            </a:r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</a:t>
            </a:r>
            <a:r>
              <a:rPr lang="ru-RU" sz="2800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……</a:t>
            </a:r>
            <a:endParaRPr lang="ru-RU" sz="2800" dirty="0">
              <a:solidFill>
                <a:schemeClr val="bg2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282440" y="2782491"/>
            <a:ext cx="7376160" cy="66294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400" b="1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Какое настроение было у оленёнка? Иллюстрация.</a:t>
            </a:r>
            <a:endParaRPr lang="ru-RU" sz="2400" b="1" dirty="0">
              <a:solidFill>
                <a:schemeClr val="bg2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282440" y="4797742"/>
            <a:ext cx="4034790" cy="64389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400" b="1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Кто помогал оленёнку?</a:t>
            </a:r>
            <a:endParaRPr lang="ru-RU" sz="2400" b="1" dirty="0">
              <a:solidFill>
                <a:schemeClr val="bg2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255770" y="3802143"/>
            <a:ext cx="6793230" cy="64389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400" b="1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жители леса отнеслись к беде малыша?</a:t>
            </a:r>
            <a:endParaRPr lang="ru-RU" sz="2400" b="1" dirty="0">
              <a:solidFill>
                <a:schemeClr val="bg2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259580" y="1249682"/>
            <a:ext cx="7139940" cy="120015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</a:t>
            </a:r>
            <a:r>
              <a:rPr lang="ru-RU" sz="3200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в </a:t>
            </a:r>
            <a:r>
              <a:rPr lang="ru-RU" sz="2800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этом тексте говорится о том, </a:t>
            </a:r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Малыш </a:t>
            </a:r>
            <a:r>
              <a:rPr lang="ru-RU" sz="2800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искал маму.</a:t>
            </a:r>
            <a:endParaRPr lang="ru-RU" sz="2800" dirty="0">
              <a:solidFill>
                <a:schemeClr val="bg2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0065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285750" y="171450"/>
            <a:ext cx="11441430" cy="60579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каким приметам искали маму Малыша?  Найдите  отрывок и прочитайте.</a:t>
            </a:r>
            <a:endParaRPr lang="ru-RU" sz="2400" b="1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689860" y="1108709"/>
            <a:ext cx="6633210" cy="51726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000" dirty="0">
                <a:solidFill>
                  <a:srgbClr val="444444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0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 какая она? 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0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спросила </a:t>
            </a:r>
            <a:r>
              <a:rPr lang="ru-RU" sz="2000" b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Бельчиха</a:t>
            </a:r>
            <a:r>
              <a:rPr lang="ru-RU" sz="20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0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Она с хвостиком?</a:t>
            </a:r>
            <a:endParaRPr lang="ru-RU" sz="2000" b="1" dirty="0">
              <a:solidFill>
                <a:srgbClr val="0070C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0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Нет!</a:t>
            </a:r>
            <a:endParaRPr lang="ru-RU" sz="2000" b="1" dirty="0">
              <a:solidFill>
                <a:srgbClr val="0070C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0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000" b="1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полосочку</a:t>
            </a:r>
            <a:r>
              <a:rPr lang="ru-RU" sz="20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 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0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спросила Барсучиха.</a:t>
            </a:r>
            <a:endParaRPr lang="ru-RU" sz="20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0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Нет!</a:t>
            </a:r>
            <a:endParaRPr lang="ru-RU" sz="2000" b="1" dirty="0">
              <a:solidFill>
                <a:srgbClr val="0070C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0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Может, она лохматая? 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0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спросила Медведица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000" b="1" dirty="0">
              <a:solidFill>
                <a:srgbClr val="00206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0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Нет! 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0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плачет Малыш.</a:t>
            </a:r>
            <a:endParaRPr lang="ru-RU" sz="20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0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 длинными ушами? 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0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спросила Зайчиха.</a:t>
            </a:r>
            <a:endParaRPr lang="ru-RU" sz="20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0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Нет!</a:t>
            </a:r>
            <a:endParaRPr lang="ru-RU" sz="2000" b="1" dirty="0">
              <a:solidFill>
                <a:srgbClr val="0070C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0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Наверное, она зелёная!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ru-RU" sz="20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сказала </a:t>
            </a:r>
            <a:r>
              <a:rPr lang="ru-RU" sz="2000" b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Лягушиха</a:t>
            </a:r>
            <a:r>
              <a:rPr lang="ru-RU" sz="20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0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0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Нет, не зелёная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,- </a:t>
            </a:r>
            <a:r>
              <a:rPr lang="ru-RU" sz="20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ответил Малыш и улыбнулся.</a:t>
            </a:r>
            <a:endParaRPr lang="ru-RU" sz="20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 algn="just">
              <a:lnSpc>
                <a:spcPct val="107000"/>
              </a:lnSpc>
              <a:spcAft>
                <a:spcPts val="800"/>
              </a:spcAft>
              <a:buFontTx/>
              <a:buChar char="-"/>
            </a:pPr>
            <a:r>
              <a:rPr lang="ru-RU" sz="20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Знаю</a:t>
            </a:r>
            <a:r>
              <a:rPr lang="ru-RU" sz="20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! 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0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затрещала Сорока. 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0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Твоя мама в перьях</a:t>
            </a:r>
            <a:r>
              <a:rPr lang="ru-RU" sz="20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!</a:t>
            </a:r>
          </a:p>
          <a:p>
            <a:pPr marL="342900" indent="-342900" algn="just">
              <a:lnSpc>
                <a:spcPct val="107000"/>
              </a:lnSpc>
              <a:spcAft>
                <a:spcPts val="800"/>
              </a:spcAft>
              <a:buFontTx/>
              <a:buChar char="-"/>
            </a:pPr>
            <a:r>
              <a:rPr lang="ru-RU" sz="2000" b="1" dirty="0" smtClean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Ничего себе мама! </a:t>
            </a:r>
            <a:r>
              <a:rPr lang="ru-RU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рассмеялся Малыш.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85750" y="1010221"/>
            <a:ext cx="2148840" cy="715709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Реплика</a:t>
            </a:r>
            <a:r>
              <a:rPr lang="ru-RU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8119110" y="1577340"/>
            <a:ext cx="3516630" cy="715709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Слова автора </a:t>
            </a:r>
            <a:endParaRPr lang="ru-RU" sz="3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21354" y="4151756"/>
            <a:ext cx="3316102" cy="2706244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7901" y="5015238"/>
            <a:ext cx="2384537" cy="12685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7347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605790" y="1085850"/>
            <a:ext cx="4080510" cy="556641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5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Бельчиха</a:t>
            </a:r>
            <a:endParaRPr lang="ru-RU" sz="5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5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Барсучиха</a:t>
            </a:r>
          </a:p>
          <a:p>
            <a:pPr algn="ctr"/>
            <a:r>
              <a:rPr lang="ru-RU" sz="5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Медведица</a:t>
            </a:r>
          </a:p>
          <a:p>
            <a:pPr algn="ctr"/>
            <a:r>
              <a:rPr lang="ru-RU" sz="5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Зайчиха </a:t>
            </a:r>
          </a:p>
          <a:p>
            <a:pPr algn="ctr"/>
            <a:r>
              <a:rPr lang="ru-RU" sz="5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Лягушиха</a:t>
            </a:r>
            <a:endParaRPr lang="ru-RU" sz="5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5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Сорока</a:t>
            </a:r>
            <a:r>
              <a:rPr lang="ru-RU" sz="4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ru-RU" sz="48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7086600" y="1085850"/>
            <a:ext cx="3455670" cy="556641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5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дупло</a:t>
            </a:r>
          </a:p>
          <a:p>
            <a:pPr algn="ctr"/>
            <a:r>
              <a:rPr lang="ru-RU" sz="5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берлога</a:t>
            </a:r>
          </a:p>
          <a:p>
            <a:pPr algn="ctr"/>
            <a:r>
              <a:rPr lang="ru-RU" sz="5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болото</a:t>
            </a:r>
          </a:p>
          <a:p>
            <a:pPr algn="ctr"/>
            <a:r>
              <a:rPr lang="ru-RU" sz="5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5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ора</a:t>
            </a:r>
          </a:p>
          <a:p>
            <a:pPr algn="ctr"/>
            <a:r>
              <a:rPr lang="ru-RU" sz="5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пенёк</a:t>
            </a:r>
          </a:p>
          <a:p>
            <a:pPr algn="ctr"/>
            <a:r>
              <a:rPr lang="ru-RU" sz="5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гнездо </a:t>
            </a:r>
            <a:endParaRPr lang="ru-RU" sz="48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05790" y="171450"/>
            <a:ext cx="979551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Кто где живёт? Соедини стрелкой</a:t>
            </a: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Стрелка вправо 4"/>
          <p:cNvSpPr/>
          <p:nvPr/>
        </p:nvSpPr>
        <p:spPr>
          <a:xfrm>
            <a:off x="4194810" y="1791898"/>
            <a:ext cx="3360420" cy="24623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право 5"/>
          <p:cNvSpPr/>
          <p:nvPr/>
        </p:nvSpPr>
        <p:spPr>
          <a:xfrm rot="1246600">
            <a:off x="4106765" y="3465083"/>
            <a:ext cx="4192929" cy="27226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право 6"/>
          <p:cNvSpPr/>
          <p:nvPr/>
        </p:nvSpPr>
        <p:spPr>
          <a:xfrm rot="515494">
            <a:off x="3972438" y="4608458"/>
            <a:ext cx="3805163" cy="31413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право 7"/>
          <p:cNvSpPr/>
          <p:nvPr/>
        </p:nvSpPr>
        <p:spPr>
          <a:xfrm rot="20719049">
            <a:off x="4329826" y="3045861"/>
            <a:ext cx="3360420" cy="20712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право 8"/>
          <p:cNvSpPr/>
          <p:nvPr/>
        </p:nvSpPr>
        <p:spPr>
          <a:xfrm rot="20147939">
            <a:off x="4033572" y="4303390"/>
            <a:ext cx="3949315" cy="24730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трелка вправо 9"/>
          <p:cNvSpPr/>
          <p:nvPr/>
        </p:nvSpPr>
        <p:spPr>
          <a:xfrm>
            <a:off x="3970323" y="5848350"/>
            <a:ext cx="3584907" cy="32385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02495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Скругленный прямоугольник 21"/>
          <p:cNvSpPr/>
          <p:nvPr/>
        </p:nvSpPr>
        <p:spPr>
          <a:xfrm>
            <a:off x="256771" y="24526"/>
            <a:ext cx="10471329" cy="813615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rgbClr val="99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Составить модель обложки </a:t>
            </a:r>
            <a:endParaRPr lang="ru-RU" sz="3200" dirty="0">
              <a:solidFill>
                <a:srgbClr val="99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573109" y="943577"/>
            <a:ext cx="4288665" cy="5560254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708337" y="1251222"/>
            <a:ext cx="4018208" cy="103340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М.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Пляцковский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708337" y="4777475"/>
            <a:ext cx="4018208" cy="1385913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Урок дружбы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1622738" y="2717442"/>
            <a:ext cx="2073499" cy="1700012"/>
          </a:xfrm>
          <a:prstGeom prst="ellipse">
            <a:avLst/>
          </a:prstGeom>
          <a:solidFill>
            <a:schemeClr val="accent4">
              <a:lumMod val="5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7237927" y="943577"/>
            <a:ext cx="4069724" cy="5753437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7572777" y="1210614"/>
            <a:ext cx="3554569" cy="103340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7456868" y="4984123"/>
            <a:ext cx="3670478" cy="1519707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Овал 9"/>
          <p:cNvSpPr/>
          <p:nvPr/>
        </p:nvSpPr>
        <p:spPr>
          <a:xfrm>
            <a:off x="8577330" y="2717442"/>
            <a:ext cx="1738647" cy="1700011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7572777" y="1198163"/>
            <a:ext cx="3554569" cy="1045851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В. Орлов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7456869" y="4890881"/>
            <a:ext cx="3670478" cy="161295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 Малышу нашли маму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8474299" y="2717442"/>
            <a:ext cx="1841678" cy="1700011"/>
          </a:xfrm>
          <a:prstGeom prst="ellipse">
            <a:avLst/>
          </a:prstGeom>
          <a:solidFill>
            <a:schemeClr val="accent4">
              <a:lumMod val="5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6867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06389" y="171450"/>
            <a:ext cx="5520327" cy="3649030"/>
          </a:xfrm>
          <a:prstGeom prst="rect">
            <a:avLst/>
          </a:prstGeom>
        </p:spPr>
      </p:pic>
      <p:sp>
        <p:nvSpPr>
          <p:cNvPr id="4" name="Скругленный прямоугольник 3"/>
          <p:cNvSpPr/>
          <p:nvPr/>
        </p:nvSpPr>
        <p:spPr>
          <a:xfrm>
            <a:off x="365760" y="171450"/>
            <a:ext cx="4286250" cy="788670"/>
          </a:xfrm>
          <a:prstGeom prst="roundRect">
            <a:avLst/>
          </a:prstGeom>
          <a:ln w="28575"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rgbClr val="99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Мама добрая </a:t>
            </a:r>
            <a:endParaRPr lang="ru-RU" sz="4000" dirty="0">
              <a:solidFill>
                <a:srgbClr val="99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24790" y="4001931"/>
            <a:ext cx="4286250" cy="788670"/>
          </a:xfrm>
          <a:prstGeom prst="roundRect">
            <a:avLst/>
          </a:prstGeom>
          <a:ln w="28575"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rgbClr val="99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Мама любимая </a:t>
            </a:r>
            <a:endParaRPr lang="ru-RU" sz="4000" dirty="0">
              <a:solidFill>
                <a:srgbClr val="99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93370" y="1995965"/>
            <a:ext cx="4286250" cy="788670"/>
          </a:xfrm>
          <a:prstGeom prst="roundRect">
            <a:avLst/>
          </a:prstGeom>
          <a:ln w="28575"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rgbClr val="99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Мама заботливая </a:t>
            </a:r>
            <a:endParaRPr lang="ru-RU" sz="4000" dirty="0">
              <a:solidFill>
                <a:srgbClr val="99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24790" y="3031810"/>
            <a:ext cx="4286250" cy="788670"/>
          </a:xfrm>
          <a:prstGeom prst="roundRect">
            <a:avLst/>
          </a:prstGeom>
          <a:ln w="28575"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rgbClr val="99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Мама красивая </a:t>
            </a:r>
            <a:endParaRPr lang="ru-RU" sz="4000" dirty="0">
              <a:solidFill>
                <a:srgbClr val="99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65760" y="1060131"/>
            <a:ext cx="4286250" cy="788670"/>
          </a:xfrm>
          <a:prstGeom prst="roundRect">
            <a:avLst/>
          </a:prstGeom>
          <a:ln w="28575"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rgbClr val="99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Мама строгая  </a:t>
            </a:r>
            <a:endParaRPr lang="ru-RU" sz="4000" dirty="0">
              <a:solidFill>
                <a:srgbClr val="99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224790" y="4903471"/>
            <a:ext cx="4286250" cy="788670"/>
          </a:xfrm>
          <a:prstGeom prst="roundRect">
            <a:avLst/>
          </a:prstGeom>
          <a:ln w="28575"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rgbClr val="99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Мама классная </a:t>
            </a:r>
            <a:endParaRPr lang="ru-RU" sz="4000" dirty="0">
              <a:solidFill>
                <a:srgbClr val="99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937760" y="4001931"/>
            <a:ext cx="4286250" cy="788670"/>
          </a:xfrm>
          <a:prstGeom prst="roundRect">
            <a:avLst/>
          </a:prstGeom>
          <a:ln w="28575"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rgbClr val="99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Мама уставшая </a:t>
            </a:r>
            <a:endParaRPr lang="ru-RU" sz="4000" dirty="0">
              <a:solidFill>
                <a:srgbClr val="99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4937760" y="4967767"/>
            <a:ext cx="4286250" cy="788670"/>
          </a:xfrm>
          <a:prstGeom prst="roundRect">
            <a:avLst/>
          </a:prstGeom>
          <a:ln w="28575"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rgbClr val="99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Мама грустная </a:t>
            </a:r>
            <a:endParaRPr lang="ru-RU" sz="4000" dirty="0">
              <a:solidFill>
                <a:srgbClr val="99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4" name="Dlya-Detey.com-Pesnya-Mamontenk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848850" y="560451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4585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0973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92800" y="77616"/>
            <a:ext cx="10801350" cy="2651760"/>
          </a:xfrm>
          <a:prstGeom prst="rect">
            <a:avLst/>
          </a:prstGeom>
          <a:noFill/>
        </p:spPr>
        <p:txBody>
          <a:bodyPr wrap="square" rtlCol="0">
            <a:prstTxWarp prst="textDeflateBottom">
              <a:avLst/>
            </a:prstTxWarp>
            <a:spAutoFit/>
          </a:bodyPr>
          <a:lstStyle/>
          <a:p>
            <a:pPr algn="ctr"/>
            <a:r>
              <a:rPr lang="ru-RU" sz="6000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Мама какая?</a:t>
            </a:r>
            <a:endParaRPr lang="ru-RU" sz="6000" dirty="0">
              <a:solidFill>
                <a:srgbClr val="FF000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3" name="Пятно 1 2"/>
          <p:cNvSpPr/>
          <p:nvPr/>
        </p:nvSpPr>
        <p:spPr>
          <a:xfrm rot="19887804">
            <a:off x="567847" y="1433175"/>
            <a:ext cx="4158231" cy="2826472"/>
          </a:xfrm>
          <a:prstGeom prst="irregularSeal1">
            <a:avLst/>
          </a:prstGeom>
          <a:solidFill>
            <a:srgbClr val="FFFF9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ласковая</a:t>
            </a:r>
            <a:endParaRPr lang="ru-RU" sz="4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ятно 1 9"/>
          <p:cNvSpPr/>
          <p:nvPr/>
        </p:nvSpPr>
        <p:spPr>
          <a:xfrm>
            <a:off x="3833192" y="1844717"/>
            <a:ext cx="4554340" cy="3785762"/>
          </a:xfrm>
          <a:prstGeom prst="irregularSeal1">
            <a:avLst/>
          </a:prstGeom>
          <a:solidFill>
            <a:srgbClr val="FFB5A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0070C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любимая</a:t>
            </a:r>
            <a:endParaRPr lang="ru-RU" sz="5400" b="1" dirty="0">
              <a:solidFill>
                <a:srgbClr val="0070C0"/>
              </a:solidFill>
              <a:latin typeface="Monotype Corsiva" panose="03010101010201010101" pitchFamily="66" charset="0"/>
              <a:cs typeface="Times New Roman" panose="02020603050405020304" pitchFamily="18" charset="0"/>
            </a:endParaRPr>
          </a:p>
        </p:txBody>
      </p:sp>
      <p:sp>
        <p:nvSpPr>
          <p:cNvPr id="11" name="Пятно 1 10"/>
          <p:cNvSpPr/>
          <p:nvPr/>
        </p:nvSpPr>
        <p:spPr>
          <a:xfrm rot="425125">
            <a:off x="1241823" y="4437654"/>
            <a:ext cx="3348994" cy="2392680"/>
          </a:xfrm>
          <a:prstGeom prst="irregularSeal1">
            <a:avLst/>
          </a:prstGeom>
          <a:solidFill>
            <a:srgbClr val="D2ECB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добрая</a:t>
            </a:r>
            <a:endParaRPr lang="ru-RU" sz="4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Пятно 1 11"/>
          <p:cNvSpPr/>
          <p:nvPr/>
        </p:nvSpPr>
        <p:spPr>
          <a:xfrm rot="2271923">
            <a:off x="7645134" y="1723501"/>
            <a:ext cx="3531869" cy="2541270"/>
          </a:xfrm>
          <a:prstGeom prst="irregularSeal1">
            <a:avLst/>
          </a:prstGeom>
          <a:solidFill>
            <a:srgbClr val="FFF0A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красивая</a:t>
            </a:r>
            <a:endParaRPr lang="ru-RU" sz="32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Пятно 1 12"/>
          <p:cNvSpPr/>
          <p:nvPr/>
        </p:nvSpPr>
        <p:spPr>
          <a:xfrm rot="863204">
            <a:off x="7821882" y="4203390"/>
            <a:ext cx="4169141" cy="2626979"/>
          </a:xfrm>
          <a:prstGeom prst="irregularSeal1">
            <a:avLst/>
          </a:prstGeom>
          <a:solidFill>
            <a:srgbClr val="FFA7C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классная</a:t>
            </a:r>
            <a:endParaRPr lang="ru-RU" sz="4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Мамочка милая, мама моя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509950" y="607845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4294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4" dur="12400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" grpId="0"/>
      <p:bldP spid="3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8800" y="631065"/>
            <a:ext cx="8525814" cy="58341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4075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137894" y="230331"/>
            <a:ext cx="4549140" cy="587502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02920" y="764078"/>
            <a:ext cx="3703320" cy="76581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6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908685" y="1897380"/>
            <a:ext cx="2674620" cy="222885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bg2">
                    <a:lumMod val="10000"/>
                  </a:schemeClr>
                </a:solidFill>
              </a:rPr>
              <a:t> </a:t>
            </a:r>
            <a:endParaRPr lang="ru-RU" sz="3600" b="1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82930" y="4720590"/>
            <a:ext cx="3543300" cy="100584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0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10" name="Правая фигурная скобка 9"/>
          <p:cNvSpPr/>
          <p:nvPr/>
        </p:nvSpPr>
        <p:spPr>
          <a:xfrm>
            <a:off x="4897755" y="230331"/>
            <a:ext cx="1588770" cy="5909310"/>
          </a:xfrm>
          <a:prstGeom prst="rightBrac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6955155" y="2855684"/>
            <a:ext cx="513778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chemeClr val="bg2">
                    <a:lumMod val="10000"/>
                  </a:schemeClr>
                </a:solidFill>
              </a:rPr>
              <a:t>МОДЕЛЬ ОБЛОЖКИ </a:t>
            </a:r>
            <a:endParaRPr lang="ru-RU" sz="4400" b="1" dirty="0">
              <a:solidFill>
                <a:schemeClr val="bg2">
                  <a:lumMod val="10000"/>
                </a:schemeClr>
              </a:solidFill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2"/>
          <a:srcRect t="16979" r="5238" b="14098"/>
          <a:stretch/>
        </p:blipFill>
        <p:spPr>
          <a:xfrm>
            <a:off x="6617970" y="230332"/>
            <a:ext cx="2343150" cy="2411731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34187" y="4126230"/>
            <a:ext cx="3956685" cy="1695722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439312" y="761160"/>
            <a:ext cx="3764280" cy="754380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Автор</a:t>
            </a:r>
            <a:endParaRPr lang="ru-RU" sz="5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582930" y="4720590"/>
            <a:ext cx="3543300" cy="961852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Заголовок</a:t>
            </a:r>
            <a:endParaRPr lang="ru-RU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780097" y="1897380"/>
            <a:ext cx="2931795" cy="2228850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ЖАНР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03593" y="619125"/>
            <a:ext cx="3835718" cy="1094509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М.С. </a:t>
            </a:r>
            <a:r>
              <a:rPr lang="ru-RU" sz="3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Пляцковский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Овал 16"/>
          <p:cNvSpPr/>
          <p:nvPr/>
        </p:nvSpPr>
        <p:spPr>
          <a:xfrm>
            <a:off x="756474" y="1877855"/>
            <a:ext cx="3129956" cy="2267899"/>
          </a:xfrm>
          <a:prstGeom prst="ellipse">
            <a:avLst/>
          </a:prstGeom>
          <a:solidFill>
            <a:schemeClr val="accent4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549802" y="4742584"/>
            <a:ext cx="3543300" cy="961852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Урок дружбы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0215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  <p:bldP spid="11" grpId="0"/>
      <p:bldP spid="9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кругленный прямоугольник 5"/>
          <p:cNvSpPr/>
          <p:nvPr/>
        </p:nvSpPr>
        <p:spPr>
          <a:xfrm>
            <a:off x="886690" y="4212474"/>
            <a:ext cx="9484130" cy="954838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3600" b="1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Так и склевал все зёрнышки один.</a:t>
            </a:r>
            <a:endParaRPr lang="ru-RU" sz="3600" b="1" dirty="0">
              <a:solidFill>
                <a:schemeClr val="bg2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886691" y="3026006"/>
            <a:ext cx="9379528" cy="1092604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3600" b="1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Отказаться от подарка – обидеть приятеля.</a:t>
            </a:r>
            <a:endParaRPr lang="ru-RU" sz="3600" b="1" dirty="0">
              <a:solidFill>
                <a:schemeClr val="bg2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886691" y="387927"/>
            <a:ext cx="9268691" cy="1080655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Пришла посылка от бабушки.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886691" y="1759527"/>
            <a:ext cx="9268692" cy="1094509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Собрал все зёрнышки и полетел к своему приятелю</a:t>
            </a:r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64566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кругленный прямоугольник 5"/>
          <p:cNvSpPr/>
          <p:nvPr/>
        </p:nvSpPr>
        <p:spPr>
          <a:xfrm>
            <a:off x="263236" y="1703155"/>
            <a:ext cx="5195455" cy="1386409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3600" b="1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Так и склевал все зёрнышки один.</a:t>
            </a:r>
            <a:endParaRPr lang="ru-RU" sz="3600" b="1" dirty="0">
              <a:solidFill>
                <a:schemeClr val="bg2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263236" y="5237017"/>
            <a:ext cx="5195454" cy="1496291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3600" b="1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Отказаться от подарка – обидеть приятеля.</a:t>
            </a:r>
            <a:endParaRPr lang="ru-RU" sz="3600" b="1" dirty="0">
              <a:solidFill>
                <a:schemeClr val="bg2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263236" y="221673"/>
            <a:ext cx="5195455" cy="136346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Пришла посылка от бабушки.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263235" y="3207586"/>
            <a:ext cx="5195455" cy="1890887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Собрал все зёрнышки и полетел к своему приятелю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13075" y="138001"/>
            <a:ext cx="3323314" cy="153080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52512" y="1668804"/>
            <a:ext cx="2644440" cy="190312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91817" y="3540887"/>
            <a:ext cx="2814304" cy="146858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91817" y="5098473"/>
            <a:ext cx="3032642" cy="163483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63235" y="969818"/>
            <a:ext cx="11208329" cy="42671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3611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2" grpId="0" animBg="1"/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440" y="226694"/>
            <a:ext cx="9692640" cy="6227521"/>
          </a:xfrm>
          <a:prstGeom prst="rect">
            <a:avLst/>
          </a:prstGeom>
        </p:spPr>
      </p:pic>
      <p:pic>
        <p:nvPicPr>
          <p:cNvPr id="3" name="zvuki-prirody-penie-ptic-vesnoj-v-lesu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260330" y="533019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7491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6696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11" y="152400"/>
            <a:ext cx="3886200" cy="6031230"/>
          </a:xfrm>
          <a:prstGeom prst="rect">
            <a:avLst/>
          </a:prstGeom>
        </p:spPr>
      </p:pic>
      <p:sp>
        <p:nvSpPr>
          <p:cNvPr id="4" name="Скругленный прямоугольник 3"/>
          <p:cNvSpPr/>
          <p:nvPr/>
        </p:nvSpPr>
        <p:spPr>
          <a:xfrm>
            <a:off x="4206240" y="220980"/>
            <a:ext cx="7852410" cy="871538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400" b="1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Предположите ( ваша гипотеза…)</a:t>
            </a:r>
          </a:p>
          <a:p>
            <a:r>
              <a:rPr lang="ru-RU" sz="2400" b="1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 чём говорится в произведении с таким названием?</a:t>
            </a:r>
            <a:endParaRPr lang="ru-RU" sz="2400" b="1" dirty="0">
              <a:solidFill>
                <a:schemeClr val="bg2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/>
          <a:srcRect t="17551" r="7199"/>
          <a:stretch/>
        </p:blipFill>
        <p:spPr>
          <a:xfrm>
            <a:off x="5773104" y="1835468"/>
            <a:ext cx="4339002" cy="4348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305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l="17583" t="13574" r="17423" b="30467"/>
          <a:stretch/>
        </p:blipFill>
        <p:spPr>
          <a:xfrm>
            <a:off x="297269" y="461135"/>
            <a:ext cx="4668783" cy="526922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/>
          <a:srcRect l="69333" t="7142" r="4667" b="23384"/>
          <a:stretch/>
        </p:blipFill>
        <p:spPr>
          <a:xfrm>
            <a:off x="9351075" y="2735016"/>
            <a:ext cx="1485900" cy="35204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/>
          <a:srcRect t="38813" r="70891" b="12606"/>
          <a:stretch/>
        </p:blipFill>
        <p:spPr>
          <a:xfrm>
            <a:off x="5734192" y="3298576"/>
            <a:ext cx="1735643" cy="198980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5"/>
          <a:srcRect l="50372" t="4615" r="6022" b="37328"/>
          <a:stretch/>
        </p:blipFill>
        <p:spPr>
          <a:xfrm>
            <a:off x="7693724" y="2584562"/>
            <a:ext cx="1657351" cy="273177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6"/>
          <a:srcRect r="18600" b="76598"/>
          <a:stretch/>
        </p:blipFill>
        <p:spPr>
          <a:xfrm>
            <a:off x="4754786" y="2410084"/>
            <a:ext cx="3101340" cy="12973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7"/>
          <a:srcRect t="48347" r="2848"/>
          <a:stretch/>
        </p:blipFill>
        <p:spPr>
          <a:xfrm>
            <a:off x="7560944" y="5283083"/>
            <a:ext cx="1972348" cy="1084811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8"/>
          <a:srcRect r="14240" b="-400"/>
          <a:stretch/>
        </p:blipFill>
        <p:spPr>
          <a:xfrm>
            <a:off x="5794728" y="397249"/>
            <a:ext cx="2549028" cy="19858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292501" y="282865"/>
            <a:ext cx="3603048" cy="2725148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10"/>
          <a:srcRect l="20302" t="5847" r="21241" b="7574"/>
          <a:stretch/>
        </p:blipFill>
        <p:spPr>
          <a:xfrm>
            <a:off x="5243252" y="-51631"/>
            <a:ext cx="6558294" cy="6909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10645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25003" y="1110402"/>
            <a:ext cx="1014855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ПЕРЕПОЛОШИ́ТЬСЯ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взволноваться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перетревожиться.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25003" y="2432965"/>
            <a:ext cx="932430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20212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НАПЕРЕБОЙ</a:t>
            </a:r>
            <a:r>
              <a:rPr lang="ru-RU" sz="2800" dirty="0">
                <a:solidFill>
                  <a:srgbClr val="20212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smtClean="0">
                <a:solidFill>
                  <a:srgbClr val="20212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 перебивая</a:t>
            </a:r>
            <a:r>
              <a:rPr lang="ru-RU" sz="2800" dirty="0">
                <a:solidFill>
                  <a:srgbClr val="20212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прерывая друг друга</a:t>
            </a:r>
            <a:r>
              <a:rPr lang="ru-RU" dirty="0">
                <a:solidFill>
                  <a:srgbClr val="202124"/>
                </a:solidFill>
                <a:latin typeface="arial" panose="020B0604020202020204" pitchFamily="34" charset="0"/>
              </a:rPr>
              <a:t>.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25003" y="3329990"/>
            <a:ext cx="951748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21252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Унимать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smtClean="0">
                <a:solidFill>
                  <a:srgbClr val="21252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2800" dirty="0" smtClean="0">
                <a:solidFill>
                  <a:srgbClr val="21252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заставлять </a:t>
            </a:r>
            <a:r>
              <a:rPr lang="ru-RU" sz="2800" dirty="0">
                <a:solidFill>
                  <a:srgbClr val="21252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быть </a:t>
            </a:r>
            <a:r>
              <a:rPr lang="ru-RU" sz="2800" dirty="0" smtClean="0">
                <a:solidFill>
                  <a:srgbClr val="21252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спокойным;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solidFill>
                  <a:srgbClr val="21252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ru-RU" sz="2800" dirty="0" smtClean="0">
                <a:solidFill>
                  <a:srgbClr val="21252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смирять</a:t>
            </a:r>
            <a:r>
              <a:rPr lang="ru-RU" sz="2800" dirty="0">
                <a:solidFill>
                  <a:srgbClr val="21252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призывать к порядку</a:t>
            </a:r>
            <a:r>
              <a:rPr lang="ru-RU" sz="2400" dirty="0">
                <a:solidFill>
                  <a:srgbClr val="21252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87293" y="3993457"/>
            <a:ext cx="1724025" cy="2657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9190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644</TotalTime>
  <Words>354</Words>
  <Application>Microsoft Office PowerPoint</Application>
  <PresentationFormat>Широкоэкранный</PresentationFormat>
  <Paragraphs>77</Paragraphs>
  <Slides>15</Slides>
  <Notes>0</Notes>
  <HiddenSlides>0</HiddenSlides>
  <MMClips>3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2" baseType="lpstr">
      <vt:lpstr>Arial</vt:lpstr>
      <vt:lpstr>Arial</vt:lpstr>
      <vt:lpstr>Calibri</vt:lpstr>
      <vt:lpstr>Calibri Light</vt:lpstr>
      <vt:lpstr>Monotype Corsiva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гимназия</dc:creator>
  <cp:lastModifiedBy>LED-экран</cp:lastModifiedBy>
  <cp:revision>53</cp:revision>
  <cp:lastPrinted>2022-04-28T17:50:26Z</cp:lastPrinted>
  <dcterms:created xsi:type="dcterms:W3CDTF">2022-04-24T12:25:31Z</dcterms:created>
  <dcterms:modified xsi:type="dcterms:W3CDTF">2022-05-06T11:25:13Z</dcterms:modified>
</cp:coreProperties>
</file>