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2" r:id="rId2"/>
    <p:sldId id="274" r:id="rId3"/>
    <p:sldId id="256" r:id="rId4"/>
    <p:sldId id="257" r:id="rId5"/>
    <p:sldId id="261" r:id="rId6"/>
    <p:sldId id="267" r:id="rId7"/>
    <p:sldId id="275" r:id="rId8"/>
    <p:sldId id="276" r:id="rId9"/>
    <p:sldId id="277" r:id="rId10"/>
    <p:sldId id="278" r:id="rId11"/>
    <p:sldId id="280" r:id="rId12"/>
    <p:sldId id="281" r:id="rId13"/>
    <p:sldId id="282" r:id="rId14"/>
    <p:sldId id="264" r:id="rId15"/>
    <p:sldId id="279" r:id="rId1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2" d="100"/>
          <a:sy n="72" d="100"/>
        </p:scale>
        <p:origin x="636" y="5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16.10.2022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16.10.2022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16.10.2022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16.10.2022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e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D:\_школа\шаблоны презентаций\fondhdabs\2hd.jpg"/>
          <p:cNvPicPr>
            <a:picLocks noChangeAspect="1" noChangeArrowheads="1"/>
          </p:cNvPicPr>
          <p:nvPr/>
        </p:nvPicPr>
        <p:blipFill>
          <a:blip r:embed="rId2" cstate="print">
            <a:lum bright="30000"/>
          </a:blip>
          <a:srcRect/>
          <a:stretch>
            <a:fillRect/>
          </a:stretch>
        </p:blipFill>
        <p:spPr bwMode="auto">
          <a:xfrm>
            <a:off x="0" y="3"/>
            <a:ext cx="12192000" cy="6929455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775520" y="331202"/>
            <a:ext cx="954400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i="1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Arial Black" pitchFamily="34" charset="0"/>
              </a:rPr>
              <a:t>Глава </a:t>
            </a:r>
            <a:r>
              <a:rPr lang="en-US" sz="3600" b="1" i="1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Arial Black" pitchFamily="34" charset="0"/>
              </a:rPr>
              <a:t>IV</a:t>
            </a:r>
            <a:endParaRPr lang="ru-RU" sz="3600" b="1" i="1" dirty="0" smtClean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  <a:latin typeface="Arial Black" pitchFamily="34" charset="0"/>
            </a:endParaRPr>
          </a:p>
          <a:p>
            <a:pPr algn="ctr"/>
            <a:r>
              <a:rPr lang="ru-RU" sz="3600" b="1" i="1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Arial Black" pitchFamily="34" charset="0"/>
              </a:rPr>
              <a:t>Зрелое </a:t>
            </a:r>
            <a:r>
              <a:rPr lang="ru-RU" sz="3600" b="1" i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Arial Black" pitchFamily="34" charset="0"/>
              </a:rPr>
              <a:t>и Позднее Средневековье</a:t>
            </a:r>
            <a:endParaRPr lang="ru-RU" sz="3600" b="1" i="1" dirty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  <a:latin typeface="Arial Black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775520" y="1934728"/>
            <a:ext cx="861369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i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Тема урока: </a:t>
            </a:r>
            <a:r>
              <a:rPr lang="ru-RU" sz="28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Средневековая деревня и её обитатели</a:t>
            </a:r>
            <a:endParaRPr lang="ru-RU" sz="28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02" y="5436624"/>
            <a:ext cx="4392488" cy="1446550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2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История Средних веков  </a:t>
            </a:r>
          </a:p>
          <a:p>
            <a:r>
              <a:rPr lang="ru-RU" sz="2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6 класс</a:t>
            </a:r>
          </a:p>
          <a:p>
            <a:r>
              <a:rPr lang="ru-RU" sz="2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Учитель истории : </a:t>
            </a:r>
          </a:p>
          <a:p>
            <a:r>
              <a:rPr lang="ru-RU" sz="2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Мартин Василий Георгиевич</a:t>
            </a:r>
            <a:endParaRPr lang="ru-RU" sz="2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5674" y="3477064"/>
            <a:ext cx="4576326" cy="338093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Picture 2" descr="http://ppt4web.ru/images/1469/46348/640/img4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6042" b="96042" l="25625" r="98125"/>
                    </a14:imgEffect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5640" y="3388450"/>
            <a:ext cx="5643602" cy="423270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73" y="0"/>
            <a:ext cx="12161521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3720798" y="476672"/>
            <a:ext cx="47504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ru-RU" sz="3200" b="1" dirty="0">
                <a:latin typeface="Times New Roman" panose="02020603050405020304" pitchFamily="18" charset="0"/>
                <a:ea typeface="Calibri" panose="020F0502020204030204" pitchFamily="34" charset="0"/>
              </a:rPr>
              <a:t>3. Крестьянская община</a:t>
            </a:r>
            <a:endParaRPr lang="ru-RU" sz="3200" dirty="0">
              <a:effectLst/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301017" y="1304286"/>
            <a:ext cx="758996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Задание:</a:t>
            </a:r>
            <a:r>
              <a:rPr lang="ru-RU" sz="2800" b="1" i="1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</a:rPr>
              <a:t>прочитать </a:t>
            </a:r>
            <a:r>
              <a:rPr lang="ru-RU" sz="24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пункт </a:t>
            </a: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</a:rPr>
              <a:t>3 </a:t>
            </a:r>
            <a:r>
              <a:rPr lang="ru-RU" sz="24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§ 11 и </a:t>
            </a: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</a:rPr>
              <a:t>ответить на вопрос:</a:t>
            </a:r>
            <a:endParaRPr lang="ru-RU" sz="2400" dirty="0">
              <a:effectLst/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960801" y="2230855"/>
            <a:ext cx="831426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ru-RU" sz="3600" b="1" i="1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Для чего крестьяне создавали общины?</a:t>
            </a:r>
            <a:endParaRPr lang="ru-RU" sz="3600" dirty="0">
              <a:solidFill>
                <a:srgbClr val="0070C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005365" y="3315493"/>
            <a:ext cx="10225136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</a:rPr>
              <a:t>На полученных от феодалов наделах крестьяне вели собственное хозяйство. Но земля принадлежала не отдельной семье, а всей общине.</a:t>
            </a:r>
            <a:endParaRPr lang="ru-RU" sz="2800" dirty="0">
              <a:effectLst/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  <p:pic>
        <p:nvPicPr>
          <p:cNvPr id="7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409"/>
          <a:stretch/>
        </p:blipFill>
        <p:spPr bwMode="auto">
          <a:xfrm>
            <a:off x="10867628" y="399120"/>
            <a:ext cx="938001" cy="25754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2168097" y="4994414"/>
            <a:ext cx="819955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ru-RU" sz="3200" b="1" i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Причины объединения крестьян в </a:t>
            </a:r>
            <a:r>
              <a:rPr lang="ru-RU" sz="3200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общины?</a:t>
            </a:r>
            <a:endParaRPr lang="ru-RU" sz="3200" i="1" dirty="0">
              <a:solidFill>
                <a:schemeClr val="tx1">
                  <a:lumMod val="95000"/>
                  <a:lumOff val="5000"/>
                </a:schemeClr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844878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73" y="0"/>
            <a:ext cx="12161521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063552" y="1988840"/>
            <a:ext cx="8642691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just">
              <a:buFont typeface="+mj-lt"/>
              <a:buAutoNum type="arabicPeriod"/>
            </a:pP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</a:rPr>
              <a:t>Ведала хозяйственными делами</a:t>
            </a:r>
          </a:p>
          <a:p>
            <a:pPr marL="342900" lvl="0" indent="-342900" algn="just">
              <a:buFont typeface="+mj-lt"/>
              <a:buAutoNum type="arabicPeriod"/>
            </a:pP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</a:rPr>
              <a:t>Поровну распределяла участки земли, создавая равные условия для ведения хозяйства</a:t>
            </a:r>
          </a:p>
          <a:p>
            <a:pPr marL="342900" lvl="0" indent="-342900" algn="just">
              <a:buFont typeface="+mj-lt"/>
              <a:buAutoNum type="arabicPeriod"/>
            </a:pP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</a:rPr>
              <a:t>Поддерживала порядок на своей территории</a:t>
            </a:r>
          </a:p>
          <a:p>
            <a:pPr marL="342900" lvl="0" indent="-342900" algn="just">
              <a:buFont typeface="+mj-lt"/>
              <a:buAutoNum type="arabicPeriod"/>
            </a:pP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</a:rPr>
              <a:t>Разыскивала преступников</a:t>
            </a:r>
          </a:p>
          <a:p>
            <a:pPr marL="342900" lvl="0" indent="-342900" algn="just">
              <a:buFont typeface="+mj-lt"/>
              <a:buAutoNum type="arabicPeriod"/>
            </a:pP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</a:rPr>
              <a:t>Помогал беднякам выплачивать налоги</a:t>
            </a:r>
          </a:p>
          <a:p>
            <a:pPr marL="342900" lvl="0" indent="-342900" algn="just">
              <a:buFont typeface="+mj-lt"/>
              <a:buAutoNum type="arabicPeriod"/>
            </a:pP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</a:rPr>
              <a:t>Опекала вдов и сирот</a:t>
            </a:r>
          </a:p>
          <a:p>
            <a:pPr marL="342900" lvl="0" indent="-342900" algn="just">
              <a:buFont typeface="+mj-lt"/>
              <a:buAutoNum type="arabicPeriod"/>
            </a:pP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</a:rPr>
              <a:t>Хранила обычаи</a:t>
            </a:r>
          </a:p>
          <a:p>
            <a:pPr marL="342900" lvl="0" indent="-342900" algn="just">
              <a:buFont typeface="+mj-lt"/>
              <a:buAutoNum type="arabicPeriod"/>
            </a:pP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</a:rPr>
              <a:t>Проводила празднества и игры</a:t>
            </a:r>
          </a:p>
          <a:p>
            <a:pPr marL="342900" lvl="0" indent="-342900" algn="just">
              <a:buFont typeface="+mj-lt"/>
              <a:buAutoNum type="arabicPeriod"/>
            </a:pP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</a:rPr>
              <a:t>Оказывала сопротивление господину, когда он пытался увеличить установленные размеры повинностей</a:t>
            </a:r>
            <a:endParaRPr lang="ru-RU" sz="2400" dirty="0">
              <a:effectLst/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653437" y="982276"/>
            <a:ext cx="892899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ru-RU" sz="3200" b="1" i="1" dirty="0">
                <a:solidFill>
                  <a:prstClr val="black">
                    <a:lumMod val="95000"/>
                    <a:lumOff val="5000"/>
                  </a:prst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Причины объединения крестьян в общины?</a:t>
            </a:r>
            <a:endParaRPr lang="ru-RU" sz="3200" i="1" dirty="0">
              <a:solidFill>
                <a:prstClr val="black">
                  <a:lumMod val="95000"/>
                  <a:lumOff val="5000"/>
                </a:prstClr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010063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D:\_школа\шаблоны презентаций\fondhdabs\2hd.jpg"/>
          <p:cNvPicPr>
            <a:picLocks noChangeAspect="1" noChangeArrowheads="1"/>
          </p:cNvPicPr>
          <p:nvPr/>
        </p:nvPicPr>
        <p:blipFill>
          <a:blip r:embed="rId2" cstate="print">
            <a:lum bright="30000"/>
          </a:blip>
          <a:srcRect/>
          <a:stretch>
            <a:fillRect/>
          </a:stretch>
        </p:blipFill>
        <p:spPr bwMode="auto">
          <a:xfrm>
            <a:off x="-96688" y="3"/>
            <a:ext cx="12288688" cy="6929455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3359696" y="631611"/>
            <a:ext cx="586795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ru-RU" sz="2800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4.Как </a:t>
            </a: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</a:rPr>
              <a:t>жили и трудились крестьяне</a:t>
            </a:r>
            <a:endParaRPr lang="ru-RU" sz="2800" dirty="0">
              <a:effectLst/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639616" y="1621624"/>
            <a:ext cx="785676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28600" algn="just"/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</a:rPr>
              <a:t>Деревня состояла из 10-15 крестьянских дворов.</a:t>
            </a:r>
            <a:endParaRPr lang="ru-RU" sz="2800" dirty="0">
              <a:effectLst/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  <p:pic>
        <p:nvPicPr>
          <p:cNvPr id="5" name="Picture 2" descr="http://middeleeuwen.areinders.nl/assets/images/BOERDORP.GIF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97" t="3406" r="13266" b="672"/>
          <a:stretch/>
        </p:blipFill>
        <p:spPr bwMode="auto">
          <a:xfrm>
            <a:off x="-130833" y="4329438"/>
            <a:ext cx="3058481" cy="2770458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2639616" y="2553575"/>
            <a:ext cx="8712968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algn="just"/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</a:rPr>
              <a:t>Дом крестьяне строили из деревянных жердей, обмазанных глиной, крышу крыли соломой. Потолка не было, поэтому, когда разводили огонь, все было черно от копоти. Дым выходил через дверь или отверстие в крыше. Окна без стекол, на ночь закрывали ставнями. В доме стоял стол, скамейки вдоль стен, сундук с одеждой, которая передавалась по наследству. Спали на скамьях, еду готовили в котелке, который подвешивали над очагом.</a:t>
            </a:r>
            <a:endParaRPr lang="ru-RU" sz="2400" dirty="0">
              <a:effectLst/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642887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D:\_школа\шаблоны презентаций\fondhdabs\2hd.jpg"/>
          <p:cNvPicPr>
            <a:picLocks noChangeAspect="1" noChangeArrowheads="1"/>
          </p:cNvPicPr>
          <p:nvPr/>
        </p:nvPicPr>
        <p:blipFill>
          <a:blip r:embed="rId2" cstate="print">
            <a:lum bright="30000"/>
          </a:blip>
          <a:srcRect/>
          <a:stretch>
            <a:fillRect/>
          </a:stretch>
        </p:blipFill>
        <p:spPr bwMode="auto">
          <a:xfrm>
            <a:off x="-84449" y="0"/>
            <a:ext cx="12288688" cy="6929455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3469456" y="476672"/>
            <a:ext cx="494994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ru-RU" sz="3200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5. Натуральное </a:t>
            </a:r>
            <a:r>
              <a:rPr lang="ru-RU" sz="3200" b="1" dirty="0">
                <a:latin typeface="Times New Roman" panose="02020603050405020304" pitchFamily="18" charset="0"/>
                <a:ea typeface="Calibri" panose="020F0502020204030204" pitchFamily="34" charset="0"/>
              </a:rPr>
              <a:t>хозяйство</a:t>
            </a:r>
            <a:endParaRPr lang="ru-RU" sz="3200" dirty="0">
              <a:effectLst/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343472" y="1412776"/>
            <a:ext cx="892899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just">
              <a:buFont typeface="Symbol" panose="05050102010706020507" pitchFamily="18" charset="2"/>
              <a:buChar char=""/>
            </a:pPr>
            <a:r>
              <a:rPr lang="ru-RU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Каким образом крестьянин обеспечивал себя одеждой, обувью, мебелью?</a:t>
            </a:r>
            <a:endParaRPr lang="ru-RU" sz="2400" dirty="0">
              <a:solidFill>
                <a:schemeClr val="tx1">
                  <a:lumMod val="95000"/>
                  <a:lumOff val="5000"/>
                </a:schemeClr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343472" y="2510900"/>
            <a:ext cx="364394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- Кто </a:t>
            </a: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</a:rPr>
              <a:t>делал орудия труда?</a:t>
            </a:r>
            <a:endParaRPr lang="ru-RU" sz="24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1343472" y="3239692"/>
            <a:ext cx="647010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24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- Кто </a:t>
            </a: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</a:rPr>
              <a:t>обеспечивал всем необходимым феодала?</a:t>
            </a:r>
            <a:endParaRPr lang="ru-RU" sz="2400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1252732" y="3968484"/>
            <a:ext cx="483921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lvl="0" indent="-342900" algn="just">
              <a:buFont typeface="Symbol" panose="05050102010706020507" pitchFamily="18" charset="2"/>
              <a:buChar char=""/>
            </a:pP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</a:rPr>
              <a:t>Как называется такое хозяйство?</a:t>
            </a:r>
            <a:endParaRPr lang="ru-RU" sz="2400" dirty="0">
              <a:effectLst/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87761" y="4841293"/>
            <a:ext cx="459965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</a:rPr>
              <a:t>Натуральное хозяйство</a:t>
            </a:r>
            <a:endParaRPr lang="ru-RU" sz="4000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90374" y="5631858"/>
            <a:ext cx="1100313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</a:rPr>
              <a:t>– </a:t>
            </a: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</a:rPr>
              <a:t>тип хозяйства, при котором продукты и вещи производят не для продажи, а для собственного потребления.</a:t>
            </a:r>
            <a:endParaRPr lang="ru-RU" sz="2800" dirty="0">
              <a:effectLst/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3"/>
          <a:srcRect l="22086" r="53667" b="50045"/>
          <a:stretch/>
        </p:blipFill>
        <p:spPr>
          <a:xfrm>
            <a:off x="9241499" y="2585703"/>
            <a:ext cx="2352012" cy="27325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22638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3" descr="D:\_школа\шаблоны презентаций\fondhdabs\2hd.jpg"/>
          <p:cNvPicPr>
            <a:picLocks noChangeAspect="1" noChangeArrowheads="1"/>
          </p:cNvPicPr>
          <p:nvPr/>
        </p:nvPicPr>
        <p:blipFill>
          <a:blip r:embed="rId2" cstate="print">
            <a:lum bright="30000"/>
          </a:blip>
          <a:srcRect/>
          <a:stretch>
            <a:fillRect/>
          </a:stretch>
        </p:blipFill>
        <p:spPr bwMode="auto">
          <a:xfrm>
            <a:off x="0" y="0"/>
            <a:ext cx="12288688" cy="6929455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3935760" y="336365"/>
            <a:ext cx="476457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</a:rPr>
              <a:t>Подведение итогов урока</a:t>
            </a:r>
            <a:endParaRPr lang="ru-RU" sz="3200" i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351790" y="1279210"/>
            <a:ext cx="8993831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just">
              <a:buFont typeface="Symbol" panose="05050102010706020507" pitchFamily="18" charset="2"/>
              <a:buChar char=""/>
            </a:pPr>
            <a:r>
              <a:rPr lang="ru-RU" sz="3200" dirty="0">
                <a:latin typeface="Times New Roman" panose="02020603050405020304" pitchFamily="18" charset="0"/>
                <a:ea typeface="Calibri" panose="020F0502020204030204" pitchFamily="34" charset="0"/>
              </a:rPr>
              <a:t>Почему жизнь крестьян в раннее Средневековье была очень тяжелой</a:t>
            </a:r>
            <a:r>
              <a:rPr lang="ru-RU" sz="3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?</a:t>
            </a:r>
          </a:p>
          <a:p>
            <a:pPr lvl="0" algn="just"/>
            <a:endParaRPr lang="ru-RU" sz="3200" dirty="0"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marL="342900" lvl="0" indent="-342900" algn="just">
              <a:buFont typeface="Symbol" panose="05050102010706020507" pitchFamily="18" charset="2"/>
              <a:buChar char=""/>
            </a:pPr>
            <a:r>
              <a:rPr lang="ru-RU" sz="3200" dirty="0">
                <a:latin typeface="Times New Roman" panose="02020603050405020304" pitchFamily="18" charset="0"/>
                <a:ea typeface="Calibri" panose="020F0502020204030204" pitchFamily="34" charset="0"/>
              </a:rPr>
              <a:t> Чем отличались средневековые крепостные крестьяне от римских рабов</a:t>
            </a:r>
            <a:r>
              <a:rPr lang="ru-RU" sz="3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?</a:t>
            </a:r>
          </a:p>
          <a:p>
            <a:pPr lvl="0" algn="just"/>
            <a:endParaRPr lang="ru-RU" sz="3200" dirty="0"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marL="342900" lvl="0" indent="-342900" algn="just">
              <a:buFont typeface="Symbol" panose="05050102010706020507" pitchFamily="18" charset="2"/>
              <a:buChar char=""/>
            </a:pPr>
            <a:r>
              <a:rPr lang="ru-RU" sz="3200" dirty="0">
                <a:latin typeface="Times New Roman" panose="02020603050405020304" pitchFamily="18" charset="0"/>
                <a:ea typeface="Calibri" panose="020F0502020204030204" pitchFamily="34" charset="0"/>
              </a:rPr>
              <a:t>Почему в это время было неизбежно господство натурального хозяйства?</a:t>
            </a:r>
            <a:endParaRPr lang="ru-RU" sz="3200" dirty="0">
              <a:effectLst/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99340" y="4250908"/>
            <a:ext cx="4329038" cy="3347281"/>
          </a:xfrm>
          <a:prstGeom prst="rect">
            <a:avLst/>
          </a:prstGeom>
        </p:spPr>
      </p:pic>
      <p:sp>
        <p:nvSpPr>
          <p:cNvPr id="11" name="Прямоугольник 10"/>
          <p:cNvSpPr/>
          <p:nvPr/>
        </p:nvSpPr>
        <p:spPr>
          <a:xfrm>
            <a:off x="839416" y="5544424"/>
            <a:ext cx="895265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Зависимый крестьянин – </a:t>
            </a:r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не раб</a:t>
            </a: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! </a:t>
            </a:r>
          </a:p>
          <a:p>
            <a:pPr algn="ctr"/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Сеньор не мог распоряжаться жизнью крестьян Если сеньор произвольно увеличивал крестьянские повинности, община имела право не подчиниться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39" y="0"/>
            <a:ext cx="12161521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3287688" y="620688"/>
            <a:ext cx="4926157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dirty="0">
                <a:latin typeface="Times New Roman" panose="02020603050405020304" pitchFamily="18" charset="0"/>
                <a:ea typeface="Calibri" panose="020F0502020204030204" pitchFamily="34" charset="0"/>
              </a:rPr>
              <a:t>Домашнее задание</a:t>
            </a:r>
            <a:endParaRPr lang="ru-RU" sz="44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565396" y="2013589"/>
            <a:ext cx="8370753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ru-RU" sz="4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§ </a:t>
            </a:r>
            <a:r>
              <a:rPr lang="ru-RU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11 читать, ответить на вопросы, </a:t>
            </a:r>
          </a:p>
          <a:p>
            <a:pPr algn="just"/>
            <a:r>
              <a:rPr lang="ru-RU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выучить новые термины.</a:t>
            </a:r>
            <a:endParaRPr lang="ru-RU" sz="4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9816" y="3960488"/>
            <a:ext cx="3581900" cy="23911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03741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768" b="9293"/>
          <a:stretch/>
        </p:blipFill>
        <p:spPr bwMode="auto">
          <a:xfrm>
            <a:off x="26167" y="1800690"/>
            <a:ext cx="12000656" cy="50707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7448" y="1358657"/>
            <a:ext cx="1973990" cy="25353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86" r="3439"/>
          <a:stretch/>
        </p:blipFill>
        <p:spPr bwMode="auto">
          <a:xfrm>
            <a:off x="4511824" y="308871"/>
            <a:ext cx="2701685" cy="29567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32304" y="108328"/>
            <a:ext cx="2088232" cy="25006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84279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over/>
      </p:transition>
    </mc:Choice>
    <mc:Fallback xmlns="">
      <p:transition spd="slow">
        <p:cov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3" descr="D:\_школа\шаблоны презентаций\fondhdabs\2hd.jpg"/>
          <p:cNvPicPr>
            <a:picLocks noChangeAspect="1" noChangeArrowheads="1"/>
          </p:cNvPicPr>
          <p:nvPr/>
        </p:nvPicPr>
        <p:blipFill>
          <a:blip r:embed="rId2" cstate="print">
            <a:lum bright="30000"/>
          </a:blip>
          <a:srcRect/>
          <a:stretch>
            <a:fillRect/>
          </a:stretch>
        </p:blipFill>
        <p:spPr bwMode="auto">
          <a:xfrm>
            <a:off x="0" y="0"/>
            <a:ext cx="12288688" cy="6929455"/>
          </a:xfrm>
          <a:prstGeom prst="rect">
            <a:avLst/>
          </a:prstGeom>
          <a:noFill/>
        </p:spPr>
      </p:pic>
      <p:pic>
        <p:nvPicPr>
          <p:cNvPr id="6" name="Picture 7" descr="smart_guy_thinking_hg_clr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3078" y="933431"/>
            <a:ext cx="2290204" cy="35168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Скругленная прямоугольная выноска 6"/>
          <p:cNvSpPr/>
          <p:nvPr/>
        </p:nvSpPr>
        <p:spPr>
          <a:xfrm>
            <a:off x="1508180" y="136192"/>
            <a:ext cx="3291676" cy="334223"/>
          </a:xfrm>
          <a:prstGeom prst="wedgeRoundRectCallout">
            <a:avLst>
              <a:gd name="adj1" fmla="val -56031"/>
              <a:gd name="adj2" fmla="val 29333"/>
              <a:gd name="adj3" fmla="val 16667"/>
            </a:avLst>
          </a:prstGeom>
          <a:solidFill>
            <a:schemeClr val="bg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Что бы это значило?</a:t>
            </a:r>
            <a:endParaRPr lang="ru-RU" sz="24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1524001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6" name="TextBox 15"/>
          <p:cNvSpPr txBox="1"/>
          <p:nvPr/>
        </p:nvSpPr>
        <p:spPr>
          <a:xfrm>
            <a:off x="2906565" y="1440502"/>
            <a:ext cx="37147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Сословие - </a:t>
            </a:r>
            <a:endParaRPr lang="ru-RU" sz="28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375920" y="166120"/>
            <a:ext cx="3431594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Black" panose="020B0A04020102020204" pitchFamily="34" charset="0"/>
              </a:rPr>
              <a:t>Новые термины</a:t>
            </a:r>
            <a:endParaRPr lang="ru-RU" sz="2800" b="0" cap="none" spc="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793465" y="3002964"/>
            <a:ext cx="37147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Повинность- </a:t>
            </a:r>
            <a:endParaRPr lang="ru-RU" sz="28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2701828" y="3806757"/>
            <a:ext cx="37147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Барщина - </a:t>
            </a:r>
            <a:endParaRPr lang="ru-RU" sz="28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2811991" y="4713694"/>
            <a:ext cx="37147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Оброк -</a:t>
            </a:r>
            <a:endParaRPr lang="ru-RU" sz="28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2906565" y="2259621"/>
            <a:ext cx="37147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Вотчина - </a:t>
            </a:r>
            <a:endParaRPr lang="ru-RU" sz="28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2667337" y="5499297"/>
            <a:ext cx="350128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ea typeface="Calibri" pitchFamily="34" charset="0"/>
                <a:cs typeface="Arial" pitchFamily="34" charset="0"/>
              </a:rPr>
              <a:t>Чересполосица-</a:t>
            </a:r>
            <a:endParaRPr lang="ru-RU" sz="2800" dirty="0">
              <a:latin typeface="Arial Black" panose="020B0A040201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9" grpId="0"/>
      <p:bldP spid="20" grpId="0"/>
      <p:bldP spid="21" grpId="0"/>
      <p:bldP spid="2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3" descr="D:\_школа\шаблоны презентаций\fondhdabs\2hd.jpg"/>
          <p:cNvPicPr>
            <a:picLocks noChangeAspect="1" noChangeArrowheads="1"/>
          </p:cNvPicPr>
          <p:nvPr/>
        </p:nvPicPr>
        <p:blipFill>
          <a:blip r:embed="rId2" cstate="print">
            <a:lum bright="30000"/>
          </a:blip>
          <a:srcRect/>
          <a:stretch>
            <a:fillRect/>
          </a:stretch>
        </p:blipFill>
        <p:spPr bwMode="auto">
          <a:xfrm>
            <a:off x="1149" y="-8722"/>
            <a:ext cx="12192000" cy="6929455"/>
          </a:xfrm>
          <a:prstGeom prst="rect">
            <a:avLst/>
          </a:prstGeom>
          <a:noFill/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9" y="4013335"/>
            <a:ext cx="4294651" cy="291612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Прямоугольник 6"/>
          <p:cNvSpPr/>
          <p:nvPr/>
        </p:nvSpPr>
        <p:spPr>
          <a:xfrm>
            <a:off x="2855640" y="1709284"/>
            <a:ext cx="9073008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just">
              <a:buFont typeface="+mj-lt"/>
              <a:buAutoNum type="arabicPeriod"/>
            </a:pPr>
            <a:r>
              <a:rPr lang="ru-RU" sz="3600" dirty="0">
                <a:latin typeface="Times New Roman" panose="02020603050405020304" pitchFamily="18" charset="0"/>
                <a:ea typeface="Calibri" panose="020F0502020204030204" pitchFamily="34" charset="0"/>
              </a:rPr>
              <a:t>Господская земля и крестьянские наделы.</a:t>
            </a:r>
          </a:p>
          <a:p>
            <a:pPr marL="342900" lvl="0" indent="-342900" algn="just">
              <a:buFont typeface="+mj-lt"/>
              <a:buAutoNum type="arabicPeriod"/>
            </a:pPr>
            <a:r>
              <a:rPr lang="ru-RU" sz="36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Сеньор </a:t>
            </a:r>
            <a:r>
              <a:rPr lang="ru-RU" sz="3600" dirty="0">
                <a:latin typeface="Times New Roman" panose="02020603050405020304" pitchFamily="18" charset="0"/>
                <a:ea typeface="Calibri" panose="020F0502020204030204" pitchFamily="34" charset="0"/>
              </a:rPr>
              <a:t>и зависимые крестьяне.</a:t>
            </a:r>
          </a:p>
          <a:p>
            <a:pPr marL="342900" lvl="0" indent="-342900" algn="just">
              <a:buFont typeface="+mj-lt"/>
              <a:buAutoNum type="arabicPeriod"/>
            </a:pPr>
            <a:r>
              <a:rPr lang="ru-RU" sz="3600" dirty="0">
                <a:latin typeface="Times New Roman" panose="02020603050405020304" pitchFamily="18" charset="0"/>
                <a:ea typeface="Calibri" panose="020F0502020204030204" pitchFamily="34" charset="0"/>
              </a:rPr>
              <a:t>Крестьянская община.</a:t>
            </a:r>
          </a:p>
          <a:p>
            <a:pPr marL="342900" lvl="0" indent="-342900" algn="just">
              <a:buFont typeface="+mj-lt"/>
              <a:buAutoNum type="arabicPeriod"/>
            </a:pPr>
            <a:r>
              <a:rPr lang="ru-RU" sz="3600" dirty="0">
                <a:latin typeface="Times New Roman" panose="02020603050405020304" pitchFamily="18" charset="0"/>
                <a:ea typeface="Calibri" panose="020F0502020204030204" pitchFamily="34" charset="0"/>
              </a:rPr>
              <a:t>Как жили и трудились крестьяне.</a:t>
            </a:r>
          </a:p>
          <a:p>
            <a:r>
              <a:rPr lang="ru-RU" sz="36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5.Натуральное </a:t>
            </a:r>
            <a:r>
              <a:rPr lang="ru-RU" sz="3600" dirty="0">
                <a:latin typeface="Times New Roman" panose="02020603050405020304" pitchFamily="18" charset="0"/>
                <a:ea typeface="Calibri" panose="020F0502020204030204" pitchFamily="34" charset="0"/>
              </a:rPr>
              <a:t>хозяйство</a:t>
            </a:r>
            <a:endParaRPr lang="ru-RU" sz="4400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2394016" y="681586"/>
            <a:ext cx="315657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90170" algn="just"/>
            <a:r>
              <a:rPr lang="ru-RU" sz="4000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</a:rPr>
              <a:t>План </a:t>
            </a:r>
            <a:r>
              <a:rPr lang="ru-RU" sz="40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</a:rPr>
              <a:t>урока:</a:t>
            </a:r>
            <a:endParaRPr lang="ru-RU" sz="4000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3" descr="D:\_школа\шаблоны презентаций\fondhdabs\2hd.jpg"/>
          <p:cNvPicPr>
            <a:picLocks noChangeAspect="1" noChangeArrowheads="1"/>
          </p:cNvPicPr>
          <p:nvPr/>
        </p:nvPicPr>
        <p:blipFill>
          <a:blip r:embed="rId2" cstate="print">
            <a:lum bright="30000"/>
          </a:blip>
          <a:srcRect/>
          <a:stretch>
            <a:fillRect/>
          </a:stretch>
        </p:blipFill>
        <p:spPr bwMode="auto">
          <a:xfrm>
            <a:off x="0" y="-71455"/>
            <a:ext cx="12192000" cy="6929455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3024166" y="857232"/>
            <a:ext cx="56436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dirty="0"/>
          </a:p>
        </p:txBody>
      </p:sp>
      <p:sp>
        <p:nvSpPr>
          <p:cNvPr id="7169" name="Rectangle 1"/>
          <p:cNvSpPr>
            <a:spLocks noChangeArrowheads="1"/>
          </p:cNvSpPr>
          <p:nvPr/>
        </p:nvSpPr>
        <p:spPr bwMode="auto">
          <a:xfrm>
            <a:off x="2309786" y="1834493"/>
            <a:ext cx="721520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just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328248" y="5386235"/>
            <a:ext cx="3713120" cy="144079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Прямоугольник 5"/>
          <p:cNvSpPr/>
          <p:nvPr/>
        </p:nvSpPr>
        <p:spPr>
          <a:xfrm>
            <a:off x="1700152" y="326451"/>
            <a:ext cx="829162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lvl="0" indent="-342900" algn="just">
              <a:buFont typeface="+mj-lt"/>
              <a:buAutoNum type="arabicPeriod"/>
            </a:pPr>
            <a:r>
              <a:rPr lang="ru-RU" sz="3200" b="1" dirty="0">
                <a:latin typeface="Times New Roman" panose="02020603050405020304" pitchFamily="18" charset="0"/>
                <a:ea typeface="Calibri" panose="020F0502020204030204" pitchFamily="34" charset="0"/>
              </a:rPr>
              <a:t>Господская земля и крестьянские наделы</a:t>
            </a:r>
            <a:endParaRPr lang="ru-RU" sz="3200" dirty="0">
              <a:effectLst/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07368" y="830463"/>
            <a:ext cx="11444616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3200" b="1" i="1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Как вы понимаете смысл </a:t>
            </a:r>
            <a:r>
              <a:rPr lang="ru-RU" sz="3600" b="1" i="1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высказывания</a:t>
            </a:r>
            <a:r>
              <a:rPr lang="ru-RU" sz="3200" b="1" i="1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: </a:t>
            </a:r>
            <a:r>
              <a:rPr lang="ru-RU" sz="3200" b="1" i="1" dirty="0" smtClean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«</a:t>
            </a:r>
            <a:r>
              <a:rPr lang="ru-RU" sz="3200" b="1" i="1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Нет земли без сеньора?»</a:t>
            </a:r>
            <a:endParaRPr lang="ru-RU" sz="3200" dirty="0">
              <a:solidFill>
                <a:srgbClr val="0070C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07368" y="1846125"/>
            <a:ext cx="11444616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</a:rPr>
              <a:t>Вся земля  - поля, леса, луга, даже реки и озера – находились в собственности  феодалов. Так возникла феодальная вотчина, или поместье.</a:t>
            </a:r>
            <a:endParaRPr lang="ru-RU" sz="2800" dirty="0">
              <a:effectLst/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07629" y="3231120"/>
            <a:ext cx="541443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u="sng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Феодальная вотчина(поместье)-</a:t>
            </a:r>
            <a:endParaRPr lang="ru-RU" sz="2800" dirty="0">
              <a:solidFill>
                <a:srgbClr val="FF0000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32384" y="3796193"/>
            <a:ext cx="10945216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</a:rPr>
              <a:t>это хозяйство феодала, в котором работали зависимые крестьяне.</a:t>
            </a:r>
          </a:p>
          <a:p>
            <a:pPr algn="just"/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</a:rPr>
              <a:t>Внутри феодального поместья находился господский двор, обнесенный оградой, а позднее – замок. Здесь были дом феодала и его управляющего, амбары для хранения зерна и других продуктов, конюшня, хлев, птичник, псарня.</a:t>
            </a:r>
          </a:p>
          <a:p>
            <a:pPr algn="just"/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</a:rPr>
              <a:t>Пахотная и прочая земля делились на две части: господскую и крестьянские наделы. Урожай с господских полей поступал в амбары хозяина. Работая в своем хозяйстве, крестьянин кормил себя и свою семью. Собственными орудиями труда он обрабатывал и поле господина, и свой надел.</a:t>
            </a:r>
            <a:endParaRPr lang="ru-RU" dirty="0">
              <a:effectLst/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D:\_школа\шаблоны презентаций\fondhdabs\2hd.jpg"/>
          <p:cNvPicPr>
            <a:picLocks noChangeAspect="1" noChangeArrowheads="1"/>
          </p:cNvPicPr>
          <p:nvPr/>
        </p:nvPicPr>
        <p:blipFill>
          <a:blip r:embed="rId2" cstate="print">
            <a:lum bright="30000"/>
          </a:blip>
          <a:srcRect/>
          <a:stretch>
            <a:fillRect/>
          </a:stretch>
        </p:blipFill>
        <p:spPr bwMode="auto">
          <a:xfrm>
            <a:off x="-113220" y="5613"/>
            <a:ext cx="12192000" cy="6929455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3286367" y="500042"/>
            <a:ext cx="56468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just"/>
            <a:r>
              <a:rPr lang="ru-RU" sz="2800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2. Сеньор </a:t>
            </a: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</a:rPr>
              <a:t>и зависимые крестьяне</a:t>
            </a:r>
            <a:endParaRPr lang="ru-RU" sz="2800" dirty="0">
              <a:effectLst/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  <p:pic>
        <p:nvPicPr>
          <p:cNvPr id="6" name="Picture 2" descr="http://img3.nnm.me/5/0/3/f/e/503fee205bacd3b0b3e2ff196143921d_full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378" t="29760" r="12036" b="16451"/>
          <a:stretch/>
        </p:blipFill>
        <p:spPr bwMode="auto">
          <a:xfrm>
            <a:off x="-26775" y="4357718"/>
            <a:ext cx="2594384" cy="257173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983432" y="1124744"/>
            <a:ext cx="957706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800" b="1" i="1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Как вы думаете, на каких условиях феодалы разрешали зависимым крестьянам пользоваться землей? </a:t>
            </a:r>
            <a:endParaRPr lang="ru-RU" sz="2800" dirty="0">
              <a:solidFill>
                <a:srgbClr val="0070C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911424" y="2426661"/>
            <a:ext cx="10142713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</a:rPr>
              <a:t>Поскольку вся земля находилась в руках сеньоров, крестьяне, жившие на этой земле, должны были нести за нее повинности (принудительные обязанности): барщина и оброк.</a:t>
            </a:r>
            <a:endParaRPr lang="ru-RU" sz="2800" dirty="0">
              <a:effectLst/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59831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454181" y="548680"/>
            <a:ext cx="871886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</a:rPr>
              <a:t>Задание: </a:t>
            </a:r>
            <a:r>
              <a:rPr lang="ru-RU" sz="28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работая </a:t>
            </a: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</a:rPr>
              <a:t>с текстом §11 п. </a:t>
            </a:r>
            <a:r>
              <a:rPr lang="ru-RU" sz="28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2, </a:t>
            </a: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</a:rPr>
              <a:t>заполнить таблицу</a:t>
            </a:r>
            <a:endParaRPr lang="ru-RU" sz="2800" dirty="0">
              <a:effectLst/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13913221"/>
              </p:ext>
            </p:extLst>
          </p:nvPr>
        </p:nvGraphicFramePr>
        <p:xfrm>
          <a:off x="2495600" y="2060848"/>
          <a:ext cx="7245395" cy="2376264"/>
        </p:xfrm>
        <a:graphic>
          <a:graphicData uri="http://schemas.openxmlformats.org/drawingml/2006/table">
            <a:tbl>
              <a:tblPr firstRow="1" firstCol="1" bandRow="1"/>
              <a:tblGrid>
                <a:gridCol w="3622319"/>
                <a:gridCol w="3623076"/>
              </a:tblGrid>
              <a:tr h="594066">
                <a:tc gridSpan="2">
                  <a:txBody>
                    <a:bodyPr/>
                    <a:lstStyle/>
                    <a:p>
                      <a:pPr algn="ctr"/>
                      <a:r>
                        <a:rPr lang="ru-RU" sz="2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Повинности крестьян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94066">
                <a:tc>
                  <a:txBody>
                    <a:bodyPr/>
                    <a:lstStyle/>
                    <a:p>
                      <a:pPr algn="ctr"/>
                      <a:r>
                        <a:rPr lang="ru-RU" sz="32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Барщина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Оброк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88132">
                <a:tc>
                  <a:txBody>
                    <a:bodyPr/>
                    <a:lstStyle/>
                    <a:p>
                      <a:pPr algn="ctr"/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 </a:t>
                      </a:r>
                    </a:p>
                    <a:p>
                      <a:pPr algn="ctr"/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085203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084" y="0"/>
            <a:ext cx="12159831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384" y="-99392"/>
            <a:ext cx="11067929" cy="6696744"/>
          </a:xfrm>
          <a:prstGeom prst="rect">
            <a:avLst/>
          </a:prstGeom>
        </p:spPr>
      </p:pic>
      <p:sp>
        <p:nvSpPr>
          <p:cNvPr id="17" name="Прямоугольник 16"/>
          <p:cNvSpPr/>
          <p:nvPr/>
        </p:nvSpPr>
        <p:spPr>
          <a:xfrm>
            <a:off x="3048000" y="2413338"/>
            <a:ext cx="6096000" cy="2031325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dirty="0"/>
          </a:p>
          <a:p>
            <a:endParaRPr lang="ru-RU" dirty="0"/>
          </a:p>
          <a:p>
            <a:r>
              <a:rPr lang="ru-RU" dirty="0"/>
              <a:t> </a:t>
            </a:r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</p:txBody>
      </p:sp>
      <p:sp>
        <p:nvSpPr>
          <p:cNvPr id="31" name="Прямоугольник 30"/>
          <p:cNvSpPr/>
          <p:nvPr/>
        </p:nvSpPr>
        <p:spPr>
          <a:xfrm>
            <a:off x="581936" y="2182505"/>
            <a:ext cx="1483098" cy="46166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dirty="0" err="1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Баршина</a:t>
            </a:r>
            <a:endParaRPr lang="ru-RU" sz="2400" b="1" cap="none" spc="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6600056" y="2182505"/>
            <a:ext cx="1080745" cy="46166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Оброк</a:t>
            </a:r>
            <a:endParaRPr lang="ru-RU" sz="2400" b="1" cap="none" spc="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35475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79" y="-35429"/>
            <a:ext cx="12161521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487488" y="836712"/>
            <a:ext cx="9816752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</a:rPr>
              <a:t>А также господа имели право судить крестьян, которые жили в их владениях. За вовремя не сданный оброк, за плохую работу, крестьянина вызывали на суд. Назначали штраф или другое наказание.</a:t>
            </a:r>
            <a:endParaRPr lang="ru-RU" sz="2800" dirty="0">
              <a:effectLst/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195900" y="2486174"/>
            <a:ext cx="199823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u="sng" dirty="0">
                <a:latin typeface="Times New Roman" panose="02020603050405020304" pitchFamily="18" charset="0"/>
                <a:ea typeface="Calibri" panose="020F0502020204030204" pitchFamily="34" charset="0"/>
              </a:rPr>
              <a:t>Крестьяне</a:t>
            </a:r>
            <a:endParaRPr lang="ru-RU" sz="3200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1919536" y="4570631"/>
            <a:ext cx="358623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2400" b="1" dirty="0">
                <a:latin typeface="Times New Roman" panose="02020603050405020304" pitchFamily="18" charset="0"/>
                <a:ea typeface="Calibri" panose="020F0502020204030204" pitchFamily="34" charset="0"/>
              </a:rPr>
              <a:t>Поземельно зависимые </a:t>
            </a:r>
            <a:endParaRPr lang="ru-RU" b="1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7199211" y="4451531"/>
            <a:ext cx="315054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449580" algn="just"/>
            <a:r>
              <a:rPr lang="ru-RU" sz="2400" b="1" dirty="0">
                <a:latin typeface="Times New Roman" panose="02020603050405020304" pitchFamily="18" charset="0"/>
                <a:ea typeface="Calibri" panose="020F0502020204030204" pitchFamily="34" charset="0"/>
              </a:rPr>
              <a:t>Лично зависимые</a:t>
            </a:r>
            <a:endParaRPr lang="ru-RU" sz="2400" b="1" dirty="0">
              <a:effectLst/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  <p:cxnSp>
        <p:nvCxnSpPr>
          <p:cNvPr id="13" name="Прямая со стрелкой 12"/>
          <p:cNvCxnSpPr/>
          <p:nvPr/>
        </p:nvCxnSpPr>
        <p:spPr>
          <a:xfrm>
            <a:off x="6744072" y="3218672"/>
            <a:ext cx="1098197" cy="1128446"/>
          </a:xfrm>
          <a:prstGeom prst="straightConnector1">
            <a:avLst/>
          </a:prstGeom>
          <a:ln w="76200">
            <a:solidFill>
              <a:srgbClr val="FF0000"/>
            </a:solidFill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 flipH="1">
            <a:off x="4569669" y="3265793"/>
            <a:ext cx="936105" cy="1081325"/>
          </a:xfrm>
          <a:prstGeom prst="straightConnector1">
            <a:avLst/>
          </a:prstGeom>
          <a:ln w="76200">
            <a:solidFill>
              <a:srgbClr val="FF0000"/>
            </a:solidFill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86387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809</TotalTime>
  <Words>641</Words>
  <Application>Microsoft Office PowerPoint</Application>
  <PresentationFormat>Широкоэкранный</PresentationFormat>
  <Paragraphs>85</Paragraphs>
  <Slides>15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21" baseType="lpstr">
      <vt:lpstr>Arial</vt:lpstr>
      <vt:lpstr>Arial Black</vt:lpstr>
      <vt:lpstr>Calibri</vt:lpstr>
      <vt:lpstr>Symbol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Нина Гудзишевсеая</dc:creator>
  <cp:lastModifiedBy>Admin</cp:lastModifiedBy>
  <cp:revision>56</cp:revision>
  <dcterms:created xsi:type="dcterms:W3CDTF">2020-10-10T21:46:11Z</dcterms:created>
  <dcterms:modified xsi:type="dcterms:W3CDTF">2022-10-16T16:10:46Z</dcterms:modified>
</cp:coreProperties>
</file>