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3" r:id="rId8"/>
    <p:sldId id="265" r:id="rId9"/>
    <p:sldId id="266" r:id="rId10"/>
    <p:sldId id="267" r:id="rId11"/>
    <p:sldId id="268" r:id="rId12"/>
    <p:sldId id="270" r:id="rId13"/>
    <p:sldId id="271" r:id="rId14"/>
    <p:sldId id="272" r:id="rId15"/>
    <p:sldId id="274" r:id="rId16"/>
    <p:sldId id="273" r:id="rId17"/>
    <p:sldId id="275" r:id="rId18"/>
    <p:sldId id="278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66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00EFB-FE6D-4B7B-AA3C-25274779CDA8}" type="datetimeFigureOut">
              <a:rPr lang="ru-RU" smtClean="0"/>
              <a:t>02.11.2022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72166-6763-4032-910E-43DAC0FA968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4534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00EFB-FE6D-4B7B-AA3C-25274779CDA8}" type="datetimeFigureOut">
              <a:rPr lang="ru-RU" smtClean="0"/>
              <a:t>02.11.2022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72166-6763-4032-910E-43DAC0FA968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2264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00EFB-FE6D-4B7B-AA3C-25274779CDA8}" type="datetimeFigureOut">
              <a:rPr lang="ru-RU" smtClean="0"/>
              <a:t>02.11.2022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72166-6763-4032-910E-43DAC0FA968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4801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00EFB-FE6D-4B7B-AA3C-25274779CDA8}" type="datetimeFigureOut">
              <a:rPr lang="ru-RU" smtClean="0"/>
              <a:t>02.11.2022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72166-6763-4032-910E-43DAC0FA968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6984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00EFB-FE6D-4B7B-AA3C-25274779CDA8}" type="datetimeFigureOut">
              <a:rPr lang="ru-RU" smtClean="0"/>
              <a:t>02.11.2022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72166-6763-4032-910E-43DAC0FA968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4979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00EFB-FE6D-4B7B-AA3C-25274779CDA8}" type="datetimeFigureOut">
              <a:rPr lang="ru-RU" smtClean="0"/>
              <a:t>02.11.2022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72166-6763-4032-910E-43DAC0FA968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564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00EFB-FE6D-4B7B-AA3C-25274779CDA8}" type="datetimeFigureOut">
              <a:rPr lang="ru-RU" smtClean="0"/>
              <a:t>02.11.2022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72166-6763-4032-910E-43DAC0FA968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3568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00EFB-FE6D-4B7B-AA3C-25274779CDA8}" type="datetimeFigureOut">
              <a:rPr lang="ru-RU" smtClean="0"/>
              <a:t>02.11.2022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72166-6763-4032-910E-43DAC0FA968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6788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00EFB-FE6D-4B7B-AA3C-25274779CDA8}" type="datetimeFigureOut">
              <a:rPr lang="ru-RU" smtClean="0"/>
              <a:t>02.11.2022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72166-6763-4032-910E-43DAC0FA968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9375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00EFB-FE6D-4B7B-AA3C-25274779CDA8}" type="datetimeFigureOut">
              <a:rPr lang="ru-RU" smtClean="0"/>
              <a:t>02.11.2022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72166-6763-4032-910E-43DAC0FA968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5947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00EFB-FE6D-4B7B-AA3C-25274779CDA8}" type="datetimeFigureOut">
              <a:rPr lang="ru-RU" smtClean="0"/>
              <a:t>02.11.2022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72166-6763-4032-910E-43DAC0FA968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0803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00EFB-FE6D-4B7B-AA3C-25274779CDA8}" type="datetimeFigureOut">
              <a:rPr lang="ru-RU" smtClean="0"/>
              <a:t>02.11.2022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72166-6763-4032-910E-43DAC0FA968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1636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798" y="463639"/>
            <a:ext cx="9414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solidFill>
                  <a:schemeClr val="accent4">
                    <a:lumMod val="50000"/>
                  </a:schemeClr>
                </a:solidFill>
              </a:rPr>
              <a:t>Тематические группы слов</a:t>
            </a:r>
            <a:endParaRPr lang="ru-RU" sz="6000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49532" y="5671898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</a:rPr>
              <a:t>Глухова М.В. – учитель русского языка и литературы МОБУ «СОШ «</a:t>
            </a:r>
            <a:r>
              <a:rPr lang="ru-RU" sz="2000" b="1" i="1" dirty="0" err="1" smtClean="0">
                <a:solidFill>
                  <a:schemeClr val="accent4">
                    <a:lumMod val="50000"/>
                  </a:schemeClr>
                </a:solidFill>
              </a:rPr>
              <a:t>Сертоловский</a:t>
            </a: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</a:rPr>
              <a:t> центр образования № 2», Ленинградская область.</a:t>
            </a:r>
            <a:endParaRPr lang="ru-RU" sz="2000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7690" y="1615865"/>
            <a:ext cx="3823684" cy="382368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4029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88653" y="373487"/>
            <a:ext cx="9156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Заполните таблицу видовыми понятиями</a:t>
            </a:r>
            <a:endParaRPr lang="ru-RU" sz="24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7172724"/>
              </p:ext>
            </p:extLst>
          </p:nvPr>
        </p:nvGraphicFramePr>
        <p:xfrm>
          <a:off x="656822" y="890639"/>
          <a:ext cx="11333408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3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60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0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333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5939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     Лето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Осень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Зима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Весна</a:t>
                      </a:r>
                      <a:endParaRPr lang="ru-RU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39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Жарко</a:t>
                      </a:r>
                    </a:p>
                    <a:p>
                      <a:r>
                        <a:rPr lang="ru-RU" sz="2400" b="1" dirty="0" smtClean="0"/>
                        <a:t>Зной</a:t>
                      </a:r>
                    </a:p>
                    <a:p>
                      <a:r>
                        <a:rPr lang="ru-RU" sz="2400" b="1" dirty="0" smtClean="0"/>
                        <a:t>Солнце</a:t>
                      </a:r>
                    </a:p>
                    <a:p>
                      <a:r>
                        <a:rPr lang="ru-RU" sz="2400" b="1" dirty="0" smtClean="0"/>
                        <a:t>Грибной дождик</a:t>
                      </a:r>
                    </a:p>
                    <a:p>
                      <a:r>
                        <a:rPr lang="ru-RU" sz="2400" b="1" dirty="0" smtClean="0"/>
                        <a:t>Тепло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8875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Сарафан</a:t>
                      </a:r>
                    </a:p>
                    <a:p>
                      <a:r>
                        <a:rPr lang="ru-RU" sz="2400" b="1" dirty="0" smtClean="0"/>
                        <a:t>Шорты</a:t>
                      </a:r>
                    </a:p>
                    <a:p>
                      <a:r>
                        <a:rPr lang="ru-RU" sz="2400" b="1" dirty="0" smtClean="0"/>
                        <a:t>Панама</a:t>
                      </a:r>
                    </a:p>
                    <a:p>
                      <a:r>
                        <a:rPr lang="ru-RU" sz="2400" b="1" dirty="0" smtClean="0"/>
                        <a:t>купальник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8875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Купание </a:t>
                      </a:r>
                    </a:p>
                    <a:p>
                      <a:r>
                        <a:rPr lang="ru-RU" sz="2400" b="1" dirty="0" smtClean="0"/>
                        <a:t>Пляж </a:t>
                      </a:r>
                    </a:p>
                    <a:p>
                      <a:r>
                        <a:rPr lang="ru-RU" sz="2400" b="1" dirty="0" smtClean="0"/>
                        <a:t>Загар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3030" y="899547"/>
            <a:ext cx="553998" cy="181789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sz="2400" b="1" dirty="0" smtClean="0"/>
              <a:t>Погода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3030" y="2717443"/>
            <a:ext cx="553998" cy="154546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sz="2400" b="1" dirty="0" smtClean="0"/>
              <a:t>Одежда 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03030" y="4262907"/>
            <a:ext cx="553998" cy="1972627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sz="2400" b="1" dirty="0" smtClean="0"/>
              <a:t>Развлечения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85256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69356" y="373488"/>
            <a:ext cx="85515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Найдите в тематических группах лишние слова.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0913" y="1275008"/>
            <a:ext cx="2743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Насекомые </a:t>
            </a:r>
          </a:p>
          <a:p>
            <a:endParaRPr lang="ru-RU" sz="2400" b="1" dirty="0"/>
          </a:p>
          <a:p>
            <a:r>
              <a:rPr lang="ru-RU" sz="2400" b="1" dirty="0" smtClean="0"/>
              <a:t>Пчела </a:t>
            </a:r>
          </a:p>
          <a:p>
            <a:r>
              <a:rPr lang="ru-RU" sz="2400" b="1" dirty="0" smtClean="0"/>
              <a:t>Шмель</a:t>
            </a:r>
          </a:p>
          <a:p>
            <a:r>
              <a:rPr lang="ru-RU" sz="2400" b="1" dirty="0" smtClean="0"/>
              <a:t>Стрекоза</a:t>
            </a:r>
          </a:p>
          <a:p>
            <a:r>
              <a:rPr lang="ru-RU" sz="2400" b="1" dirty="0" smtClean="0"/>
              <a:t>Червяк </a:t>
            </a:r>
            <a:endParaRPr lang="ru-RU" sz="2400" b="1" dirty="0"/>
          </a:p>
          <a:p>
            <a:r>
              <a:rPr lang="ru-RU" sz="2400" b="1" dirty="0" smtClean="0"/>
              <a:t>Комар 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826190" y="1294655"/>
            <a:ext cx="191895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Рыбы</a:t>
            </a:r>
          </a:p>
          <a:p>
            <a:endParaRPr lang="ru-RU" sz="2400" b="1" dirty="0"/>
          </a:p>
          <a:p>
            <a:r>
              <a:rPr lang="ru-RU" sz="2400" b="1" dirty="0" smtClean="0"/>
              <a:t>Карась </a:t>
            </a:r>
          </a:p>
          <a:p>
            <a:r>
              <a:rPr lang="ru-RU" sz="2400" b="1" dirty="0" smtClean="0"/>
              <a:t>Камбала</a:t>
            </a:r>
          </a:p>
          <a:p>
            <a:r>
              <a:rPr lang="ru-RU" sz="2400" b="1" dirty="0" smtClean="0"/>
              <a:t>Акула</a:t>
            </a:r>
          </a:p>
          <a:p>
            <a:r>
              <a:rPr lang="ru-RU" sz="2400" b="1" dirty="0" smtClean="0"/>
              <a:t>Окунь</a:t>
            </a:r>
          </a:p>
          <a:p>
            <a:r>
              <a:rPr lang="ru-RU" sz="2400" b="1" dirty="0" smtClean="0"/>
              <a:t>Щука</a:t>
            </a:r>
          </a:p>
          <a:p>
            <a:r>
              <a:rPr lang="ru-RU" sz="2400" b="1" dirty="0" smtClean="0"/>
              <a:t>Лиса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087672" y="1384807"/>
            <a:ext cx="249850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Птицы</a:t>
            </a:r>
          </a:p>
          <a:p>
            <a:endParaRPr lang="ru-RU" sz="2400" b="1" dirty="0"/>
          </a:p>
          <a:p>
            <a:r>
              <a:rPr lang="ru-RU" sz="2400" b="1" dirty="0" smtClean="0"/>
              <a:t>Иволга</a:t>
            </a:r>
          </a:p>
          <a:p>
            <a:r>
              <a:rPr lang="ru-RU" sz="2400" b="1" dirty="0" smtClean="0"/>
              <a:t>Заяц</a:t>
            </a:r>
          </a:p>
          <a:p>
            <a:r>
              <a:rPr lang="ru-RU" sz="2400" b="1" dirty="0" smtClean="0"/>
              <a:t>Павлин</a:t>
            </a:r>
          </a:p>
          <a:p>
            <a:r>
              <a:rPr lang="ru-RU" sz="2400" b="1" dirty="0" smtClean="0"/>
              <a:t>Курица</a:t>
            </a:r>
          </a:p>
          <a:p>
            <a:r>
              <a:rPr lang="ru-RU" sz="2400" b="1" dirty="0" smtClean="0"/>
              <a:t>Страус</a:t>
            </a:r>
            <a:endParaRPr lang="ru-RU" sz="2400" b="1" dirty="0"/>
          </a:p>
          <a:p>
            <a:r>
              <a:rPr lang="ru-RU" sz="2400" b="1" dirty="0" smtClean="0"/>
              <a:t>Грач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9950491" y="1384807"/>
            <a:ext cx="195642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Цветы</a:t>
            </a:r>
          </a:p>
          <a:p>
            <a:endParaRPr lang="ru-RU" sz="2400" b="1" dirty="0"/>
          </a:p>
          <a:p>
            <a:r>
              <a:rPr lang="ru-RU" sz="2400" b="1" dirty="0" smtClean="0"/>
              <a:t>Ольха</a:t>
            </a:r>
          </a:p>
          <a:p>
            <a:r>
              <a:rPr lang="ru-RU" sz="2400" b="1" dirty="0" smtClean="0"/>
              <a:t>Нарцисс</a:t>
            </a:r>
          </a:p>
          <a:p>
            <a:r>
              <a:rPr lang="ru-RU" sz="2400" b="1" dirty="0" smtClean="0"/>
              <a:t>Василек</a:t>
            </a:r>
          </a:p>
          <a:p>
            <a:r>
              <a:rPr lang="ru-RU" sz="2400" b="1" dirty="0" smtClean="0"/>
              <a:t>Анютины глазки</a:t>
            </a:r>
          </a:p>
          <a:p>
            <a:r>
              <a:rPr lang="ru-RU" sz="2400" b="1" dirty="0" smtClean="0"/>
              <a:t>Гиацинт</a:t>
            </a:r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1175" y="4895641"/>
            <a:ext cx="1835055" cy="1835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59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6834" y="360609"/>
            <a:ext cx="9581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 данных строках зашифрованы слова. Расшифруйте их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9701" y="1481071"/>
            <a:ext cx="11522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1.РОШРАБЕРЁЗАКВЫАУЙКЛЁНЭЛОРПДУБОЙОЛЬХАЮЮРОСИНА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69701" y="2575775"/>
            <a:ext cx="112690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2.КРЫСТУЛВЫЛДИВАНТИУСШКАФБЕЗМКРОВАТЬСУМ</a:t>
            </a:r>
            <a:endParaRPr lang="ru-RU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6077" y="4700881"/>
            <a:ext cx="1835055" cy="1835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8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93949" y="386366"/>
            <a:ext cx="9053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Составьте тематические группы слов к данным словам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8186" y="1339403"/>
            <a:ext cx="936294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Корова</a:t>
            </a:r>
          </a:p>
          <a:p>
            <a:endParaRPr lang="ru-RU" sz="2400" b="1" dirty="0"/>
          </a:p>
          <a:p>
            <a:r>
              <a:rPr lang="ru-RU" sz="2400" b="1" dirty="0" smtClean="0"/>
              <a:t>Дерево</a:t>
            </a:r>
          </a:p>
          <a:p>
            <a:endParaRPr lang="ru-RU" sz="2400" b="1" dirty="0"/>
          </a:p>
          <a:p>
            <a:r>
              <a:rPr lang="ru-RU" sz="2400" b="1" dirty="0" smtClean="0"/>
              <a:t>Посуда</a:t>
            </a:r>
          </a:p>
          <a:p>
            <a:endParaRPr lang="ru-RU" sz="2400" b="1" dirty="0"/>
          </a:p>
          <a:p>
            <a:r>
              <a:rPr lang="ru-RU" sz="2400" b="1" dirty="0" smtClean="0"/>
              <a:t>Зима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1127" y="4855426"/>
            <a:ext cx="1835055" cy="1835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12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8794" y="1094704"/>
            <a:ext cx="107538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Кисть, гуашь, палитра, картина, пейзаж -     ?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923504" y="167425"/>
            <a:ext cx="6761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Назовите родовые понятия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1673" y="2112135"/>
            <a:ext cx="105477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Инъекция, вата, шприц, поликлиника, стоматолог - ?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991673" y="3129566"/>
            <a:ext cx="9401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Грибы, ягоды, деревья, птицы, животные-?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133340" y="4082603"/>
            <a:ext cx="105993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Акула, дельфины, морской конек, теплоход, шторм -?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978794" y="5009882"/>
            <a:ext cx="91053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Дневник, ученик, парта,  плакат, стол, указка - ?</a:t>
            </a:r>
            <a:endParaRPr lang="ru-RU" sz="32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7598" y="4800863"/>
            <a:ext cx="1835055" cy="184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4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11081" y="5016848"/>
            <a:ext cx="1835055" cy="18411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83346" y="321972"/>
            <a:ext cx="84742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Составьте текст, используя все данные слова.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5155" y="1275008"/>
            <a:ext cx="38894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lain"/>
            </a:pPr>
            <a:r>
              <a:rPr lang="ru-RU" sz="2400" b="1" dirty="0" smtClean="0"/>
              <a:t>Группа</a:t>
            </a:r>
          </a:p>
          <a:p>
            <a:pPr marL="342900" indent="-342900">
              <a:buAutoNum type="arabicPlain"/>
            </a:pPr>
            <a:endParaRPr lang="ru-RU" sz="2400" b="1" dirty="0"/>
          </a:p>
          <a:p>
            <a:r>
              <a:rPr lang="ru-RU" sz="2400" b="1" dirty="0" smtClean="0"/>
              <a:t>Снежинки</a:t>
            </a:r>
          </a:p>
          <a:p>
            <a:r>
              <a:rPr lang="ru-RU" sz="2400" b="1" dirty="0" smtClean="0"/>
              <a:t>Серые тучи</a:t>
            </a:r>
          </a:p>
          <a:p>
            <a:r>
              <a:rPr lang="ru-RU" sz="2400" b="1" dirty="0" smtClean="0"/>
              <a:t>Морозно </a:t>
            </a:r>
          </a:p>
          <a:p>
            <a:r>
              <a:rPr lang="ru-RU" sz="2400" b="1" dirty="0" smtClean="0"/>
              <a:t>Побежала поземка</a:t>
            </a:r>
          </a:p>
          <a:p>
            <a:r>
              <a:rPr lang="ru-RU" sz="2400" b="1" dirty="0" smtClean="0"/>
              <a:t>Птицы</a:t>
            </a:r>
          </a:p>
          <a:p>
            <a:r>
              <a:rPr lang="ru-RU" sz="2400" b="1" dirty="0" smtClean="0"/>
              <a:t>Льдинки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649273" y="3129566"/>
            <a:ext cx="327123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 группа</a:t>
            </a:r>
          </a:p>
          <a:p>
            <a:endParaRPr lang="ru-RU" sz="2400" b="1" dirty="0"/>
          </a:p>
          <a:p>
            <a:r>
              <a:rPr lang="ru-RU" sz="2400" b="1" dirty="0" smtClean="0"/>
              <a:t>Учебники</a:t>
            </a:r>
          </a:p>
          <a:p>
            <a:r>
              <a:rPr lang="ru-RU" sz="2400" b="1" dirty="0" smtClean="0"/>
              <a:t>Желтые листья</a:t>
            </a:r>
          </a:p>
          <a:p>
            <a:r>
              <a:rPr lang="ru-RU" sz="2400" b="1" dirty="0" smtClean="0"/>
              <a:t>Дорога в школу</a:t>
            </a:r>
          </a:p>
          <a:p>
            <a:r>
              <a:rPr lang="ru-RU" sz="2400" b="1" dirty="0" smtClean="0"/>
              <a:t>Звонок</a:t>
            </a:r>
          </a:p>
          <a:p>
            <a:r>
              <a:rPr lang="ru-RU" sz="2400" b="1" dirty="0" smtClean="0"/>
              <a:t>Учитель 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770513" y="1275008"/>
            <a:ext cx="30136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 группа</a:t>
            </a:r>
          </a:p>
          <a:p>
            <a:endParaRPr lang="ru-RU" sz="2400" b="1" dirty="0"/>
          </a:p>
          <a:p>
            <a:r>
              <a:rPr lang="ru-RU" sz="2400" b="1" dirty="0" smtClean="0"/>
              <a:t>Солнышко</a:t>
            </a:r>
          </a:p>
          <a:p>
            <a:r>
              <a:rPr lang="ru-RU" sz="2400" b="1" dirty="0" smtClean="0"/>
              <a:t>Подснежник</a:t>
            </a:r>
          </a:p>
          <a:p>
            <a:r>
              <a:rPr lang="ru-RU" sz="2400" b="1" dirty="0" smtClean="0"/>
              <a:t>Грачи</a:t>
            </a:r>
          </a:p>
          <a:p>
            <a:r>
              <a:rPr lang="ru-RU" sz="2400" b="1" dirty="0" smtClean="0"/>
              <a:t>Ясное небо</a:t>
            </a:r>
          </a:p>
          <a:p>
            <a:r>
              <a:rPr lang="ru-RU" sz="2400" b="1" dirty="0" smtClean="0"/>
              <a:t>Первые листочки</a:t>
            </a:r>
          </a:p>
          <a:p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0464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0624" y="4736469"/>
            <a:ext cx="1835055" cy="18411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4314" y="397565"/>
            <a:ext cx="11489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Вам дано родовое понятие, подберите видовые понятия для каждой группы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7078" y="1524000"/>
            <a:ext cx="744772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Домашние животные:</a:t>
            </a:r>
          </a:p>
          <a:p>
            <a:endParaRPr lang="ru-RU" sz="2400" b="1" dirty="0"/>
          </a:p>
          <a:p>
            <a:r>
              <a:rPr lang="ru-RU" sz="2400" b="1" dirty="0" smtClean="0"/>
              <a:t>Садовые деревья:</a:t>
            </a:r>
          </a:p>
          <a:p>
            <a:endParaRPr lang="ru-RU" sz="2400" b="1" dirty="0"/>
          </a:p>
          <a:p>
            <a:r>
              <a:rPr lang="ru-RU" sz="2400" b="1" dirty="0" smtClean="0"/>
              <a:t>Украшения:</a:t>
            </a:r>
          </a:p>
          <a:p>
            <a:endParaRPr lang="ru-RU" sz="2400" b="1" dirty="0"/>
          </a:p>
          <a:p>
            <a:r>
              <a:rPr lang="ru-RU" sz="2400" b="1" dirty="0" smtClean="0"/>
              <a:t>Посуда:</a:t>
            </a:r>
          </a:p>
          <a:p>
            <a:endParaRPr lang="ru-RU" sz="2400" b="1" dirty="0"/>
          </a:p>
          <a:p>
            <a:r>
              <a:rPr lang="ru-RU" sz="2400" b="1" dirty="0" smtClean="0"/>
              <a:t>Дикие звери: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663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7679" y="0"/>
            <a:ext cx="6096000" cy="68634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И кастрюля на бегу</a:t>
            </a:r>
          </a:p>
          <a:p>
            <a:r>
              <a:rPr lang="ru-RU" sz="2000" b="1" dirty="0" smtClean="0"/>
              <a:t>Закричала утюгу:</a:t>
            </a:r>
          </a:p>
          <a:p>
            <a:r>
              <a:rPr lang="ru-RU" sz="2000" b="1" dirty="0" smtClean="0"/>
              <a:t>«Я бегу, бегу, бегу,</a:t>
            </a:r>
          </a:p>
          <a:p>
            <a:r>
              <a:rPr lang="ru-RU" sz="2000" b="1" dirty="0" smtClean="0"/>
              <a:t>Удержаться не могу!»</a:t>
            </a:r>
          </a:p>
          <a:p>
            <a:r>
              <a:rPr lang="ru-RU" sz="2000" b="1" dirty="0" smtClean="0"/>
              <a:t>Вот и чайник за кофейником бежит,</a:t>
            </a:r>
          </a:p>
          <a:p>
            <a:r>
              <a:rPr lang="ru-RU" sz="2000" b="1" dirty="0" smtClean="0"/>
              <a:t>Тараторит, тараторит, дребезжит…</a:t>
            </a:r>
          </a:p>
          <a:p>
            <a:r>
              <a:rPr lang="ru-RU" sz="2000" b="1" dirty="0" smtClean="0"/>
              <a:t>Утюги бегут, покрякивают,</a:t>
            </a:r>
          </a:p>
          <a:p>
            <a:r>
              <a:rPr lang="ru-RU" sz="2000" b="1" dirty="0" smtClean="0"/>
              <a:t>Через лужи, через лужи перескакивают.</a:t>
            </a:r>
          </a:p>
          <a:p>
            <a:r>
              <a:rPr lang="ru-RU" sz="2000" b="1" dirty="0" smtClean="0"/>
              <a:t>А за ними блюдца, блюдца —</a:t>
            </a:r>
          </a:p>
          <a:p>
            <a:r>
              <a:rPr lang="ru-RU" sz="2000" b="1" dirty="0" err="1" smtClean="0"/>
              <a:t>Дзынь</a:t>
            </a:r>
            <a:r>
              <a:rPr lang="ru-RU" sz="2000" b="1" dirty="0" smtClean="0"/>
              <a:t>-ля-ля! </a:t>
            </a:r>
            <a:r>
              <a:rPr lang="ru-RU" sz="2000" b="1" dirty="0" err="1" smtClean="0"/>
              <a:t>Дзынь</a:t>
            </a:r>
            <a:r>
              <a:rPr lang="ru-RU" sz="2000" b="1" dirty="0" smtClean="0"/>
              <a:t>-ля-ля!</a:t>
            </a:r>
          </a:p>
          <a:p>
            <a:r>
              <a:rPr lang="ru-RU" sz="2000" b="1" dirty="0" smtClean="0"/>
              <a:t>Вдоль по улице несутся —</a:t>
            </a:r>
          </a:p>
          <a:p>
            <a:r>
              <a:rPr lang="ru-RU" sz="2000" b="1" dirty="0" err="1" smtClean="0"/>
              <a:t>Дзынь</a:t>
            </a:r>
            <a:r>
              <a:rPr lang="ru-RU" sz="2000" b="1" dirty="0" smtClean="0"/>
              <a:t>-ля-ля! </a:t>
            </a:r>
            <a:r>
              <a:rPr lang="ru-RU" sz="2000" b="1" dirty="0" err="1" smtClean="0"/>
              <a:t>Дзынь</a:t>
            </a:r>
            <a:r>
              <a:rPr lang="ru-RU" sz="2000" b="1" dirty="0" smtClean="0"/>
              <a:t>-ля-ля!</a:t>
            </a:r>
          </a:p>
          <a:p>
            <a:r>
              <a:rPr lang="ru-RU" sz="2000" b="1" dirty="0" smtClean="0"/>
              <a:t>На стаканы — </a:t>
            </a:r>
            <a:r>
              <a:rPr lang="ru-RU" sz="2000" b="1" dirty="0" err="1" smtClean="0"/>
              <a:t>дзынь</a:t>
            </a:r>
            <a:r>
              <a:rPr lang="ru-RU" sz="2000" b="1" dirty="0" smtClean="0"/>
              <a:t>! — натыкаются,</a:t>
            </a:r>
          </a:p>
          <a:p>
            <a:r>
              <a:rPr lang="ru-RU" sz="2000" b="1" dirty="0" smtClean="0"/>
              <a:t>И стаканы — </a:t>
            </a:r>
            <a:r>
              <a:rPr lang="ru-RU" sz="2000" b="1" dirty="0" err="1" smtClean="0"/>
              <a:t>дзынь</a:t>
            </a:r>
            <a:r>
              <a:rPr lang="ru-RU" sz="2000" b="1" dirty="0" smtClean="0"/>
              <a:t>! — разбиваются.</a:t>
            </a:r>
          </a:p>
          <a:p>
            <a:r>
              <a:rPr lang="ru-RU" sz="2000" b="1" dirty="0" smtClean="0"/>
              <a:t>И бежит, бренчит, стучит сковорода:</a:t>
            </a:r>
          </a:p>
          <a:p>
            <a:r>
              <a:rPr lang="ru-RU" sz="2000" b="1" dirty="0" smtClean="0"/>
              <a:t>«Вы куда? куда? куда? куда? куда?»</a:t>
            </a:r>
          </a:p>
          <a:p>
            <a:r>
              <a:rPr lang="ru-RU" sz="2000" b="1" dirty="0" smtClean="0"/>
              <a:t>А за нею вилки,</a:t>
            </a:r>
          </a:p>
          <a:p>
            <a:r>
              <a:rPr lang="ru-RU" sz="2000" b="1" dirty="0" smtClean="0"/>
              <a:t>Рюмки да бутылки,</a:t>
            </a:r>
          </a:p>
          <a:p>
            <a:r>
              <a:rPr lang="ru-RU" sz="2000" b="1" dirty="0" smtClean="0"/>
              <a:t>Чашки да ложки</a:t>
            </a:r>
          </a:p>
          <a:p>
            <a:r>
              <a:rPr lang="ru-RU" sz="2000" b="1" dirty="0" smtClean="0"/>
              <a:t>Скачут по дорожке.</a:t>
            </a:r>
          </a:p>
          <a:p>
            <a:endParaRPr lang="ru-RU" sz="2000" b="1" dirty="0"/>
          </a:p>
          <a:p>
            <a:r>
              <a:rPr lang="ru-RU" sz="2000" b="1" dirty="0" smtClean="0"/>
              <a:t>К. Чуковский «</a:t>
            </a:r>
            <a:r>
              <a:rPr lang="ru-RU" sz="2000" b="1" dirty="0" err="1" smtClean="0"/>
              <a:t>Федорино</a:t>
            </a:r>
            <a:r>
              <a:rPr lang="ru-RU" sz="2000" b="1" dirty="0" smtClean="0"/>
              <a:t> горе»</a:t>
            </a:r>
            <a:endParaRPr lang="ru-RU" sz="2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297769" y="437882"/>
            <a:ext cx="4752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Выпишите  слова одной тематической группы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171" y="1960740"/>
            <a:ext cx="66675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26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5911" y="410982"/>
            <a:ext cx="97015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Всего три темы: море, кухня, город. Подберите слова к каждой группе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48743" y="2352319"/>
            <a:ext cx="1048769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Море: корабль, море, лодка, ласты, рыбак, моряк, пляж, флот, шторм, весло, порт, волна, пристань, парус, яхта.</a:t>
            </a:r>
          </a:p>
          <a:p>
            <a:pPr algn="just"/>
            <a:r>
              <a:rPr lang="ru-RU" sz="2400" b="1" dirty="0" smtClean="0"/>
              <a:t>Кухня: тарелка, чайник, продукты, сковорода, кухня, плита, нож, обед, кулинария, стол</a:t>
            </a:r>
            <a:endParaRPr lang="ru-RU" sz="2400" b="1" dirty="0"/>
          </a:p>
          <a:p>
            <a:pPr algn="just"/>
            <a:r>
              <a:rPr lang="ru-RU" sz="2400" b="1" dirty="0" smtClean="0"/>
              <a:t>Город: дом, многоэтажка, магазин, автобус, трасса, школа, площадь.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5018" y="5093258"/>
            <a:ext cx="1835055" cy="18411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34118" y="1841679"/>
            <a:ext cx="3850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B0F0"/>
                </a:solidFill>
              </a:rPr>
              <a:t>Проверь себя!</a:t>
            </a:r>
            <a:endParaRPr lang="ru-RU" sz="2400" b="1" dirty="0">
              <a:solidFill>
                <a:srgbClr val="00B0F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6382" y="5016848"/>
            <a:ext cx="1835055" cy="184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821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990" y="1833282"/>
            <a:ext cx="2771775" cy="18487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7447" y="1809769"/>
            <a:ext cx="2369714" cy="18957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4511" y="1809769"/>
            <a:ext cx="2783558" cy="18487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35419" y="1823063"/>
            <a:ext cx="2473916" cy="186918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31065" y="193183"/>
            <a:ext cx="6619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/>
              <a:t>Кого вы видите?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31065" y="824248"/>
            <a:ext cx="11088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dirty="0" smtClean="0"/>
              <a:t>Каким одним словом можно назвать все эти существа?</a:t>
            </a:r>
            <a:endParaRPr lang="ru-RU" sz="2400" b="1" dirty="0"/>
          </a:p>
        </p:txBody>
      </p:sp>
      <p:cxnSp>
        <p:nvCxnSpPr>
          <p:cNvPr id="10" name="Прямая со стрелкой 9"/>
          <p:cNvCxnSpPr>
            <a:stCxn id="3" idx="2"/>
          </p:cNvCxnSpPr>
          <p:nvPr/>
        </p:nvCxnSpPr>
        <p:spPr>
          <a:xfrm>
            <a:off x="1817878" y="3682029"/>
            <a:ext cx="3681401" cy="18816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4" idx="2"/>
          </p:cNvCxnSpPr>
          <p:nvPr/>
        </p:nvCxnSpPr>
        <p:spPr>
          <a:xfrm>
            <a:off x="4752304" y="3705540"/>
            <a:ext cx="759854" cy="17679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5" idx="2"/>
          </p:cNvCxnSpPr>
          <p:nvPr/>
        </p:nvCxnSpPr>
        <p:spPr>
          <a:xfrm flipH="1">
            <a:off x="5666704" y="3658516"/>
            <a:ext cx="2069586" cy="19051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6" idx="2"/>
          </p:cNvCxnSpPr>
          <p:nvPr/>
        </p:nvCxnSpPr>
        <p:spPr>
          <a:xfrm flipH="1">
            <a:off x="5862961" y="3692244"/>
            <a:ext cx="4909416" cy="18714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773510" y="5808372"/>
            <a:ext cx="513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</a:t>
            </a:r>
            <a:r>
              <a:rPr lang="ru-RU" sz="2400" b="1" dirty="0" smtClean="0">
                <a:solidFill>
                  <a:srgbClr val="C00000"/>
                </a:solidFill>
              </a:rPr>
              <a:t>Насекомые 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79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808" y="233339"/>
            <a:ext cx="3286538" cy="21904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9235" y="196145"/>
            <a:ext cx="3273460" cy="21904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0812" y="196145"/>
            <a:ext cx="3243263" cy="22648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87687" y="5168348"/>
            <a:ext cx="3445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                 Собаки</a:t>
            </a:r>
            <a:endParaRPr lang="ru-RU" sz="2400" b="1" dirty="0"/>
          </a:p>
        </p:txBody>
      </p:sp>
      <p:cxnSp>
        <p:nvCxnSpPr>
          <p:cNvPr id="8" name="Прямая соединительная линия 7"/>
          <p:cNvCxnSpPr>
            <a:stCxn id="3" idx="2"/>
            <a:endCxn id="6" idx="0"/>
          </p:cNvCxnSpPr>
          <p:nvPr/>
        </p:nvCxnSpPr>
        <p:spPr>
          <a:xfrm>
            <a:off x="2001077" y="2423829"/>
            <a:ext cx="3909393" cy="27445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stCxn id="4" idx="2"/>
          </p:cNvCxnSpPr>
          <p:nvPr/>
        </p:nvCxnSpPr>
        <p:spPr>
          <a:xfrm>
            <a:off x="6115965" y="2386635"/>
            <a:ext cx="112557" cy="27817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5" idx="2"/>
          </p:cNvCxnSpPr>
          <p:nvPr/>
        </p:nvCxnSpPr>
        <p:spPr>
          <a:xfrm flipH="1">
            <a:off x="6506817" y="2461024"/>
            <a:ext cx="3565627" cy="27073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852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035" y="168965"/>
            <a:ext cx="3048000" cy="304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0121" y="168965"/>
            <a:ext cx="3937283" cy="304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8039" y="265043"/>
            <a:ext cx="3972339" cy="295192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09391" y="5221357"/>
            <a:ext cx="3591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             Украшения </a:t>
            </a:r>
            <a:endParaRPr lang="ru-RU" sz="2400" b="1" dirty="0"/>
          </a:p>
        </p:txBody>
      </p:sp>
      <p:cxnSp>
        <p:nvCxnSpPr>
          <p:cNvPr id="8" name="Прямая соединительная линия 7"/>
          <p:cNvCxnSpPr>
            <a:stCxn id="3" idx="2"/>
          </p:cNvCxnSpPr>
          <p:nvPr/>
        </p:nvCxnSpPr>
        <p:spPr>
          <a:xfrm>
            <a:off x="1736035" y="3216965"/>
            <a:ext cx="3591339" cy="19116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stCxn id="4" idx="2"/>
          </p:cNvCxnSpPr>
          <p:nvPr/>
        </p:nvCxnSpPr>
        <p:spPr>
          <a:xfrm>
            <a:off x="5758763" y="3216965"/>
            <a:ext cx="72194" cy="18586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stCxn id="5" idx="2"/>
          </p:cNvCxnSpPr>
          <p:nvPr/>
        </p:nvCxnSpPr>
        <p:spPr>
          <a:xfrm flipH="1">
            <a:off x="6493565" y="3216965"/>
            <a:ext cx="3440644" cy="19116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1759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3808" y="5022945"/>
            <a:ext cx="1835055" cy="183505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65408" y="581575"/>
            <a:ext cx="110672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Тематическая группа слов </a:t>
            </a:r>
            <a:r>
              <a:rPr lang="ru-RU" sz="2400" b="1" dirty="0" smtClean="0"/>
              <a:t>– объединение слов на основе общего признака в их лексических значениях. </a:t>
            </a:r>
          </a:p>
          <a:p>
            <a:pPr algn="just"/>
            <a:endParaRPr lang="ru-RU" sz="2400" b="1" dirty="0"/>
          </a:p>
          <a:p>
            <a:pPr algn="just"/>
            <a:r>
              <a:rPr lang="ru-RU" sz="2400" b="1" dirty="0" smtClean="0"/>
              <a:t>Слова одной тематической группы можно заменить одним обобщающим словом.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0853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4185634" y="193183"/>
            <a:ext cx="3451538" cy="17257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18941" y="1918952"/>
            <a:ext cx="3451538" cy="17257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2327" y="1918952"/>
            <a:ext cx="3462828" cy="173751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649273" y="566670"/>
            <a:ext cx="28591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Тематические группы слов имеют </a:t>
            </a:r>
            <a:endParaRPr lang="ru-RU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734095" y="2181671"/>
            <a:ext cx="27818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Родовые понятия</a:t>
            </a:r>
          </a:p>
          <a:p>
            <a:r>
              <a:rPr lang="ru-RU" sz="2400" b="1" dirty="0" smtClean="0"/>
              <a:t>(широкое понятие, обобщённое) </a:t>
            </a:r>
            <a:endParaRPr lang="ru-RU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8712557" y="2366336"/>
            <a:ext cx="30007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Видовые понятия </a:t>
            </a:r>
          </a:p>
          <a:p>
            <a:r>
              <a:rPr lang="ru-RU" sz="2400" b="1" dirty="0" smtClean="0"/>
              <a:t>(конкретное)</a:t>
            </a:r>
            <a:endParaRPr lang="ru-RU" sz="2400" b="1" dirty="0"/>
          </a:p>
        </p:txBody>
      </p:sp>
      <p:cxnSp>
        <p:nvCxnSpPr>
          <p:cNvPr id="18" name="Прямая соединительная линия 17"/>
          <p:cNvCxnSpPr>
            <a:stCxn id="6" idx="4"/>
          </p:cNvCxnSpPr>
          <p:nvPr/>
        </p:nvCxnSpPr>
        <p:spPr>
          <a:xfrm flipH="1">
            <a:off x="3850783" y="1918952"/>
            <a:ext cx="2060620" cy="6439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6" idx="4"/>
          </p:cNvCxnSpPr>
          <p:nvPr/>
        </p:nvCxnSpPr>
        <p:spPr>
          <a:xfrm>
            <a:off x="5911403" y="1918952"/>
            <a:ext cx="2060619" cy="6825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975573" y="4790941"/>
            <a:ext cx="2298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Цветы</a:t>
            </a:r>
            <a:endParaRPr lang="ru-RU" sz="2400" b="1" dirty="0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7828" y="3045540"/>
            <a:ext cx="1559952" cy="128176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4624" y="3841948"/>
            <a:ext cx="1907280" cy="1371649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42837" y="3841948"/>
            <a:ext cx="1159011" cy="1766112"/>
          </a:xfrm>
          <a:prstGeom prst="rect">
            <a:avLst/>
          </a:prstGeom>
        </p:spPr>
      </p:pic>
      <p:cxnSp>
        <p:nvCxnSpPr>
          <p:cNvPr id="29" name="Прямая соединительная линия 28"/>
          <p:cNvCxnSpPr>
            <a:stCxn id="22" idx="3"/>
          </p:cNvCxnSpPr>
          <p:nvPr/>
        </p:nvCxnSpPr>
        <p:spPr>
          <a:xfrm flipV="1">
            <a:off x="3274453" y="4327301"/>
            <a:ext cx="3008828" cy="6944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22" idx="3"/>
          </p:cNvCxnSpPr>
          <p:nvPr/>
        </p:nvCxnSpPr>
        <p:spPr>
          <a:xfrm flipV="1">
            <a:off x="3274453" y="4919730"/>
            <a:ext cx="5045299" cy="102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stCxn id="22" idx="3"/>
          </p:cNvCxnSpPr>
          <p:nvPr/>
        </p:nvCxnSpPr>
        <p:spPr>
          <a:xfrm>
            <a:off x="3274453" y="5021774"/>
            <a:ext cx="7492285" cy="5862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829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42681" y="304577"/>
            <a:ext cx="110414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В одну тематическую группу, как включения, могут входить различные части речи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741" y="1559284"/>
            <a:ext cx="3009852" cy="30399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0761" y="5061397"/>
            <a:ext cx="1777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Рыбак </a:t>
            </a:r>
            <a:endParaRPr lang="ru-RU" sz="24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1499" y="1559284"/>
            <a:ext cx="3838483" cy="265526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90810" y="5061397"/>
            <a:ext cx="2792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Рыбачить </a:t>
            </a:r>
            <a:endParaRPr lang="ru-RU" sz="24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7882" t="-421" r="11416" b="-238"/>
          <a:stretch/>
        </p:blipFill>
        <p:spPr>
          <a:xfrm>
            <a:off x="8126568" y="1766452"/>
            <a:ext cx="3193961" cy="224092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268237" y="5061397"/>
            <a:ext cx="321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Рыбный суп ( уха)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17881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2530" y="349550"/>
            <a:ext cx="108225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Как составить тематические группы слов? </a:t>
            </a:r>
            <a:endParaRPr lang="ru-RU" sz="2400" b="1" dirty="0">
              <a:solidFill>
                <a:srgbClr val="C00000"/>
              </a:solidFill>
            </a:endParaRPr>
          </a:p>
          <a:p>
            <a:pPr algn="just"/>
            <a:r>
              <a:rPr lang="ru-RU" sz="2400" b="1" dirty="0" smtClean="0"/>
              <a:t>Для этого необходимо знать: 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 smtClean="0"/>
              <a:t>Лексическое значение слова. 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 smtClean="0"/>
              <a:t>Иметь определённый словарный запас. 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 smtClean="0"/>
              <a:t>Обладать широким кругозором. </a:t>
            </a:r>
            <a:endParaRPr lang="ru-RU" sz="2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2292" y="5022945"/>
            <a:ext cx="1835055" cy="183505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50006" y="2640169"/>
            <a:ext cx="108311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Что может помочь? </a:t>
            </a:r>
          </a:p>
          <a:p>
            <a:pPr algn="just"/>
            <a:r>
              <a:rPr lang="ru-RU" sz="2400" b="1" dirty="0" smtClean="0"/>
              <a:t>Толковый словарь, где даётся объяснение каждому слову, используемому в русском языке. Наиболее известными авторами, собравшими всё богатство русской лексики, являются С. И. Ожегов и Д. Н. Ушаков </a:t>
            </a:r>
          </a:p>
        </p:txBody>
      </p:sp>
    </p:spTree>
    <p:extLst>
      <p:ext uri="{BB962C8B-B14F-4D97-AF65-F5344CB8AC3E}">
        <p14:creationId xmlns:p14="http://schemas.microsoft.com/office/powerpoint/2010/main" val="2368632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0928" y="4881184"/>
            <a:ext cx="1835055" cy="183505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71470" y="1222145"/>
            <a:ext cx="104104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М</a:t>
            </a:r>
            <a:r>
              <a:rPr lang="ru-RU" sz="2400" b="1" dirty="0" smtClean="0"/>
              <a:t>ать, корова, линейка, калькулятор, сестра, лошадь, ластик, пенал, свинья, брат, ручка, дедушка, коза, бабушка, отец, точилка, овца, собака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609859" y="257577"/>
            <a:ext cx="7868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Распределите слова по родовым понятиям.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13138" y="4325953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Выделяются следующие тематические группы слов</a:t>
            </a:r>
            <a:r>
              <a:rPr lang="ru-RU" sz="2400" b="1" dirty="0" smtClean="0"/>
              <a:t>: </a:t>
            </a:r>
          </a:p>
          <a:p>
            <a:pPr algn="just"/>
            <a:r>
              <a:rPr lang="ru-RU" sz="2400" b="1" dirty="0" smtClean="0"/>
              <a:t>«Родственники»,</a:t>
            </a:r>
          </a:p>
          <a:p>
            <a:pPr algn="just"/>
            <a:r>
              <a:rPr lang="ru-RU" sz="2400" b="1" dirty="0" smtClean="0"/>
              <a:t> «Животные», </a:t>
            </a:r>
          </a:p>
          <a:p>
            <a:pPr algn="just"/>
            <a:r>
              <a:rPr lang="ru-RU" sz="2400" b="1" dirty="0" smtClean="0"/>
              <a:t>«Школьные принадлежности».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153855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647</Words>
  <Application>Microsoft Office PowerPoint</Application>
  <PresentationFormat>Широкоэкранный</PresentationFormat>
  <Paragraphs>162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RePack by Diakov</cp:lastModifiedBy>
  <cp:revision>41</cp:revision>
  <dcterms:created xsi:type="dcterms:W3CDTF">2022-08-07T06:39:51Z</dcterms:created>
  <dcterms:modified xsi:type="dcterms:W3CDTF">2022-11-02T13:55:17Z</dcterms:modified>
</cp:coreProperties>
</file>