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8" r:id="rId17"/>
    <p:sldId id="279" r:id="rId18"/>
    <p:sldId id="271" r:id="rId19"/>
    <p:sldId id="272" r:id="rId20"/>
    <p:sldId id="277" r:id="rId21"/>
    <p:sldId id="273" r:id="rId22"/>
    <p:sldId id="276" r:id="rId23"/>
    <p:sldId id="274" r:id="rId24"/>
    <p:sldId id="275"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846C88-B0F0-4901-8132-89CC6FB36CED}"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56BD93-99DE-4913-8029-3E6030B3C7D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846C88-B0F0-4901-8132-89CC6FB36CED}" type="datetimeFigureOut">
              <a:rPr lang="ru-RU" smtClean="0"/>
              <a:pPr/>
              <a:t>02.11.2022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56BD93-99DE-4913-8029-3E6030B3C7D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4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0"/>
            <a:ext cx="7772400" cy="1470025"/>
          </a:xfrm>
        </p:spPr>
        <p:txBody>
          <a:bodyPr>
            <a:normAutofit/>
          </a:bodyPr>
          <a:lstStyle/>
          <a:p>
            <a:r>
              <a:rPr lang="ru-RU" sz="8800" dirty="0" smtClean="0">
                <a:latin typeface="Gabriola" pitchFamily="82" charset="0"/>
              </a:rPr>
              <a:t>Древний Восток</a:t>
            </a:r>
            <a:endParaRPr lang="ru-RU" sz="8800" dirty="0">
              <a:latin typeface="Gabriola" pitchFamily="8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FFFF">
                <a:alpha val="54000"/>
              </a:srgbClr>
            </a:gs>
            <a:gs pos="7001">
              <a:srgbClr val="E6E6E6"/>
            </a:gs>
            <a:gs pos="32001">
              <a:srgbClr val="7D8496"/>
            </a:gs>
            <a:gs pos="47000">
              <a:srgbClr val="E6E6E6"/>
            </a:gs>
            <a:gs pos="85001">
              <a:srgbClr val="7D8496"/>
            </a:gs>
            <a:gs pos="100000">
              <a:srgbClr val="E6E6E6"/>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14282" y="1000108"/>
            <a:ext cx="8643998"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2400" dirty="0">
                <a:latin typeface="Times New Roman" pitchFamily="18" charset="0"/>
                <a:cs typeface="Times New Roman" pitchFamily="18" charset="0"/>
              </a:rPr>
              <a:t>В Южном </a:t>
            </a:r>
            <a:r>
              <a:rPr lang="ru-RU" sz="2400" dirty="0" err="1">
                <a:latin typeface="Times New Roman" pitchFamily="18" charset="0"/>
                <a:cs typeface="Times New Roman" pitchFamily="18" charset="0"/>
              </a:rPr>
              <a:t>Двуречье</a:t>
            </a:r>
            <a:r>
              <a:rPr lang="ru-RU" sz="2400" dirty="0">
                <a:latin typeface="Times New Roman" pitchFamily="18" charset="0"/>
                <a:cs typeface="Times New Roman" pitchFamily="18" charset="0"/>
              </a:rPr>
              <a:t> не было ни гор, ни лесов, единственным строительным материалом была </a:t>
            </a:r>
            <a:r>
              <a:rPr lang="ru-RU" sz="2400" b="1" dirty="0">
                <a:solidFill>
                  <a:srgbClr val="7030A0"/>
                </a:solidFill>
                <a:latin typeface="Times New Roman" pitchFamily="18" charset="0"/>
                <a:cs typeface="Times New Roman" pitchFamily="18" charset="0"/>
              </a:rPr>
              <a:t>глина. </a:t>
            </a:r>
          </a:p>
        </p:txBody>
      </p:sp>
      <p:sp>
        <p:nvSpPr>
          <p:cNvPr id="3" name="Прямоугольник 2"/>
          <p:cNvSpPr/>
          <p:nvPr/>
        </p:nvSpPr>
        <p:spPr>
          <a:xfrm>
            <a:off x="2928926" y="0"/>
            <a:ext cx="3969356" cy="707886"/>
          </a:xfrm>
          <a:prstGeom prst="rect">
            <a:avLst/>
          </a:prstGeom>
        </p:spPr>
        <p:txBody>
          <a:bodyPr wrap="none">
            <a:spAutoFit/>
          </a:bodyPr>
          <a:lstStyle/>
          <a:p>
            <a:r>
              <a:rPr kumimoji="0" lang="ru-RU" sz="4000" b="1" i="0" u="none" strike="noStrike" cap="none" normalizeH="0" baseline="0" dirty="0" smtClean="0">
                <a:ln>
                  <a:noFill/>
                </a:ln>
                <a:solidFill>
                  <a:srgbClr val="7030A0"/>
                </a:solidFill>
                <a:effectLst/>
                <a:latin typeface="Gabriola" pitchFamily="82" charset="0"/>
                <a:ea typeface="Calibri" pitchFamily="34" charset="0"/>
                <a:cs typeface="Times New Roman" pitchFamily="18" charset="0"/>
              </a:rPr>
              <a:t>Древняя Месопотамия</a:t>
            </a:r>
            <a:endParaRPr lang="ru-RU" sz="4000" b="1" dirty="0">
              <a:solidFill>
                <a:srgbClr val="7030A0"/>
              </a:solidFill>
              <a:latin typeface="Gabriola" pitchFamily="82" charset="0"/>
            </a:endParaRPr>
          </a:p>
        </p:txBody>
      </p:sp>
      <p:sp>
        <p:nvSpPr>
          <p:cNvPr id="4" name="Прямоугольник 3"/>
          <p:cNvSpPr/>
          <p:nvPr/>
        </p:nvSpPr>
        <p:spPr>
          <a:xfrm>
            <a:off x="214282" y="2071678"/>
            <a:ext cx="8643998" cy="193899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2000" dirty="0">
                <a:latin typeface="Times New Roman" pitchFamily="18" charset="0"/>
                <a:cs typeface="Times New Roman" pitchFamily="18" charset="0"/>
              </a:rPr>
              <a:t>В центре города возвышался </a:t>
            </a:r>
            <a:r>
              <a:rPr lang="ru-RU" sz="2000" b="1" dirty="0" err="1">
                <a:latin typeface="Times New Roman" pitchFamily="18" charset="0"/>
                <a:cs typeface="Times New Roman" pitchFamily="18" charset="0"/>
              </a:rPr>
              <a:t>зиккурат</a:t>
            </a:r>
            <a:r>
              <a:rPr lang="ru-RU" sz="2000" dirty="0">
                <a:latin typeface="Times New Roman" pitchFamily="18" charset="0"/>
                <a:cs typeface="Times New Roman" pitchFamily="18" charset="0"/>
              </a:rPr>
              <a:t> — высокая ступенчатая башня, наверху которой размещался храм бога — покровителя города (рис. 2). В одном городе это был, например, </a:t>
            </a:r>
            <a:r>
              <a:rPr lang="ru-RU" sz="2000" b="1" dirty="0">
                <a:solidFill>
                  <a:srgbClr val="7030A0"/>
                </a:solidFill>
                <a:latin typeface="Times New Roman" pitchFamily="18" charset="0"/>
                <a:cs typeface="Times New Roman" pitchFamily="18" charset="0"/>
              </a:rPr>
              <a:t>бог солнца </a:t>
            </a:r>
            <a:r>
              <a:rPr lang="ru-RU" sz="2000" b="1" dirty="0" err="1">
                <a:solidFill>
                  <a:srgbClr val="7030A0"/>
                </a:solidFill>
                <a:latin typeface="Times New Roman" pitchFamily="18" charset="0"/>
                <a:cs typeface="Times New Roman" pitchFamily="18" charset="0"/>
              </a:rPr>
              <a:t>Шамаш</a:t>
            </a:r>
            <a:r>
              <a:rPr lang="ru-RU" sz="2000" dirty="0">
                <a:latin typeface="Times New Roman" pitchFamily="18" charset="0"/>
                <a:cs typeface="Times New Roman" pitchFamily="18" charset="0"/>
              </a:rPr>
              <a:t>, в другом — </a:t>
            </a:r>
            <a:r>
              <a:rPr lang="ru-RU" sz="2000" b="1" dirty="0">
                <a:solidFill>
                  <a:srgbClr val="7030A0"/>
                </a:solidFill>
                <a:latin typeface="Times New Roman" pitchFamily="18" charset="0"/>
                <a:cs typeface="Times New Roman" pitchFamily="18" charset="0"/>
              </a:rPr>
              <a:t>бог луны </a:t>
            </a:r>
            <a:r>
              <a:rPr lang="ru-RU" sz="2000" b="1" dirty="0" err="1">
                <a:solidFill>
                  <a:srgbClr val="7030A0"/>
                </a:solidFill>
                <a:latin typeface="Times New Roman" pitchFamily="18" charset="0"/>
                <a:cs typeface="Times New Roman" pitchFamily="18" charset="0"/>
              </a:rPr>
              <a:t>Син</a:t>
            </a:r>
            <a:r>
              <a:rPr lang="ru-RU" sz="2000" dirty="0">
                <a:latin typeface="Times New Roman" pitchFamily="18" charset="0"/>
                <a:cs typeface="Times New Roman" pitchFamily="18" charset="0"/>
              </a:rPr>
              <a:t>. Все почитали </a:t>
            </a:r>
            <a:r>
              <a:rPr lang="ru-RU" sz="2000" b="1" dirty="0">
                <a:solidFill>
                  <a:srgbClr val="7030A0"/>
                </a:solidFill>
                <a:latin typeface="Times New Roman" pitchFamily="18" charset="0"/>
                <a:cs typeface="Times New Roman" pitchFamily="18" charset="0"/>
              </a:rPr>
              <a:t>бога воды </a:t>
            </a:r>
            <a:r>
              <a:rPr lang="ru-RU" sz="2000" b="1" dirty="0" err="1">
                <a:solidFill>
                  <a:srgbClr val="7030A0"/>
                </a:solidFill>
                <a:latin typeface="Times New Roman" pitchFamily="18" charset="0"/>
                <a:cs typeface="Times New Roman" pitchFamily="18" charset="0"/>
              </a:rPr>
              <a:t>Эа</a:t>
            </a:r>
            <a:r>
              <a:rPr lang="ru-RU" sz="2000" dirty="0">
                <a:latin typeface="Times New Roman" pitchFamily="18" charset="0"/>
                <a:cs typeface="Times New Roman" pitchFamily="18" charset="0"/>
              </a:rPr>
              <a:t>, к </a:t>
            </a:r>
            <a:r>
              <a:rPr lang="ru-RU" sz="2000" b="1" dirty="0">
                <a:solidFill>
                  <a:srgbClr val="7030A0"/>
                </a:solidFill>
                <a:latin typeface="Times New Roman" pitchFamily="18" charset="0"/>
                <a:cs typeface="Times New Roman" pitchFamily="18" charset="0"/>
              </a:rPr>
              <a:t>богине плодородия </a:t>
            </a:r>
            <a:r>
              <a:rPr lang="ru-RU" sz="2000" b="1" dirty="0" err="1">
                <a:solidFill>
                  <a:srgbClr val="7030A0"/>
                </a:solidFill>
                <a:latin typeface="Times New Roman" pitchFamily="18" charset="0"/>
                <a:cs typeface="Times New Roman" pitchFamily="18" charset="0"/>
              </a:rPr>
              <a:t>Иштар</a:t>
            </a:r>
            <a:r>
              <a:rPr lang="ru-RU" sz="2000" b="1" dirty="0">
                <a:solidFill>
                  <a:srgbClr val="7030A0"/>
                </a:solidFill>
                <a:latin typeface="Times New Roman" pitchFamily="18" charset="0"/>
                <a:cs typeface="Times New Roman" pitchFamily="18" charset="0"/>
              </a:rPr>
              <a:t> </a:t>
            </a:r>
            <a:r>
              <a:rPr lang="ru-RU" sz="2000" dirty="0">
                <a:latin typeface="Times New Roman" pitchFamily="18" charset="0"/>
                <a:cs typeface="Times New Roman" pitchFamily="18" charset="0"/>
              </a:rPr>
              <a:t>люди обращались с просьбами о богатых урожаях зерна и о рождении детей. Только жрецам было позволено подниматься на вершину башни </a:t>
            </a:r>
          </a:p>
        </p:txBody>
      </p:sp>
      <p:sp>
        <p:nvSpPr>
          <p:cNvPr id="5" name="Прямоугольник 4"/>
          <p:cNvSpPr/>
          <p:nvPr/>
        </p:nvSpPr>
        <p:spPr>
          <a:xfrm>
            <a:off x="214282" y="4286256"/>
            <a:ext cx="8572560" cy="156966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2400" dirty="0">
                <a:latin typeface="Times New Roman" pitchFamily="18" charset="0"/>
                <a:cs typeface="Times New Roman" pitchFamily="18" charset="0"/>
              </a:rPr>
              <a:t>Клинописные значки — это особое письмо </a:t>
            </a:r>
            <a:r>
              <a:rPr lang="ru-RU" sz="2400" dirty="0" err="1">
                <a:latin typeface="Times New Roman" pitchFamily="18" charset="0"/>
                <a:cs typeface="Times New Roman" pitchFamily="18" charset="0"/>
              </a:rPr>
              <a:t>Двуречья</a:t>
            </a:r>
            <a:r>
              <a:rPr lang="ru-RU" sz="2400" dirty="0">
                <a:latin typeface="Times New Roman" pitchFamily="18" charset="0"/>
                <a:cs typeface="Times New Roman" pitchFamily="18" charset="0"/>
              </a:rPr>
              <a:t> — </a:t>
            </a:r>
            <a:r>
              <a:rPr lang="ru-RU" sz="2400" b="1" dirty="0">
                <a:solidFill>
                  <a:srgbClr val="7030A0"/>
                </a:solidFill>
                <a:latin typeface="Times New Roman" pitchFamily="18" charset="0"/>
                <a:cs typeface="Times New Roman" pitchFamily="18" charset="0"/>
              </a:rPr>
              <a:t>клинопись</a:t>
            </a:r>
            <a:r>
              <a:rPr lang="ru-RU" sz="2400" dirty="0">
                <a:latin typeface="Times New Roman" pitchFamily="18" charset="0"/>
                <a:cs typeface="Times New Roman" pitchFamily="18" charset="0"/>
              </a:rPr>
              <a:t>. Значки обозначали слова, слоги, сочетания букв. Ученые насчитали несколько сот знаков, использовавшихся в клинописи.</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FFFF">
                <a:alpha val="54000"/>
              </a:srgbClr>
            </a:gs>
            <a:gs pos="7001">
              <a:srgbClr val="E6E6E6"/>
            </a:gs>
            <a:gs pos="32001">
              <a:srgbClr val="7D8496"/>
            </a:gs>
            <a:gs pos="47000">
              <a:srgbClr val="E6E6E6"/>
            </a:gs>
            <a:gs pos="85001">
              <a:srgbClr val="7D8496"/>
            </a:gs>
            <a:gs pos="100000">
              <a:srgbClr val="E6E6E6"/>
            </a:gs>
          </a:gsLst>
          <a:lin ang="5400000" scaled="0"/>
        </a:gradFill>
        <a:effectLst/>
      </p:bgPr>
    </p:bg>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42844" y="785794"/>
            <a:ext cx="5357850" cy="341632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 В начале II тыс. до н.э. государства </a:t>
            </a:r>
            <a:r>
              <a:rPr kumimoji="0" lang="ru-RU" sz="2400" b="0" i="0" u="none" strike="noStrike" cap="none" normalizeH="0" baseline="0" dirty="0" err="1" smtClean="0">
                <a:ln>
                  <a:noFill/>
                </a:ln>
                <a:solidFill>
                  <a:srgbClr val="333333"/>
                </a:solidFill>
                <a:effectLst/>
                <a:latin typeface="Times New Roman" pitchFamily="18" charset="0"/>
                <a:ea typeface="Calibri" pitchFamily="34" charset="0"/>
                <a:cs typeface="Times New Roman" pitchFamily="18" charset="0"/>
              </a:rPr>
              <a:t>Двуречья</a:t>
            </a:r>
            <a:r>
              <a:rPr kumimoji="0" lang="ru-RU" sz="24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 вели друг с другом изнурительные войны. В результате этих войн наиболее сильным и могущественным царством становится </a:t>
            </a:r>
            <a:r>
              <a:rPr kumimoji="0" lang="ru-RU" sz="2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Вавилон </a:t>
            </a:r>
            <a:r>
              <a:rPr kumimoji="0" lang="ru-RU" sz="24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(от шумер. «врата бога»). Расцвет </a:t>
            </a:r>
            <a:r>
              <a:rPr kumimoji="0" lang="ru-RU" sz="2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Вавилонского царства приходится на период правления царя Хаммурапи в XVIII в. до н.э.</a:t>
            </a:r>
            <a:endParaRPr kumimoji="0" lang="ru-RU" sz="3600" b="1" i="0" u="none" strike="noStrike" cap="none" normalizeH="0" baseline="0" dirty="0" smtClean="0">
              <a:ln>
                <a:noFill/>
              </a:ln>
              <a:solidFill>
                <a:srgbClr val="7030A0"/>
              </a:solidFill>
              <a:effectLst/>
              <a:latin typeface="Arial" pitchFamily="34" charset="0"/>
              <a:cs typeface="Arial" pitchFamily="34" charset="0"/>
            </a:endParaRPr>
          </a:p>
        </p:txBody>
      </p:sp>
      <p:sp>
        <p:nvSpPr>
          <p:cNvPr id="3" name="Прямоугольник 2"/>
          <p:cNvSpPr/>
          <p:nvPr/>
        </p:nvSpPr>
        <p:spPr>
          <a:xfrm>
            <a:off x="2928926" y="0"/>
            <a:ext cx="3969356" cy="707886"/>
          </a:xfrm>
          <a:prstGeom prst="rect">
            <a:avLst/>
          </a:prstGeom>
        </p:spPr>
        <p:txBody>
          <a:bodyPr wrap="none">
            <a:spAutoFit/>
          </a:bodyPr>
          <a:lstStyle/>
          <a:p>
            <a:r>
              <a:rPr kumimoji="0" lang="ru-RU" sz="4000" b="1" i="0" u="none" strike="noStrike" cap="none" normalizeH="0" baseline="0" dirty="0" smtClean="0">
                <a:ln>
                  <a:noFill/>
                </a:ln>
                <a:solidFill>
                  <a:srgbClr val="7030A0"/>
                </a:solidFill>
                <a:effectLst/>
                <a:latin typeface="Gabriola" pitchFamily="82" charset="0"/>
                <a:ea typeface="Calibri" pitchFamily="34" charset="0"/>
                <a:cs typeface="Times New Roman" pitchFamily="18" charset="0"/>
              </a:rPr>
              <a:t>Древняя Месопотамия</a:t>
            </a:r>
            <a:endParaRPr lang="ru-RU" sz="4000" b="1" dirty="0">
              <a:solidFill>
                <a:srgbClr val="7030A0"/>
              </a:solidFill>
              <a:latin typeface="Gabriola" pitchFamily="82" charset="0"/>
            </a:endParaRPr>
          </a:p>
        </p:txBody>
      </p:sp>
      <p:sp>
        <p:nvSpPr>
          <p:cNvPr id="4" name="Прямоугольник 3"/>
          <p:cNvSpPr/>
          <p:nvPr/>
        </p:nvSpPr>
        <p:spPr>
          <a:xfrm>
            <a:off x="214282" y="4429132"/>
            <a:ext cx="5286412" cy="193899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2400" b="1" dirty="0">
                <a:solidFill>
                  <a:srgbClr val="7030A0"/>
                </a:solidFill>
                <a:latin typeface="Times New Roman" pitchFamily="18" charset="0"/>
                <a:cs typeface="Times New Roman" pitchFamily="18" charset="0"/>
              </a:rPr>
              <a:t>1792–1750 гг. до н.э. – правление царя Хаммурапи.</a:t>
            </a:r>
            <a:r>
              <a:rPr lang="ru-RU" sz="2400" dirty="0">
                <a:latin typeface="Times New Roman" pitchFamily="18" charset="0"/>
                <a:cs typeface="Times New Roman" pitchFamily="18" charset="0"/>
              </a:rPr>
              <a:t> Был создан первый известный письменный свод законов. Они получили название </a:t>
            </a:r>
            <a:r>
              <a:rPr lang="ru-RU" sz="2400" b="1" i="1" dirty="0">
                <a:solidFill>
                  <a:srgbClr val="7030A0"/>
                </a:solidFill>
                <a:latin typeface="Times New Roman" pitchFamily="18" charset="0"/>
                <a:cs typeface="Times New Roman" pitchFamily="18" charset="0"/>
              </a:rPr>
              <a:t>законы Хаммурапи</a:t>
            </a:r>
            <a:r>
              <a:rPr lang="ru-RU" sz="2400" b="1" dirty="0">
                <a:solidFill>
                  <a:srgbClr val="7030A0"/>
                </a:solidFill>
                <a:latin typeface="Times New Roman" pitchFamily="18" charset="0"/>
                <a:cs typeface="Times New Roman" pitchFamily="18" charset="0"/>
              </a:rPr>
              <a:t> (Кодекс Хаммурапи)</a:t>
            </a:r>
          </a:p>
        </p:txBody>
      </p:sp>
      <p:sp>
        <p:nvSpPr>
          <p:cNvPr id="23555" name="AutoShape 3" descr="Законы Хаммурап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3557" name="AutoShape 5" descr="Законы Хаммурап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3559" name="Picture 7" descr="http://www.hrono.ru/img/_000/hammurapi.jpg"/>
          <p:cNvPicPr>
            <a:picLocks noChangeAspect="1" noChangeArrowheads="1"/>
          </p:cNvPicPr>
          <p:nvPr/>
        </p:nvPicPr>
        <p:blipFill>
          <a:blip r:embed="rId2"/>
          <a:srcRect/>
          <a:stretch>
            <a:fillRect/>
          </a:stretch>
        </p:blipFill>
        <p:spPr bwMode="auto">
          <a:xfrm>
            <a:off x="5786446" y="714356"/>
            <a:ext cx="3143252" cy="5572164"/>
          </a:xfrm>
          <a:prstGeom prst="rect">
            <a:avLst/>
          </a:prstGeom>
          <a:noFill/>
          <a:ln>
            <a:solidFill>
              <a:srgbClr val="00B0F0"/>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FFFFF">
                <a:alpha val="54000"/>
              </a:srgbClr>
            </a:gs>
            <a:gs pos="7001">
              <a:srgbClr val="E6E6E6"/>
            </a:gs>
            <a:gs pos="32001">
              <a:srgbClr val="7D8496"/>
            </a:gs>
            <a:gs pos="47000">
              <a:srgbClr val="E6E6E6"/>
            </a:gs>
            <a:gs pos="85001">
              <a:srgbClr val="7D8496"/>
            </a:gs>
            <a:gs pos="100000">
              <a:srgbClr val="E6E6E6"/>
            </a:gs>
          </a:gsLst>
          <a:lin ang="5400000" scaled="0"/>
        </a:gradFill>
        <a:effectLst/>
      </p:bgPr>
    </p:bg>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0" y="785794"/>
            <a:ext cx="9144000" cy="1754326"/>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Характерные черты законов Хаммурапи:</a:t>
            </a:r>
            <a:endParaRPr kumimoji="0" lang="ru-RU" b="1" i="0" u="none" strike="noStrike" cap="none" normalizeH="0" baseline="0" dirty="0" smtClean="0">
              <a:ln>
                <a:noFill/>
              </a:ln>
              <a:solidFill>
                <a:srgbClr val="7030A0"/>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-принцип «око за око, зуб за зуб»;</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-неравенство перед законом. Рабы не обладали теми же правами, что свободные люди. За оскорбление свободного человека рабу отрезали ухо;</a:t>
            </a:r>
          </a:p>
          <a:p>
            <a:pPr marL="0" marR="0" lvl="0" indent="0"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-долговое рабство. Человек мог попасть в рабство за долги, но срок его службы Хаммурапи ограничил тремя годами. По истечении трёх лет должник снова обретал свободу. </a:t>
            </a: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 </a:t>
            </a:r>
          </a:p>
        </p:txBody>
      </p:sp>
      <p:sp>
        <p:nvSpPr>
          <p:cNvPr id="3" name="Прямоугольник 2"/>
          <p:cNvSpPr/>
          <p:nvPr/>
        </p:nvSpPr>
        <p:spPr>
          <a:xfrm>
            <a:off x="3214678" y="0"/>
            <a:ext cx="3214341" cy="584775"/>
          </a:xfrm>
          <a:prstGeom prst="rect">
            <a:avLst/>
          </a:prstGeom>
        </p:spPr>
        <p:txBody>
          <a:bodyPr wrap="none">
            <a:spAutoFit/>
          </a:bodyPr>
          <a:lstStyle/>
          <a:p>
            <a:r>
              <a:rPr kumimoji="0" lang="ru-RU" sz="3200" b="1" i="0" u="none" strike="noStrike" cap="none" normalizeH="0" baseline="0" dirty="0" smtClean="0">
                <a:ln>
                  <a:noFill/>
                </a:ln>
                <a:solidFill>
                  <a:srgbClr val="7030A0"/>
                </a:solidFill>
                <a:effectLst/>
                <a:latin typeface="Gabriola" pitchFamily="82" charset="0"/>
                <a:ea typeface="Calibri" pitchFamily="34" charset="0"/>
                <a:cs typeface="Times New Roman" pitchFamily="18" charset="0"/>
              </a:rPr>
              <a:t>Древняя Месопотамия</a:t>
            </a:r>
            <a:endParaRPr lang="ru-RU" sz="3200" b="1" dirty="0">
              <a:solidFill>
                <a:srgbClr val="7030A0"/>
              </a:solidFill>
              <a:latin typeface="Gabriola" pitchFamily="82" charset="0"/>
            </a:endParaRPr>
          </a:p>
        </p:txBody>
      </p:sp>
      <p:pic>
        <p:nvPicPr>
          <p:cNvPr id="24579" name="Picture 3" descr="Кодекс Хаммурапи: как управлять рисками в современном мире — Cert Group"/>
          <p:cNvPicPr>
            <a:picLocks noChangeAspect="1" noChangeArrowheads="1"/>
          </p:cNvPicPr>
          <p:nvPr/>
        </p:nvPicPr>
        <p:blipFill>
          <a:blip r:embed="rId2"/>
          <a:srcRect/>
          <a:stretch>
            <a:fillRect/>
          </a:stretch>
        </p:blipFill>
        <p:spPr bwMode="auto">
          <a:xfrm>
            <a:off x="0" y="2643182"/>
            <a:ext cx="9144000" cy="421481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tile tx="0" ty="0" sx="100000" sy="100000" flip="none" algn="tl"/>
        </a:blipFill>
        <a:effectLst/>
      </p:bgPr>
    </p:bg>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785794"/>
            <a:ext cx="9144000" cy="156966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 VII в. до н.э. </a:t>
            </a: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Вавилон попал под власть Ассирии.</a:t>
            </a:r>
            <a:endParaRPr kumimoji="0" lang="ru-RU" sz="1200" b="1" i="0" u="none" strike="noStrike" cap="none" normalizeH="0" baseline="0" dirty="0" smtClean="0">
              <a:ln>
                <a:noFill/>
              </a:ln>
              <a:solidFill>
                <a:schemeClr val="accent3">
                  <a:lumMod val="50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VI в. до н.э. был завоеван персами.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Ассирия — древнее государство в Северном </a:t>
            </a:r>
            <a:r>
              <a:rPr kumimoji="0" lang="ru-RU" sz="2400" b="1" i="0" u="none" strike="noStrike" cap="none" normalizeH="0" baseline="0" dirty="0" err="1" smtClean="0">
                <a:ln>
                  <a:noFill/>
                </a:ln>
                <a:solidFill>
                  <a:schemeClr val="accent3">
                    <a:lumMod val="50000"/>
                  </a:schemeClr>
                </a:solidFill>
                <a:effectLst/>
                <a:latin typeface="Times New Roman" pitchFamily="18" charset="0"/>
                <a:ea typeface="Calibri" pitchFamily="34" charset="0"/>
                <a:cs typeface="Times New Roman" pitchFamily="18" charset="0"/>
              </a:rPr>
              <a:t>Двуречье</a:t>
            </a: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 (на территории современного Ирака). </a:t>
            </a:r>
            <a:endParaRPr kumimoji="0" lang="ru-RU" sz="3600" b="1" i="0" u="none" strike="noStrike" cap="none" normalizeH="0" baseline="0" dirty="0" smtClean="0">
              <a:ln>
                <a:noFill/>
              </a:ln>
              <a:solidFill>
                <a:schemeClr val="accent3">
                  <a:lumMod val="50000"/>
                </a:schemeClr>
              </a:solidFill>
              <a:effectLst/>
              <a:latin typeface="Times New Roman" pitchFamily="18" charset="0"/>
              <a:cs typeface="Times New Roman" pitchFamily="18" charset="0"/>
            </a:endParaRPr>
          </a:p>
        </p:txBody>
      </p:sp>
      <p:sp>
        <p:nvSpPr>
          <p:cNvPr id="3" name="Прямоугольник 2"/>
          <p:cNvSpPr/>
          <p:nvPr/>
        </p:nvSpPr>
        <p:spPr>
          <a:xfrm>
            <a:off x="3714744" y="0"/>
            <a:ext cx="1651414" cy="707886"/>
          </a:xfrm>
          <a:prstGeom prst="rect">
            <a:avLst/>
          </a:prstGeom>
        </p:spPr>
        <p:txBody>
          <a:bodyPr wrap="none">
            <a:spAutoFit/>
          </a:bodyPr>
          <a:lstStyle/>
          <a:p>
            <a:r>
              <a:rPr kumimoji="0" lang="ru-RU" sz="4000" b="1" i="0" u="none" strike="noStrike" cap="none" normalizeH="0" baseline="0" dirty="0" smtClean="0">
                <a:ln>
                  <a:noFill/>
                </a:ln>
                <a:solidFill>
                  <a:srgbClr val="00B050"/>
                </a:solidFill>
                <a:effectLst/>
                <a:latin typeface="Gabriola" pitchFamily="82" charset="0"/>
                <a:ea typeface="Calibri" pitchFamily="34" charset="0"/>
                <a:cs typeface="Times New Roman" pitchFamily="18" charset="0"/>
              </a:rPr>
              <a:t>Ассирия </a:t>
            </a:r>
            <a:endParaRPr lang="ru-RU" sz="4000" b="1" dirty="0">
              <a:solidFill>
                <a:srgbClr val="00B050"/>
              </a:solidFill>
              <a:latin typeface="Gabriola" pitchFamily="82" charset="0"/>
            </a:endParaRPr>
          </a:p>
        </p:txBody>
      </p:sp>
      <p:pic>
        <p:nvPicPr>
          <p:cNvPr id="25602" name="Picture 2"/>
          <p:cNvPicPr>
            <a:picLocks noChangeAspect="1" noChangeArrowheads="1"/>
          </p:cNvPicPr>
          <p:nvPr/>
        </p:nvPicPr>
        <p:blipFill>
          <a:blip r:embed="rId3"/>
          <a:srcRect t="7937"/>
          <a:stretch>
            <a:fillRect/>
          </a:stretch>
        </p:blipFill>
        <p:spPr bwMode="auto">
          <a:xfrm>
            <a:off x="0" y="2500306"/>
            <a:ext cx="9144000" cy="4357694"/>
          </a:xfrm>
          <a:prstGeom prst="rect">
            <a:avLst/>
          </a:prstGeom>
          <a:ln>
            <a:headEnd/>
            <a:tailEnd/>
          </a:ln>
        </p:spPr>
        <p:style>
          <a:lnRef idx="2">
            <a:schemeClr val="accent3"/>
          </a:lnRef>
          <a:fillRef idx="1">
            <a:schemeClr val="lt1"/>
          </a:fillRef>
          <a:effectRef idx="0">
            <a:schemeClr val="accent3"/>
          </a:effectRef>
          <a:fontRef idx="minor">
            <a:schemeClr val="dk1"/>
          </a:fontRef>
        </p:style>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6000"/>
            <a:lum/>
          </a:blip>
          <a:srcRect/>
          <a:tile tx="0" ty="0" sx="100000" sy="100000" flip="none" algn="tl"/>
        </a:blipFill>
        <a:effectLst/>
      </p:bgPr>
    </p:bg>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142844" y="785794"/>
            <a:ext cx="8643998" cy="5632311"/>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Начало II тыс. до н.э.</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возникновение Ассирийского царства.</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X в. до н.э</a:t>
            </a:r>
            <a:r>
              <a:rPr kumimoji="0" lang="ru-RU" sz="2400" b="1"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в Ассирии начали обрабатывать железо. Использование </a:t>
            </a: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железа повысило боеспособность ассирийской армии.</a:t>
            </a:r>
            <a:endParaRPr kumimoji="0" lang="ru-RU" sz="1200" b="1" i="0" u="none" strike="noStrike" cap="none" normalizeH="0" baseline="0" dirty="0" smtClean="0">
              <a:ln>
                <a:noFill/>
              </a:ln>
              <a:solidFill>
                <a:schemeClr val="accent3">
                  <a:lumMod val="50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VIII в. до н.э. – Ассирийское царство становится самой могущественной державой.</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 ее подчинении находились все – </a:t>
            </a:r>
            <a:r>
              <a:rPr kumimoji="0" lang="ru-RU"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Двуречье</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Финикия, Сирия, Египет, Израиль.</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VIII–VII вв. до н.э.</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столицей Ассирии был город </a:t>
            </a: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Ниневия.</a:t>
            </a:r>
            <a:endParaRPr kumimoji="0" lang="ru-RU" sz="1200" b="1" i="0" u="none" strike="noStrike" cap="none" normalizeH="0" baseline="0" dirty="0" smtClean="0">
              <a:ln>
                <a:noFill/>
              </a:ln>
              <a:solidFill>
                <a:schemeClr val="accent3">
                  <a:lumMod val="50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VII в. до н.э.</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a:t>
            </a: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царь </a:t>
            </a:r>
            <a:r>
              <a:rPr kumimoji="0" lang="ru-RU" sz="2400" b="1" i="0" u="none" strike="noStrike" cap="none" normalizeH="0" baseline="0" dirty="0" err="1" smtClean="0">
                <a:ln>
                  <a:noFill/>
                </a:ln>
                <a:solidFill>
                  <a:schemeClr val="accent3">
                    <a:lumMod val="50000"/>
                  </a:schemeClr>
                </a:solidFill>
                <a:effectLst/>
                <a:latin typeface="Times New Roman" pitchFamily="18" charset="0"/>
                <a:ea typeface="Calibri" pitchFamily="34" charset="0"/>
                <a:cs typeface="Times New Roman" pitchFamily="18" charset="0"/>
              </a:rPr>
              <a:t>Ашшурбанапал</a:t>
            </a:r>
            <a:r>
              <a:rPr kumimoji="0" lang="ru-RU" sz="2400" b="1"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 создает в Ниневии библиотеку, которая вмещает 30 тыс. глиняных табличек.</a:t>
            </a:r>
            <a:endParaRPr kumimoji="0" lang="ru-RU" sz="1200" b="1" i="0" u="none" strike="noStrike" cap="none" normalizeH="0" baseline="0" dirty="0" smtClean="0">
              <a:ln>
                <a:noFill/>
              </a:ln>
              <a:solidFill>
                <a:schemeClr val="accent3">
                  <a:lumMod val="50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VII в. до н.э.</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покоренные народы восстали против ассирийцев.</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612 г. до н.э.</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войсками Мидии и Вавилона была взята столица Ниневия. В 605 г. до н.э. Ассирийское государство прекратило существование.</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err="1" smtClean="0">
                <a:ln>
                  <a:noFill/>
                </a:ln>
                <a:solidFill>
                  <a:schemeClr val="accent3">
                    <a:lumMod val="50000"/>
                  </a:schemeClr>
                </a:solidFill>
                <a:effectLst/>
                <a:latin typeface="Times New Roman" pitchFamily="18" charset="0"/>
                <a:ea typeface="Calibri" pitchFamily="34" charset="0"/>
                <a:cs typeface="Times New Roman" pitchFamily="18" charset="0"/>
              </a:rPr>
              <a:t>Ашшурбанапал</a:t>
            </a:r>
            <a:r>
              <a:rPr kumimoji="0" lang="ru-RU" sz="2400" b="0"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 (</a:t>
            </a:r>
            <a:r>
              <a:rPr kumimoji="0" lang="ru-RU" sz="2400" b="0" i="0" u="none" strike="noStrike" cap="none" normalizeH="0" baseline="0" dirty="0" err="1" smtClean="0">
                <a:ln>
                  <a:noFill/>
                </a:ln>
                <a:solidFill>
                  <a:schemeClr val="accent3">
                    <a:lumMod val="50000"/>
                  </a:schemeClr>
                </a:solidFill>
                <a:effectLst/>
                <a:latin typeface="Times New Roman" pitchFamily="18" charset="0"/>
                <a:ea typeface="Calibri" pitchFamily="34" charset="0"/>
                <a:cs typeface="Times New Roman" pitchFamily="18" charset="0"/>
              </a:rPr>
              <a:t>Ашшурбанипал</a:t>
            </a:r>
            <a:r>
              <a:rPr kumimoji="0" lang="ru-RU" sz="2400" b="0" i="0" u="none" strike="noStrike" cap="none" normalizeH="0" baseline="0" dirty="0" smtClean="0">
                <a:ln>
                  <a:noFill/>
                </a:ln>
                <a:solidFill>
                  <a:schemeClr val="accent3">
                    <a:lumMod val="50000"/>
                  </a:schemeClr>
                </a:solidFill>
                <a:effectLst/>
                <a:latin typeface="Times New Roman" pitchFamily="18" charset="0"/>
                <a:ea typeface="Calibri" pitchFamily="34" charset="0"/>
                <a:cs typeface="Times New Roman" pitchFamily="18" charset="0"/>
              </a:rPr>
              <a:t>) – ассирийский царь.</a:t>
            </a:r>
            <a:endParaRPr kumimoji="0" lang="ru-RU" sz="3600" b="0" i="0" u="none" strike="noStrike" cap="none" normalizeH="0" baseline="0" dirty="0" smtClean="0">
              <a:ln>
                <a:noFill/>
              </a:ln>
              <a:solidFill>
                <a:schemeClr val="accent3">
                  <a:lumMod val="50000"/>
                </a:schemeClr>
              </a:solidFill>
              <a:effectLst/>
              <a:latin typeface="Times New Roman" pitchFamily="18" charset="0"/>
              <a:cs typeface="Times New Roman" pitchFamily="18" charset="0"/>
            </a:endParaRPr>
          </a:p>
        </p:txBody>
      </p:sp>
      <p:sp>
        <p:nvSpPr>
          <p:cNvPr id="3" name="Прямоугольник 2"/>
          <p:cNvSpPr/>
          <p:nvPr/>
        </p:nvSpPr>
        <p:spPr>
          <a:xfrm>
            <a:off x="3714744" y="0"/>
            <a:ext cx="1797287" cy="769441"/>
          </a:xfrm>
          <a:prstGeom prst="rect">
            <a:avLst/>
          </a:prstGeom>
        </p:spPr>
        <p:txBody>
          <a:bodyPr wrap="none">
            <a:spAutoFit/>
          </a:bodyPr>
          <a:lstStyle/>
          <a:p>
            <a:r>
              <a:rPr kumimoji="0" lang="ru-RU" sz="4400" b="1" i="0" u="none" strike="noStrike" cap="none" normalizeH="0" baseline="0" dirty="0" smtClean="0">
                <a:ln>
                  <a:noFill/>
                </a:ln>
                <a:solidFill>
                  <a:srgbClr val="00B050"/>
                </a:solidFill>
                <a:effectLst/>
                <a:latin typeface="Gabriola" pitchFamily="82" charset="0"/>
                <a:ea typeface="Calibri" pitchFamily="34" charset="0"/>
                <a:cs typeface="Times New Roman" pitchFamily="18" charset="0"/>
              </a:rPr>
              <a:t>Ассирия </a:t>
            </a:r>
            <a:endParaRPr lang="ru-RU" sz="4400" b="1" dirty="0">
              <a:solidFill>
                <a:srgbClr val="00B050"/>
              </a:solidFill>
              <a:latin typeface="Gabriola" pitchFamily="82"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Древняя цивилизация Ассирия. Столица, история, искусство, географическое положение, культура, достижения"/>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9143999" cy="130029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152352" rIns="91440" bIns="38088"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41300" algn="l"/>
              </a:tabLst>
            </a:pPr>
            <a:r>
              <a:rPr lang="ru-RU" sz="2400" b="1" i="1" dirty="0" smtClean="0">
                <a:solidFill>
                  <a:srgbClr val="FF0000"/>
                </a:solidFill>
              </a:rPr>
              <a:t>Древняя Персия</a:t>
            </a:r>
          </a:p>
          <a:p>
            <a:pPr marL="0" marR="0" lvl="0" indent="0" algn="ctr" defTabSz="914400" rtl="0" eaLnBrk="0" fontAlgn="base" latinLnBrk="0" hangingPunct="0">
              <a:lnSpc>
                <a:spcPct val="100000"/>
              </a:lnSpc>
              <a:spcBef>
                <a:spcPct val="0"/>
              </a:spcBef>
              <a:spcAft>
                <a:spcPct val="0"/>
              </a:spcAft>
              <a:buClrTx/>
              <a:buSzTx/>
              <a:buFontTx/>
              <a:buNone/>
              <a:tabLst>
                <a:tab pos="241300" algn="l"/>
              </a:tabLst>
            </a:pPr>
            <a:r>
              <a:rPr lang="ru-RU" sz="2400" b="1" i="1" dirty="0" smtClean="0">
                <a:solidFill>
                  <a:srgbClr val="FF0000"/>
                </a:solidFill>
              </a:rPr>
              <a:t>Образование Персидской державы и рост её территории в VI в. до н.э. – завоевания Кира Великого</a:t>
            </a:r>
          </a:p>
        </p:txBody>
      </p:sp>
      <p:sp>
        <p:nvSpPr>
          <p:cNvPr id="3" name="Прямоугольник 2"/>
          <p:cNvSpPr/>
          <p:nvPr/>
        </p:nvSpPr>
        <p:spPr>
          <a:xfrm>
            <a:off x="214282" y="1428736"/>
            <a:ext cx="4572000" cy="341632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ru-RU" sz="2400" dirty="0" smtClean="0"/>
              <a:t>В начале I тыс. до н. э. на территории Иранского нагорья расселяются полукочевые индоарийские племена персов и </a:t>
            </a:r>
            <a:r>
              <a:rPr lang="ru-RU" sz="2400" dirty="0" err="1" smtClean="0"/>
              <a:t>мидийцев</a:t>
            </a:r>
            <a:r>
              <a:rPr lang="ru-RU" sz="2400" dirty="0" smtClean="0"/>
              <a:t>. В IX в. до н. э. они оказались в зависимости от Ассирийской державы. </a:t>
            </a:r>
            <a:r>
              <a:rPr lang="ru-RU" sz="2400" dirty="0" err="1" smtClean="0"/>
              <a:t>Ок</a:t>
            </a:r>
            <a:r>
              <a:rPr lang="ru-RU" sz="2400" dirty="0" smtClean="0"/>
              <a:t>. 670 г. до н. э. мидяне добились своей независимости. </a:t>
            </a:r>
            <a:endParaRPr lang="ru-RU" sz="2400" dirty="0"/>
          </a:p>
        </p:txBody>
      </p:sp>
      <p:sp>
        <p:nvSpPr>
          <p:cNvPr id="4" name="Прямоугольник 3"/>
          <p:cNvSpPr/>
          <p:nvPr/>
        </p:nvSpPr>
        <p:spPr>
          <a:xfrm>
            <a:off x="4857752" y="1428736"/>
            <a:ext cx="4071966" cy="286232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000" dirty="0" smtClean="0"/>
              <a:t>Около 550 г. до н. э. правитель родственного мидянам племени персов Кир II Великий (559–530 гг.) из рода </a:t>
            </a:r>
            <a:r>
              <a:rPr lang="ru-RU" sz="2000" dirty="0" err="1" smtClean="0"/>
              <a:t>Ахеменидов</a:t>
            </a:r>
            <a:r>
              <a:rPr lang="ru-RU" sz="2000" dirty="0" smtClean="0"/>
              <a:t> поднял восстание против царя царей </a:t>
            </a:r>
            <a:r>
              <a:rPr lang="ru-RU" sz="2000" dirty="0" err="1" smtClean="0"/>
              <a:t>Астиага</a:t>
            </a:r>
            <a:r>
              <a:rPr lang="ru-RU" sz="2000" dirty="0" smtClean="0"/>
              <a:t>. Восстание окончилось полной победой персов. Кир стал новым царем царей и основателем персидской державы </a:t>
            </a:r>
            <a:r>
              <a:rPr lang="ru-RU" sz="2000" dirty="0" err="1" smtClean="0"/>
              <a:t>Ахеменидов</a:t>
            </a:r>
            <a:r>
              <a:rPr lang="ru-RU" sz="2000" dirty="0" smtClean="0"/>
              <a:t>. </a:t>
            </a:r>
            <a:endParaRPr lang="ru-RU" sz="2000" dirty="0"/>
          </a:p>
        </p:txBody>
      </p:sp>
      <p:sp>
        <p:nvSpPr>
          <p:cNvPr id="5" name="Прямоугольник 4"/>
          <p:cNvSpPr/>
          <p:nvPr/>
        </p:nvSpPr>
        <p:spPr>
          <a:xfrm>
            <a:off x="0" y="4919008"/>
            <a:ext cx="9144000" cy="163121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000" dirty="0" smtClean="0"/>
              <a:t>В 546 г. персидская армия разгромила крупное малоазийское государство Лидию, в состав Персидской державы вошла вся Малая Азия. В 538 г. под ударами персидской армии пало </a:t>
            </a:r>
            <a:r>
              <a:rPr lang="ru-RU" sz="2000" dirty="0" err="1" smtClean="0"/>
              <a:t>Нововавилонское</a:t>
            </a:r>
            <a:r>
              <a:rPr lang="ru-RU" sz="2000" dirty="0" smtClean="0"/>
              <a:t> царство, Вавилон признал Кира своим царем. Завоевания Кира II, погибшего в ходе похода против среднеазиатских кочевников </a:t>
            </a:r>
            <a:r>
              <a:rPr lang="ru-RU" sz="2000" dirty="0" err="1" smtClean="0"/>
              <a:t>массагетов</a:t>
            </a:r>
            <a:r>
              <a:rPr lang="ru-RU" sz="2000" dirty="0" smtClean="0"/>
              <a:t>, продолжил его сын </a:t>
            </a:r>
            <a:r>
              <a:rPr lang="ru-RU" sz="2000" dirty="0" err="1" smtClean="0"/>
              <a:t>Камбис</a:t>
            </a:r>
            <a:r>
              <a:rPr lang="ru-RU" sz="2000" dirty="0" smtClean="0"/>
              <a:t> (530–522 гг.). </a:t>
            </a:r>
            <a:endParaRPr lang="ru-RU"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214290"/>
            <a:ext cx="8715436"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400" dirty="0" smtClean="0"/>
              <a:t>Долгое правление Дария I (522–486 гг.) стало временем расцвета персидской державы. В первые годы своего правления Дарию пришлось столкнуться с рядом восстаний покоренных народов.</a:t>
            </a:r>
            <a:endParaRPr lang="ru-RU" sz="2400" dirty="0"/>
          </a:p>
        </p:txBody>
      </p:sp>
      <p:pic>
        <p:nvPicPr>
          <p:cNvPr id="3" name="Рисунок 2" descr="%D0%B1%D0%B5%D1%81%D1%81%D0%BC%D0%B5%D1%80%D1%82%D0%BD%D1%8B%D0%B5"/>
          <p:cNvPicPr/>
          <p:nvPr/>
        </p:nvPicPr>
        <p:blipFill>
          <a:blip r:embed="rId2"/>
          <a:srcRect/>
          <a:stretch>
            <a:fillRect/>
          </a:stretch>
        </p:blipFill>
        <p:spPr bwMode="auto">
          <a:xfrm>
            <a:off x="5643570" y="1571612"/>
            <a:ext cx="3257877" cy="4643470"/>
          </a:xfrm>
          <a:prstGeom prst="rect">
            <a:avLst/>
          </a:prstGeom>
          <a:noFill/>
          <a:ln w="9525">
            <a:noFill/>
            <a:miter lim="800000"/>
            <a:headEnd/>
            <a:tailEnd/>
          </a:ln>
        </p:spPr>
      </p:pic>
      <p:sp>
        <p:nvSpPr>
          <p:cNvPr id="36865" name="Rectangle 1"/>
          <p:cNvSpPr>
            <a:spLocks noChangeArrowheads="1"/>
          </p:cNvSpPr>
          <p:nvPr/>
        </p:nvSpPr>
        <p:spPr bwMode="auto">
          <a:xfrm>
            <a:off x="214282" y="1571612"/>
            <a:ext cx="5286412" cy="470898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000" dirty="0" smtClean="0"/>
              <a:t>Центробежные тенденции, вызванные коренными различиями в социально-экономическом развитии народов Персидской державы (в число подданных царя царей входили как высокоразвитые народы (египтяне, жители Месопотамии, Малой Азии), так и племена, продолжавшие существовать в условиях родоплеменного строя (ливийцы, арабы, кочевники Средней Азии)), междоусобные войны, постоянные восстания покоренных народов (прежде всего египтян и вавилонян) ослабили империю </a:t>
            </a:r>
            <a:r>
              <a:rPr lang="ru-RU" sz="2000" dirty="0" err="1" smtClean="0"/>
              <a:t>Ахеменидов</a:t>
            </a:r>
            <a:r>
              <a:rPr lang="ru-RU" sz="2000" dirty="0" smtClean="0"/>
              <a:t>. </a:t>
            </a:r>
            <a:r>
              <a:rPr lang="ru-RU" sz="2000" b="1" dirty="0" smtClean="0">
                <a:solidFill>
                  <a:srgbClr val="FF0000"/>
                </a:solidFill>
              </a:rPr>
              <a:t>В 330 г. ослабленная персидская монархия пала под ударами войск Александра Македонского.</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642918"/>
            <a:ext cx="9144000" cy="216207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vert="horz" wrap="square" lIns="91440" tIns="152352" rIns="91440" bIns="38088"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Первые государственные формирования на территории азиатского побережья Средиземного моря (</a:t>
            </a:r>
            <a:r>
              <a:rPr kumimoji="0" lang="ru-RU" sz="3200" b="1" i="0" u="none" strike="noStrike" cap="none" normalizeH="0" baseline="0" dirty="0" smtClean="0">
                <a:ln>
                  <a:noFill/>
                </a:ln>
                <a:solidFill>
                  <a:schemeClr val="accent6">
                    <a:lumMod val="50000"/>
                  </a:schemeClr>
                </a:solidFill>
                <a:effectLst/>
                <a:latin typeface="Times New Roman" pitchFamily="18" charset="0"/>
                <a:ea typeface="Calibri" pitchFamily="34" charset="0"/>
                <a:cs typeface="Times New Roman" pitchFamily="18" charset="0"/>
              </a:rPr>
              <a:t>Сирия, Финикия, Палестина</a:t>
            </a:r>
            <a:r>
              <a:rPr kumimoji="0" lang="ru-RU" sz="32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 появляются на рубеже III и II тыс. до н. э.</a:t>
            </a: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6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 name="Прямоугольник 2"/>
          <p:cNvSpPr/>
          <p:nvPr/>
        </p:nvSpPr>
        <p:spPr>
          <a:xfrm>
            <a:off x="0" y="0"/>
            <a:ext cx="9144000" cy="646331"/>
          </a:xfrm>
          <a:prstGeom prst="rect">
            <a:avLst/>
          </a:prstGeom>
        </p:spPr>
        <p:txBody>
          <a:bodyPr wrap="square">
            <a:spAutoFit/>
          </a:bodyPr>
          <a:lstStyle/>
          <a:p>
            <a:pPr lvl="0" algn="ctr" fontAlgn="base">
              <a:spcBef>
                <a:spcPct val="0"/>
              </a:spcBef>
              <a:spcAft>
                <a:spcPct val="0"/>
              </a:spcAft>
            </a:pPr>
            <a:r>
              <a:rPr kumimoji="0" lang="ru-RU" sz="3600" b="1" u="none" strike="noStrike" cap="none" normalizeH="0" baseline="0" dirty="0" smtClean="0">
                <a:ln>
                  <a:noFill/>
                </a:ln>
                <a:solidFill>
                  <a:schemeClr val="accent6">
                    <a:lumMod val="50000"/>
                  </a:schemeClr>
                </a:solidFill>
                <a:effectLst/>
                <a:latin typeface="Gabriola" pitchFamily="82" charset="0"/>
                <a:ea typeface="Times New Roman" pitchFamily="18" charset="0"/>
                <a:cs typeface="Arial" pitchFamily="34" charset="0"/>
              </a:rPr>
              <a:t>Древнейшие государства восточного Средиземноморья</a:t>
            </a:r>
            <a:endParaRPr kumimoji="0" lang="ru-RU" sz="4000" b="1" u="none" strike="noStrike" cap="none" normalizeH="0" baseline="0" dirty="0" smtClean="0">
              <a:ln>
                <a:noFill/>
              </a:ln>
              <a:solidFill>
                <a:schemeClr val="accent6">
                  <a:lumMod val="50000"/>
                </a:schemeClr>
              </a:solidFill>
              <a:effectLst/>
              <a:latin typeface="Gabriola" pitchFamily="82" charset="0"/>
              <a:ea typeface="Times New Roman" pitchFamily="18" charset="0"/>
              <a:cs typeface="Arial" pitchFamily="34" charset="0"/>
            </a:endParaRPr>
          </a:p>
        </p:txBody>
      </p:sp>
      <p:sp>
        <p:nvSpPr>
          <p:cNvPr id="28674" name="Rectangle 2"/>
          <p:cNvSpPr>
            <a:spLocks noChangeArrowheads="1"/>
          </p:cNvSpPr>
          <p:nvPr/>
        </p:nvSpPr>
        <p:spPr bwMode="auto">
          <a:xfrm>
            <a:off x="142844" y="3000372"/>
            <a:ext cx="5429288" cy="3539430"/>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Финикия</a:t>
            </a:r>
            <a:endParaRPr kumimoji="0" lang="ru-RU" sz="2800" b="0" i="0" u="sng"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Финикия  историческое название узкой полоски земли, зажатой между побережьем и Ливанскими горами. В конце III тыс. на этих территориях возникает ряд независимых городов-государств (</a:t>
            </a:r>
            <a:r>
              <a:rPr kumimoji="0" lang="ru-RU" sz="2800" b="1" i="0" u="sng"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Тир, Библ, </a:t>
            </a:r>
            <a:r>
              <a:rPr kumimoji="0" lang="ru-RU" sz="2800" b="1" i="0" u="sng" strike="noStrike" cap="none" normalizeH="0" baseline="0" dirty="0" err="1" smtClean="0">
                <a:ln>
                  <a:noFill/>
                </a:ln>
                <a:solidFill>
                  <a:srgbClr val="333333"/>
                </a:solidFill>
                <a:effectLst/>
                <a:latin typeface="Times New Roman" pitchFamily="18" charset="0"/>
                <a:ea typeface="Calibri" pitchFamily="34" charset="0"/>
                <a:cs typeface="Times New Roman" pitchFamily="18" charset="0"/>
              </a:rPr>
              <a:t>Сидон</a:t>
            </a:r>
            <a:r>
              <a:rPr kumimoji="0" lang="ru-RU" sz="2800" b="1" i="0" u="sng"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 </a:t>
            </a:r>
            <a:r>
              <a:rPr kumimoji="0" lang="ru-RU" sz="2800" b="1" i="0" u="sng" strike="noStrike" cap="none" normalizeH="0" baseline="0" dirty="0" err="1" smtClean="0">
                <a:ln>
                  <a:noFill/>
                </a:ln>
                <a:solidFill>
                  <a:srgbClr val="333333"/>
                </a:solidFill>
                <a:effectLst/>
                <a:latin typeface="Times New Roman" pitchFamily="18" charset="0"/>
                <a:ea typeface="Calibri" pitchFamily="34" charset="0"/>
                <a:cs typeface="Times New Roman" pitchFamily="18" charset="0"/>
              </a:rPr>
              <a:t>Берит</a:t>
            </a:r>
            <a:r>
              <a:rPr kumimoji="0" lang="ru-RU" sz="28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 </a:t>
            </a:r>
            <a:endParaRPr kumimoji="0" lang="ru-RU" sz="5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8675" name="Rectangle 3"/>
          <p:cNvSpPr>
            <a:spLocks noChangeArrowheads="1"/>
          </p:cNvSpPr>
          <p:nvPr/>
        </p:nvSpPr>
        <p:spPr bwMode="auto">
          <a:xfrm>
            <a:off x="5715008" y="3000372"/>
            <a:ext cx="3286148" cy="3477875"/>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Финикийцы являлись создателями </a:t>
            </a:r>
            <a:r>
              <a:rPr kumimoji="0" lang="ru-RU" sz="2400" b="1" i="0" u="sng"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первого буквенного алфавита</a:t>
            </a:r>
            <a:r>
              <a:rPr kumimoji="0" lang="ru-RU" sz="24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a:t>
            </a:r>
            <a:r>
              <a:rPr kumimoji="0" lang="ru-RU" sz="2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r>
              <a:rPr kumimoji="0" lang="ru-RU" sz="28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послужившего</a:t>
            </a:r>
            <a:r>
              <a:rPr kumimoji="0" lang="ru-RU" sz="2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основой греческому, а через него большинству современных систем письма. </a:t>
            </a:r>
            <a:endParaRPr kumimoji="0" lang="ru-RU" sz="4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28926" y="214290"/>
            <a:ext cx="3490058" cy="707886"/>
          </a:xfrm>
          <a:prstGeom prst="rect">
            <a:avLst/>
          </a:prstGeom>
        </p:spPr>
        <p:txBody>
          <a:bodyPr wrap="none">
            <a:spAutoFit/>
          </a:bodyPr>
          <a:lstStyle/>
          <a:p>
            <a:r>
              <a:rPr lang="ru-RU" sz="4000" b="1" dirty="0" smtClean="0">
                <a:solidFill>
                  <a:srgbClr val="FF0000"/>
                </a:solidFill>
                <a:latin typeface="Gabriola" pitchFamily="82" charset="0"/>
              </a:rPr>
              <a:t>Древняя Палестина</a:t>
            </a:r>
            <a:endParaRPr lang="ru-RU" sz="4000" dirty="0">
              <a:solidFill>
                <a:srgbClr val="FF0000"/>
              </a:solidFill>
              <a:latin typeface="Gabriola" pitchFamily="82" charset="0"/>
            </a:endParaRPr>
          </a:p>
        </p:txBody>
      </p:sp>
      <p:sp>
        <p:nvSpPr>
          <p:cNvPr id="1025" name="Rectangle 1"/>
          <p:cNvSpPr>
            <a:spLocks noChangeArrowheads="1"/>
          </p:cNvSpPr>
          <p:nvPr/>
        </p:nvSpPr>
        <p:spPr bwMode="auto">
          <a:xfrm>
            <a:off x="0" y="1214422"/>
            <a:ext cx="5143504" cy="276999"/>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17488" algn="l"/>
              </a:tabLst>
            </a:pPr>
            <a:r>
              <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Возникновение и расцвет Израильского царства – </a:t>
            </a:r>
            <a:r>
              <a:rPr kumimoji="0" lang="ru-RU"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XI в. до н.э.</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1714488"/>
            <a:ext cx="5072066" cy="5078313"/>
          </a:xfrm>
          <a:prstGeom prst="rect">
            <a:avLst/>
          </a:prstGeom>
          <a:noFill/>
          <a:ln w="9525">
            <a:solidFill>
              <a:srgbClr val="FFC0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В конце XI в. до н. э. внешняя угроза со стороны филистимлян вынуждает еврейские племена, ранее управляемые выборными вождями (судьями), объединиться под руководством царя </a:t>
            </a: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Саула</a:t>
            </a: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Преемник Саула </a:t>
            </a: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царь Давид </a:t>
            </a: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(начало X в.  до н. э.) нанес филистимлянам ряд поражений, расширил границы своего царства и захватил </a:t>
            </a: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Иерусалим,</a:t>
            </a: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который стал политическим и религиозным центром еврейского государства. Политику Давида продолжил его сын </a:t>
            </a: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Соломон (вторая половина X в.)</a:t>
            </a: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Соломон провел административную реформу. Израиль был разделен на 12 территориальных единиц (соответствовавших племенному делению), установил регулярные налоги, организовал мощную армию. При нем древнееврейское государство стало одной из главных политических сил региона.</a:t>
            </a:r>
            <a:endParaRPr kumimoji="0" lang="ru-RU" sz="4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4" name="Picture 2" descr="Византийская Палестина — Википедия"/>
          <p:cNvPicPr>
            <a:picLocks noChangeAspect="1" noChangeArrowheads="1"/>
          </p:cNvPicPr>
          <p:nvPr/>
        </p:nvPicPr>
        <p:blipFill>
          <a:blip r:embed="rId2"/>
          <a:srcRect/>
          <a:stretch>
            <a:fillRect/>
          </a:stretch>
        </p:blipFill>
        <p:spPr bwMode="auto">
          <a:xfrm>
            <a:off x="5214942" y="1142984"/>
            <a:ext cx="3643338" cy="571501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500042"/>
            <a:ext cx="9144000" cy="42165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Колыбелью первых восточных государств были плодородные долины крупнейших рек Евфрата, Тигра и Нила. На этих территориях из маленьких общин зародились </a:t>
            </a:r>
            <a:r>
              <a:rPr kumimoji="0" lang="ru-RU" sz="2400" b="1" i="0" u="sng"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великие державы </a:t>
            </a:r>
            <a:r>
              <a:rPr kumimoji="0" lang="ru-RU" sz="2800" b="1" i="0" u="sng"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Древнего Востока:</a:t>
            </a:r>
            <a:endParaRPr kumimoji="0" lang="ru-RU" sz="2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Вавилон;</a:t>
            </a:r>
            <a:endParaRPr kumimoji="0" lang="ru-RU" sz="2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Древний Египет;</a:t>
            </a:r>
            <a:endParaRPr kumimoji="0" lang="ru-RU" sz="2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Ассирия;</a:t>
            </a:r>
            <a:endParaRPr kumimoji="0" lang="ru-RU" sz="2800" b="1" i="0" u="none" strike="noStrike" cap="none" normalizeH="0" baseline="0" dirty="0" smtClean="0">
              <a:ln>
                <a:noFill/>
              </a:ln>
              <a:solidFill>
                <a:schemeClr val="tx1"/>
              </a:solidFill>
              <a:effectLst/>
              <a:latin typeface="Times New Roman" pitchFamily="18" charset="0"/>
              <a:cs typeface="Times New Roman" pitchFamily="18" charset="0"/>
            </a:endParaRPr>
          </a:p>
          <a:p>
            <a:pPr lvl="0" algn="ctr" eaLnBrk="0" fontAlgn="base" hangingPunct="0">
              <a:spcBef>
                <a:spcPct val="0"/>
              </a:spcBef>
              <a:spcAft>
                <a:spcPct val="0"/>
              </a:spcAft>
            </a:pP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Персия ;</a:t>
            </a:r>
            <a:endParaRPr kumimoji="0" lang="ru-RU" sz="2800" b="1" i="0" u="none" strike="noStrike" cap="none" normalizeH="0" baseline="0" dirty="0" smtClean="0">
              <a:ln>
                <a:noFill/>
              </a:ln>
              <a:solidFill>
                <a:schemeClr val="tx1"/>
              </a:solidFill>
              <a:effectLst/>
              <a:latin typeface="Times New Roman" pitchFamily="18" charset="0"/>
              <a:cs typeface="Times New Roman" pitchFamily="18" charset="0"/>
            </a:endParaRPr>
          </a:p>
          <a:p>
            <a:pPr lvl="0" algn="ctr" eaLnBrk="0" fontAlgn="base" hangingPunct="0">
              <a:spcBef>
                <a:spcPct val="0"/>
              </a:spcBef>
              <a:spcAft>
                <a:spcPct val="0"/>
              </a:spcAft>
            </a:pP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Китай ; </a:t>
            </a:r>
          </a:p>
          <a:p>
            <a:pPr lvl="0" algn="ctr" eaLnBrk="0" fontAlgn="base" hangingPunct="0">
              <a:spcBef>
                <a:spcPct val="0"/>
              </a:spcBef>
              <a:spcAft>
                <a:spcPct val="0"/>
              </a:spcAft>
            </a:pP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Индия.</a:t>
            </a:r>
            <a:endParaRPr kumimoji="0" lang="ru-RU" sz="40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4786322"/>
            <a:ext cx="91440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Самые первые восточные цивилизации были сформированы в </a:t>
            </a:r>
            <a:r>
              <a:rPr kumimoji="0" lang="ru-RU" sz="24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IV веке до н. э., </a:t>
            </a:r>
            <a:r>
              <a:rPr kumimoji="0" lang="ru-RU"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и прекратили свое существование в начале IV века, когда войска знаменитого полководца </a:t>
            </a:r>
            <a:r>
              <a:rPr kumimoji="0" lang="ru-RU" sz="24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Александра Македонского </a:t>
            </a:r>
            <a:r>
              <a:rPr kumimoji="0" lang="ru-RU"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подчини огромные просторы древних государств.</a:t>
            </a:r>
            <a:endParaRPr kumimoji="0" lang="ru-RU"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Урок 7: Древняя Индия - 100urokov.ru"/>
          <p:cNvPicPr>
            <a:picLocks noChangeAspect="1" noChangeArrowheads="1"/>
          </p:cNvPicPr>
          <p:nvPr/>
        </p:nvPicPr>
        <p:blipFill>
          <a:blip r:embed="rId2"/>
          <a:srcRect/>
          <a:stretch>
            <a:fillRect/>
          </a:stretch>
        </p:blipFill>
        <p:spPr bwMode="auto">
          <a:xfrm>
            <a:off x="0" y="-214338"/>
            <a:ext cx="9144000" cy="7072338"/>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9144000" cy="930964"/>
          </a:xfrm>
          <a:prstGeom prst="rect">
            <a:avLst/>
          </a:prstGeom>
          <a:solidFill>
            <a:srgbClr val="FFFFFF"/>
          </a:solid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400" b="1" u="sng" dirty="0" smtClean="0">
                <a:solidFill>
                  <a:schemeClr val="accent3">
                    <a:lumMod val="50000"/>
                  </a:schemeClr>
                </a:solidFill>
                <a:latin typeface="Monotype Corsiva" pitchFamily="66" charset="0"/>
              </a:rPr>
              <a:t>Древняя Индия</a:t>
            </a:r>
          </a:p>
          <a:p>
            <a:pPr marL="0" marR="0" lvl="0" indent="0" algn="l" defTabSz="914400" rtl="0" eaLnBrk="0" fontAlgn="base" latinLnBrk="0" hangingPunct="0">
              <a:lnSpc>
                <a:spcPct val="100000"/>
              </a:lnSpc>
              <a:spcBef>
                <a:spcPct val="0"/>
              </a:spcBef>
              <a:spcAft>
                <a:spcPct val="0"/>
              </a:spcAft>
              <a:buClrTx/>
              <a:buSzTx/>
              <a:buFontTx/>
              <a:buNone/>
              <a:tabLst/>
            </a:pPr>
            <a:endParaRPr lang="ru-RU" sz="2400" b="1" u="sng" dirty="0" smtClean="0">
              <a:solidFill>
                <a:schemeClr val="accent3">
                  <a:lumMod val="50000"/>
                </a:schemeClr>
              </a:solidFill>
              <a:latin typeface="Monotype Corsiva" pitchFamily="66" charset="0"/>
            </a:endParaRPr>
          </a:p>
        </p:txBody>
      </p:sp>
      <p:sp>
        <p:nvSpPr>
          <p:cNvPr id="1026" name="Rectangle 2"/>
          <p:cNvSpPr>
            <a:spLocks noChangeArrowheads="1"/>
          </p:cNvSpPr>
          <p:nvPr/>
        </p:nvSpPr>
        <p:spPr bwMode="auto">
          <a:xfrm>
            <a:off x="0" y="642918"/>
            <a:ext cx="9144000" cy="707886"/>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217488" algn="l"/>
              </a:tabLst>
            </a:pPr>
            <a:r>
              <a:rPr kumimoji="0" lang="ru-RU" sz="2000" b="1" i="1" u="sng" strike="noStrike" cap="none" normalizeH="0" baseline="0" dirty="0" smtClean="0">
                <a:ln>
                  <a:noFill/>
                </a:ln>
                <a:solidFill>
                  <a:schemeClr val="accent3">
                    <a:lumMod val="50000"/>
                  </a:schemeClr>
                </a:solidFill>
                <a:effectLst/>
                <a:latin typeface="Arial" pitchFamily="34" charset="0"/>
                <a:ea typeface="Times New Roman" pitchFamily="18" charset="0"/>
                <a:cs typeface="Arial" pitchFamily="34" charset="0"/>
              </a:rPr>
              <a:t>Возникновение и распространение буддизма – сер. I тысячелетия до н.э.</a:t>
            </a:r>
            <a:endParaRPr kumimoji="0" lang="ru-RU" sz="3200" b="1" i="1" u="sng" strike="noStrike" cap="none" normalizeH="0" baseline="0" dirty="0" smtClean="0">
              <a:ln>
                <a:noFill/>
              </a:ln>
              <a:solidFill>
                <a:schemeClr val="accent3">
                  <a:lumMod val="50000"/>
                </a:schemeClr>
              </a:solidFill>
              <a:effectLst/>
              <a:latin typeface="Arial" pitchFamily="34" charset="0"/>
              <a:cs typeface="Arial" pitchFamily="34" charset="0"/>
            </a:endParaRPr>
          </a:p>
        </p:txBody>
      </p:sp>
      <p:sp>
        <p:nvSpPr>
          <p:cNvPr id="5" name="Прямоугольник 4"/>
          <p:cNvSpPr/>
          <p:nvPr/>
        </p:nvSpPr>
        <p:spPr>
          <a:xfrm>
            <a:off x="4071934" y="1357298"/>
            <a:ext cx="1373774" cy="461665"/>
          </a:xfrm>
          <a:prstGeom prst="rect">
            <a:avLst/>
          </a:prstGeom>
        </p:spPr>
        <p:txBody>
          <a:bodyPr wrap="none">
            <a:spAutoFit/>
          </a:bodyPr>
          <a:lstStyle/>
          <a:p>
            <a:r>
              <a:rPr lang="ru-RU" sz="2400" b="1" dirty="0" smtClean="0">
                <a:solidFill>
                  <a:schemeClr val="accent3">
                    <a:lumMod val="50000"/>
                  </a:schemeClr>
                </a:solidFill>
              </a:rPr>
              <a:t>Буддизм</a:t>
            </a:r>
            <a:endParaRPr lang="ru-RU" sz="2400" dirty="0">
              <a:solidFill>
                <a:schemeClr val="accent3">
                  <a:lumMod val="50000"/>
                </a:schemeClr>
              </a:solidFill>
            </a:endParaRPr>
          </a:p>
        </p:txBody>
      </p:sp>
      <p:sp>
        <p:nvSpPr>
          <p:cNvPr id="1028" name="Rectangle 4"/>
          <p:cNvSpPr>
            <a:spLocks noChangeArrowheads="1"/>
          </p:cNvSpPr>
          <p:nvPr/>
        </p:nvSpPr>
        <p:spPr bwMode="auto">
          <a:xfrm>
            <a:off x="0" y="1785926"/>
            <a:ext cx="9144000" cy="646331"/>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b="1" dirty="0" smtClean="0">
                <a:solidFill>
                  <a:schemeClr val="accent3">
                    <a:lumMod val="50000"/>
                  </a:schemeClr>
                </a:solidFill>
              </a:rPr>
              <a:t>Религиозно-философское учение буддизма было основано бродячим проповедником</a:t>
            </a:r>
          </a:p>
          <a:p>
            <a:pPr marL="0" marR="0" lvl="0" indent="0" algn="l" defTabSz="914400" rtl="0" eaLnBrk="1" fontAlgn="base" latinLnBrk="0" hangingPunct="1">
              <a:lnSpc>
                <a:spcPct val="100000"/>
              </a:lnSpc>
              <a:spcBef>
                <a:spcPct val="0"/>
              </a:spcBef>
              <a:spcAft>
                <a:spcPct val="0"/>
              </a:spcAft>
              <a:buClrTx/>
              <a:buSzTx/>
              <a:buFontTx/>
              <a:buNone/>
              <a:tabLst/>
            </a:pPr>
            <a:r>
              <a:rPr lang="ru-RU" b="1" dirty="0" smtClean="0">
                <a:solidFill>
                  <a:schemeClr val="accent3">
                    <a:lumMod val="50000"/>
                  </a:schemeClr>
                </a:solidFill>
              </a:rPr>
              <a:t> </a:t>
            </a:r>
            <a:r>
              <a:rPr lang="ru-RU" b="1" u="sng" dirty="0" err="1" smtClean="0">
                <a:solidFill>
                  <a:schemeClr val="accent3">
                    <a:lumMod val="50000"/>
                  </a:schemeClr>
                </a:solidFill>
              </a:rPr>
              <a:t>Сиддхартхой</a:t>
            </a:r>
            <a:r>
              <a:rPr lang="ru-RU" b="1" u="sng" dirty="0" smtClean="0">
                <a:solidFill>
                  <a:schemeClr val="accent3">
                    <a:lumMod val="50000"/>
                  </a:schemeClr>
                </a:solidFill>
              </a:rPr>
              <a:t> </a:t>
            </a:r>
            <a:r>
              <a:rPr lang="ru-RU" b="1" u="sng" dirty="0" err="1" smtClean="0">
                <a:solidFill>
                  <a:schemeClr val="accent3">
                    <a:lumMod val="50000"/>
                  </a:schemeClr>
                </a:solidFill>
              </a:rPr>
              <a:t>Гаутамой</a:t>
            </a:r>
            <a:r>
              <a:rPr lang="ru-RU" b="1" u="sng" dirty="0" smtClean="0">
                <a:solidFill>
                  <a:schemeClr val="accent3">
                    <a:lumMod val="50000"/>
                  </a:schemeClr>
                </a:solidFill>
              </a:rPr>
              <a:t> Буддой в VI в.</a:t>
            </a:r>
          </a:p>
        </p:txBody>
      </p:sp>
      <p:sp>
        <p:nvSpPr>
          <p:cNvPr id="1029" name="Rectangle 5"/>
          <p:cNvSpPr>
            <a:spLocks noChangeArrowheads="1"/>
          </p:cNvSpPr>
          <p:nvPr/>
        </p:nvSpPr>
        <p:spPr bwMode="auto">
          <a:xfrm>
            <a:off x="0" y="2500306"/>
            <a:ext cx="7143768" cy="409342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Основой буддизма было учение о «четырех благородных истинах». Первая  все в мире страдают.  Вторая  причина страдания кроется в привязанностях и желаниях человека, в его стремлении к приятному. Третья  любой человек, независимо от того, к какой </a:t>
            </a:r>
            <a:r>
              <a:rPr kumimoji="0" lang="ru-RU" sz="20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варне</a:t>
            </a:r>
            <a:r>
              <a:rPr kumimoji="0" lang="ru-RU" sz="20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он принадлежит, может достичь состояния, свободного от страданий  нирваны. Четвертое  существуют пути достижения нирваны: мудрость, правильное поведение, отказ от насилия и совершенствование души. Еще при жизни Будды вокруг него сложился круг учеников и почитателей, в дальнейшем его учение распространилось по странам Южной и Юго-Восточной Азии. На настоящий момент буддизм является одной из мировых религий.</a:t>
            </a:r>
            <a:endParaRPr kumimoji="0" lang="ru-RU" sz="4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30" name="Picture 6" descr="%D0%91%D1%83%D0%B4%D0%B4%D0%B0"/>
          <p:cNvPicPr>
            <a:picLocks noChangeAspect="1" noChangeArrowheads="1"/>
          </p:cNvPicPr>
          <p:nvPr/>
        </p:nvPicPr>
        <p:blipFill>
          <a:blip r:embed="rId2"/>
          <a:srcRect/>
          <a:stretch>
            <a:fillRect/>
          </a:stretch>
        </p:blipFill>
        <p:spPr bwMode="auto">
          <a:xfrm>
            <a:off x="7215206" y="2500306"/>
            <a:ext cx="1725613" cy="4143404"/>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17. Древний Китай. Всеобщая история. История Древнего мира. 5 класс"/>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Rectangle 1"/>
          <p:cNvSpPr>
            <a:spLocks noChangeArrowheads="1"/>
          </p:cNvSpPr>
          <p:nvPr/>
        </p:nvSpPr>
        <p:spPr bwMode="auto">
          <a:xfrm>
            <a:off x="0" y="0"/>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17488" algn="l"/>
              </a:tabLst>
            </a:pPr>
            <a:r>
              <a:rPr kumimoji="0" lang="ru-RU" sz="4800" b="1" i="0" u="none" strike="noStrike" cap="none" normalizeH="0" baseline="0" dirty="0" smtClean="0">
                <a:ln>
                  <a:noFill/>
                </a:ln>
                <a:solidFill>
                  <a:schemeClr val="tx2">
                    <a:lumMod val="75000"/>
                  </a:schemeClr>
                </a:solidFill>
                <a:effectLst/>
                <a:latin typeface="Arial" pitchFamily="34" charset="0"/>
                <a:ea typeface="Times New Roman" pitchFamily="18" charset="0"/>
                <a:cs typeface="Cordia New" pitchFamily="34" charset="-34"/>
              </a:rPr>
              <a:t>Древний Китай </a:t>
            </a:r>
            <a:endParaRPr kumimoji="0" lang="ru-RU" sz="6600" b="1" i="0" u="none" strike="noStrike" cap="none" normalizeH="0" baseline="0" dirty="0" smtClean="0">
              <a:ln>
                <a:noFill/>
              </a:ln>
              <a:solidFill>
                <a:schemeClr val="tx2">
                  <a:lumMod val="75000"/>
                </a:schemeClr>
              </a:solidFill>
              <a:effectLst/>
              <a:latin typeface="Arial" pitchFamily="34" charset="0"/>
              <a:cs typeface="Cordia New" pitchFamily="34" charset="-34"/>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17488" algn="l"/>
              </a:tabLst>
            </a:pPr>
            <a:r>
              <a:rPr kumimoji="0" lang="ru-RU" sz="4800" b="1" i="0" u="none" strike="noStrike" cap="none" normalizeH="0" baseline="0" dirty="0" smtClean="0">
                <a:ln>
                  <a:noFill/>
                </a:ln>
                <a:solidFill>
                  <a:schemeClr val="tx2">
                    <a:lumMod val="75000"/>
                  </a:schemeClr>
                </a:solidFill>
                <a:effectLst/>
                <a:latin typeface="Arial" pitchFamily="34" charset="0"/>
                <a:ea typeface="Times New Roman" pitchFamily="18" charset="0"/>
                <a:cs typeface="Cordia New" pitchFamily="34" charset="-34"/>
              </a:rPr>
              <a:t>Древний Китай </a:t>
            </a:r>
            <a:endParaRPr kumimoji="0" lang="ru-RU" sz="6600" b="1" i="0" u="none" strike="noStrike" cap="none" normalizeH="0" baseline="0" dirty="0" smtClean="0">
              <a:ln>
                <a:noFill/>
              </a:ln>
              <a:solidFill>
                <a:schemeClr val="tx2">
                  <a:lumMod val="75000"/>
                </a:schemeClr>
              </a:solidFill>
              <a:effectLst/>
              <a:latin typeface="Arial" pitchFamily="34" charset="0"/>
              <a:cs typeface="Cordia New" pitchFamily="34" charset="-34"/>
            </a:endParaRPr>
          </a:p>
        </p:txBody>
      </p:sp>
      <p:sp>
        <p:nvSpPr>
          <p:cNvPr id="1026" name="Rectangle 2"/>
          <p:cNvSpPr>
            <a:spLocks noChangeArrowheads="1"/>
          </p:cNvSpPr>
          <p:nvPr/>
        </p:nvSpPr>
        <p:spPr bwMode="auto">
          <a:xfrm>
            <a:off x="0" y="785794"/>
            <a:ext cx="9144000" cy="830997"/>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17488" algn="l"/>
              </a:tabLst>
            </a:pPr>
            <a:r>
              <a:rPr kumimoji="0" lang="ru-RU" sz="2400" b="0" i="0" u="none" strike="noStrike" cap="none" normalizeH="0" baseline="0" dirty="0" smtClean="0">
                <a:ln>
                  <a:noFill/>
                </a:ln>
                <a:solidFill>
                  <a:schemeClr val="tx2">
                    <a:lumMod val="75000"/>
                  </a:schemeClr>
                </a:solidFill>
                <a:effectLst/>
                <a:ea typeface="Times New Roman" pitchFamily="18" charset="0"/>
                <a:cs typeface="Arial" pitchFamily="34" charset="0"/>
              </a:rPr>
              <a:t>Развитие культуры Древнего Китая – </a:t>
            </a:r>
            <a:r>
              <a:rPr kumimoji="0" lang="ru-RU" sz="2400" b="0" i="1" u="sng" strike="noStrike" cap="none" normalizeH="0" baseline="0" dirty="0" smtClean="0">
                <a:ln>
                  <a:noFill/>
                </a:ln>
                <a:solidFill>
                  <a:schemeClr val="tx2">
                    <a:lumMod val="75000"/>
                  </a:schemeClr>
                </a:solidFill>
                <a:effectLst/>
                <a:ea typeface="Times New Roman" pitchFamily="18" charset="0"/>
                <a:cs typeface="Arial" pitchFamily="34" charset="0"/>
              </a:rPr>
              <a:t>появление конфуцианства</a:t>
            </a:r>
            <a:endParaRPr kumimoji="0" lang="ru-RU" sz="1200" b="0" i="0" u="sng" strike="noStrike" cap="none" normalizeH="0" baseline="0" dirty="0" smtClean="0">
              <a:ln>
                <a:noFill/>
              </a:ln>
              <a:solidFill>
                <a:schemeClr val="tx2">
                  <a:lumMod val="75000"/>
                </a:schemeClr>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17488" algn="l"/>
              </a:tabLst>
            </a:pPr>
            <a:r>
              <a:rPr kumimoji="0" lang="ru-RU" sz="2400" b="0" i="0" u="none" strike="noStrike" cap="none" normalizeH="0" baseline="0" dirty="0" smtClean="0">
                <a:ln>
                  <a:noFill/>
                </a:ln>
                <a:solidFill>
                  <a:schemeClr val="tx2">
                    <a:lumMod val="75000"/>
                  </a:schemeClr>
                </a:solidFill>
                <a:effectLst/>
                <a:ea typeface="Times New Roman" pitchFamily="18" charset="0"/>
                <a:cs typeface="Arial" pitchFamily="34" charset="0"/>
              </a:rPr>
              <a:t>Объединение Китая в III в. до н.э. – </a:t>
            </a:r>
            <a:r>
              <a:rPr kumimoji="0" lang="ru-RU" sz="2400" b="0" i="1" u="sng" strike="noStrike" cap="none" normalizeH="0" baseline="0" dirty="0" smtClean="0">
                <a:ln>
                  <a:noFill/>
                </a:ln>
                <a:solidFill>
                  <a:schemeClr val="tx2">
                    <a:lumMod val="75000"/>
                  </a:schemeClr>
                </a:solidFill>
                <a:effectLst/>
                <a:ea typeface="Times New Roman" pitchFamily="18" charset="0"/>
                <a:cs typeface="Arial" pitchFamily="34" charset="0"/>
              </a:rPr>
              <a:t>правление </a:t>
            </a:r>
            <a:r>
              <a:rPr kumimoji="0" lang="ru-RU" sz="2400" b="0" i="1" u="sng" strike="noStrike" cap="none" normalizeH="0" baseline="0" dirty="0" err="1" smtClean="0">
                <a:ln>
                  <a:noFill/>
                </a:ln>
                <a:solidFill>
                  <a:schemeClr val="tx2">
                    <a:lumMod val="75000"/>
                  </a:schemeClr>
                </a:solidFill>
                <a:effectLst/>
                <a:ea typeface="Times New Roman" pitchFamily="18" charset="0"/>
                <a:cs typeface="Arial" pitchFamily="34" charset="0"/>
              </a:rPr>
              <a:t>Цинь</a:t>
            </a:r>
            <a:r>
              <a:rPr kumimoji="0" lang="ru-RU" sz="2400" b="0" i="1" u="sng" strike="noStrike" cap="none" normalizeH="0" baseline="0" dirty="0" smtClean="0">
                <a:ln>
                  <a:noFill/>
                </a:ln>
                <a:solidFill>
                  <a:schemeClr val="tx2">
                    <a:lumMod val="75000"/>
                  </a:schemeClr>
                </a:solidFill>
                <a:effectLst/>
                <a:ea typeface="Times New Roman" pitchFamily="18" charset="0"/>
                <a:cs typeface="Arial" pitchFamily="34" charset="0"/>
              </a:rPr>
              <a:t> </a:t>
            </a:r>
            <a:r>
              <a:rPr kumimoji="0" lang="ru-RU" sz="2400" b="0" i="1" u="sng" strike="noStrike" cap="none" normalizeH="0" baseline="0" dirty="0" err="1" smtClean="0">
                <a:ln>
                  <a:noFill/>
                </a:ln>
                <a:solidFill>
                  <a:schemeClr val="tx2">
                    <a:lumMod val="75000"/>
                  </a:schemeClr>
                </a:solidFill>
                <a:effectLst/>
                <a:ea typeface="Times New Roman" pitchFamily="18" charset="0"/>
                <a:cs typeface="Arial" pitchFamily="34" charset="0"/>
              </a:rPr>
              <a:t>Шихуана</a:t>
            </a:r>
            <a:endParaRPr kumimoji="0" lang="ru-RU" sz="3600" b="0" i="0" u="sng" strike="noStrike" cap="none" normalizeH="0" baseline="0" dirty="0" smtClean="0">
              <a:ln>
                <a:noFill/>
              </a:ln>
              <a:solidFill>
                <a:schemeClr val="tx2">
                  <a:lumMod val="75000"/>
                </a:schemeClr>
              </a:solidFill>
              <a:effectLst/>
              <a:cs typeface="Arial" pitchFamily="34" charset="0"/>
            </a:endParaRPr>
          </a:p>
        </p:txBody>
      </p:sp>
      <p:sp>
        <p:nvSpPr>
          <p:cNvPr id="4" name="Прямоугольник 3"/>
          <p:cNvSpPr/>
          <p:nvPr/>
        </p:nvSpPr>
        <p:spPr>
          <a:xfrm>
            <a:off x="214282" y="1785926"/>
            <a:ext cx="4572000" cy="489364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ru-RU" sz="2400" dirty="0" smtClean="0">
                <a:solidFill>
                  <a:schemeClr val="tx2">
                    <a:lumMod val="75000"/>
                  </a:schemeClr>
                </a:solidFill>
              </a:rPr>
              <a:t>Несмотря на то что уже в III тыс. до н. э. племена, обитавшие в среднем </a:t>
            </a:r>
            <a:r>
              <a:rPr lang="ru-RU" sz="2400" u="sng" dirty="0" smtClean="0">
                <a:solidFill>
                  <a:schemeClr val="tx2">
                    <a:lumMod val="75000"/>
                  </a:schemeClr>
                </a:solidFill>
              </a:rPr>
              <a:t>течении р. Хуанхэ, </a:t>
            </a:r>
            <a:r>
              <a:rPr lang="ru-RU" sz="2400" dirty="0" smtClean="0">
                <a:solidFill>
                  <a:schemeClr val="tx2">
                    <a:lumMod val="75000"/>
                  </a:schemeClr>
                </a:solidFill>
              </a:rPr>
              <a:t>перешли к оседлому земледелию и скотоводству (впрочем, вплоть до конца I тыс. до н. э. охота являлась важной составной частью экономики), первые государственные формирования на территории современного Китая возникли лишь в первой половине II тыс. до н. э.</a:t>
            </a:r>
            <a:endParaRPr lang="ru-RU" sz="2400" dirty="0">
              <a:solidFill>
                <a:schemeClr val="tx2">
                  <a:lumMod val="75000"/>
                </a:schemeClr>
              </a:solidFill>
            </a:endParaRPr>
          </a:p>
        </p:txBody>
      </p:sp>
      <p:sp>
        <p:nvSpPr>
          <p:cNvPr id="5" name="Прямоугольник 4"/>
          <p:cNvSpPr/>
          <p:nvPr/>
        </p:nvSpPr>
        <p:spPr>
          <a:xfrm>
            <a:off x="5000628" y="2428868"/>
            <a:ext cx="3929090" cy="347787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ru-RU" sz="2000" b="1" dirty="0" smtClean="0"/>
              <a:t>Войны между государствами в период </a:t>
            </a:r>
            <a:r>
              <a:rPr lang="ru-RU" sz="2000" b="1" dirty="0" err="1" smtClean="0"/>
              <a:t>Чжаньго</a:t>
            </a:r>
            <a:r>
              <a:rPr lang="ru-RU" sz="2000" b="1" dirty="0" smtClean="0"/>
              <a:t> закончились победой царства </a:t>
            </a:r>
            <a:r>
              <a:rPr lang="ru-RU" sz="2000" b="1" dirty="0" err="1" smtClean="0"/>
              <a:t>Цинь</a:t>
            </a:r>
            <a:r>
              <a:rPr lang="ru-RU" sz="2000" b="1" dirty="0" smtClean="0"/>
              <a:t> и созданием первой в китайской истории империи  </a:t>
            </a:r>
            <a:r>
              <a:rPr lang="ru-RU" sz="2000" b="1" dirty="0" err="1" smtClean="0"/>
              <a:t>Цинь</a:t>
            </a:r>
            <a:r>
              <a:rPr lang="ru-RU" sz="2000" b="1" dirty="0" smtClean="0"/>
              <a:t> (221–207 гг. до н. э</a:t>
            </a:r>
            <a:r>
              <a:rPr lang="ru-RU" sz="2000" b="1" u="sng" dirty="0" smtClean="0"/>
              <a:t>.). Ее основатель и первый император </a:t>
            </a:r>
            <a:r>
              <a:rPr lang="ru-RU" sz="2000" b="1" u="sng" dirty="0" err="1" smtClean="0"/>
              <a:t>Цинь</a:t>
            </a:r>
            <a:r>
              <a:rPr lang="ru-RU" sz="2000" b="1" u="sng" dirty="0" smtClean="0"/>
              <a:t> </a:t>
            </a:r>
            <a:r>
              <a:rPr lang="ru-RU" sz="2000" b="1" u="sng" dirty="0" err="1" smtClean="0"/>
              <a:t>Ши-Хуанди</a:t>
            </a:r>
            <a:r>
              <a:rPr lang="ru-RU" sz="2000" b="1" u="sng" dirty="0" smtClean="0"/>
              <a:t> </a:t>
            </a:r>
            <a:r>
              <a:rPr lang="ru-RU" sz="2000" b="1" dirty="0" smtClean="0"/>
              <a:t>осуществил ряд реформ, объединивших и укрепивших страну. При нем была создана </a:t>
            </a:r>
            <a:r>
              <a:rPr lang="ru-RU" sz="2000" b="1" u="sng" dirty="0" smtClean="0"/>
              <a:t>Великая Китайская стена. </a:t>
            </a:r>
            <a:endParaRPr lang="ru-RU" sz="2000" b="1" u="sng"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285728"/>
            <a:ext cx="8572560"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ru-RU" b="1" dirty="0" smtClean="0">
                <a:solidFill>
                  <a:schemeClr val="tx2">
                    <a:lumMod val="75000"/>
                  </a:schemeClr>
                </a:solidFill>
              </a:rPr>
              <a:t>Конфуцианство возникло</a:t>
            </a:r>
            <a:r>
              <a:rPr lang="ru-RU" dirty="0" smtClean="0">
                <a:solidFill>
                  <a:schemeClr val="tx2">
                    <a:lumMod val="75000"/>
                  </a:schemeClr>
                </a:solidFill>
              </a:rPr>
              <a:t> в Китае на рубеже 6–5 вв. до н. э. В оригинальном наименовании </a:t>
            </a:r>
            <a:r>
              <a:rPr lang="ru-RU" b="1" dirty="0" smtClean="0">
                <a:solidFill>
                  <a:schemeClr val="tx2">
                    <a:lumMod val="75000"/>
                  </a:schemeClr>
                </a:solidFill>
              </a:rPr>
              <a:t>конфуцианства</a:t>
            </a:r>
            <a:r>
              <a:rPr lang="ru-RU" dirty="0" smtClean="0">
                <a:solidFill>
                  <a:schemeClr val="tx2">
                    <a:lumMod val="75000"/>
                  </a:schemeClr>
                </a:solidFill>
              </a:rPr>
              <a:t> — </a:t>
            </a:r>
            <a:r>
              <a:rPr lang="ru-RU" dirty="0" err="1" smtClean="0">
                <a:solidFill>
                  <a:schemeClr val="tx2">
                    <a:lumMod val="75000"/>
                  </a:schemeClr>
                </a:solidFill>
              </a:rPr>
              <a:t>жу</a:t>
            </a:r>
            <a:r>
              <a:rPr lang="ru-RU" dirty="0" smtClean="0">
                <a:solidFill>
                  <a:schemeClr val="tx2">
                    <a:lumMod val="75000"/>
                  </a:schemeClr>
                </a:solidFill>
              </a:rPr>
              <a:t> </a:t>
            </a:r>
            <a:r>
              <a:rPr lang="ru-RU" dirty="0" err="1" smtClean="0">
                <a:solidFill>
                  <a:schemeClr val="tx2">
                    <a:lumMod val="75000"/>
                  </a:schemeClr>
                </a:solidFill>
              </a:rPr>
              <a:t>цзя</a:t>
            </a:r>
            <a:r>
              <a:rPr lang="ru-RU" dirty="0" smtClean="0">
                <a:solidFill>
                  <a:schemeClr val="tx2">
                    <a:lumMod val="75000"/>
                  </a:schemeClr>
                </a:solidFill>
              </a:rPr>
              <a:t> или </a:t>
            </a:r>
            <a:r>
              <a:rPr lang="ru-RU" dirty="0" err="1" smtClean="0">
                <a:solidFill>
                  <a:schemeClr val="tx2">
                    <a:lumMod val="75000"/>
                  </a:schemeClr>
                </a:solidFill>
              </a:rPr>
              <a:t>жу</a:t>
            </a:r>
            <a:r>
              <a:rPr lang="ru-RU" dirty="0" smtClean="0">
                <a:solidFill>
                  <a:schemeClr val="tx2">
                    <a:lumMod val="75000"/>
                  </a:schemeClr>
                </a:solidFill>
              </a:rPr>
              <a:t> </a:t>
            </a:r>
            <a:r>
              <a:rPr lang="ru-RU" dirty="0" err="1" smtClean="0">
                <a:solidFill>
                  <a:schemeClr val="tx2">
                    <a:lumMod val="75000"/>
                  </a:schemeClr>
                </a:solidFill>
              </a:rPr>
              <a:t>сюэ</a:t>
            </a:r>
            <a:r>
              <a:rPr lang="ru-RU" dirty="0" smtClean="0">
                <a:solidFill>
                  <a:schemeClr val="tx2">
                    <a:lumMod val="75000"/>
                  </a:schemeClr>
                </a:solidFill>
              </a:rPr>
              <a:t> — отсутствует указание на имя его создателя — </a:t>
            </a:r>
            <a:r>
              <a:rPr lang="ru-RU" b="1" dirty="0" smtClean="0">
                <a:solidFill>
                  <a:schemeClr val="tx2">
                    <a:lumMod val="75000"/>
                  </a:schemeClr>
                </a:solidFill>
              </a:rPr>
              <a:t>Конфуция</a:t>
            </a:r>
            <a:r>
              <a:rPr lang="ru-RU" dirty="0" smtClean="0">
                <a:solidFill>
                  <a:schemeClr val="tx2">
                    <a:lumMod val="75000"/>
                  </a:schemeClr>
                </a:solidFill>
              </a:rPr>
              <a:t>, что соответствует исходной установке последнего — «передавать, а не создавать, верить древности и любить ее».</a:t>
            </a:r>
          </a:p>
          <a:p>
            <a:r>
              <a:rPr lang="ru-RU" dirty="0" smtClean="0">
                <a:solidFill>
                  <a:schemeClr val="tx2">
                    <a:lumMod val="75000"/>
                  </a:schemeClr>
                </a:solidFill>
              </a:rPr>
              <a:t/>
            </a:r>
            <a:br>
              <a:rPr lang="ru-RU" dirty="0" smtClean="0">
                <a:solidFill>
                  <a:schemeClr val="tx2">
                    <a:lumMod val="75000"/>
                  </a:schemeClr>
                </a:solidFill>
              </a:rPr>
            </a:br>
            <a:endParaRPr lang="ru-RU" dirty="0">
              <a:solidFill>
                <a:schemeClr val="tx2">
                  <a:lumMod val="75000"/>
                </a:schemeClr>
              </a:solidFill>
            </a:endParaRPr>
          </a:p>
        </p:txBody>
      </p:sp>
      <p:sp>
        <p:nvSpPr>
          <p:cNvPr id="3" name="Прямоугольник 2"/>
          <p:cNvSpPr/>
          <p:nvPr/>
        </p:nvSpPr>
        <p:spPr>
          <a:xfrm>
            <a:off x="357158" y="2274838"/>
            <a:ext cx="3429024" cy="440120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ru-RU" sz="2000" b="1" dirty="0" smtClean="0">
                <a:solidFill>
                  <a:schemeClr val="tx2">
                    <a:lumMod val="75000"/>
                  </a:schemeClr>
                </a:solidFill>
              </a:rPr>
              <a:t>Конфуцианство — это, прежде всего, морально-этическое учение, пытавшееся ответить на вопросы о том месте, которое каждый человек занимает в мире. Его сущность можно передать при помощи афоризма Конфуция: «Государь должен быть государем, сановник — сановником, отец — отцом, сын — сыном».</a:t>
            </a:r>
            <a:endParaRPr lang="ru-RU" sz="2000" b="1" dirty="0">
              <a:solidFill>
                <a:schemeClr val="tx2">
                  <a:lumMod val="75000"/>
                </a:schemeClr>
              </a:solidFill>
            </a:endParaRPr>
          </a:p>
        </p:txBody>
      </p:sp>
      <p:pic>
        <p:nvPicPr>
          <p:cNvPr id="32770" name="Picture 2" descr="Есть три метода обучения мудрости. Первый - через подражание, и он самый  благородный. Второй - через повторение, и он самый простой. Третий - через  опыт, и он самый горький."/>
          <p:cNvPicPr>
            <a:picLocks noChangeAspect="1" noChangeArrowheads="1"/>
          </p:cNvPicPr>
          <p:nvPr/>
        </p:nvPicPr>
        <p:blipFill>
          <a:blip r:embed="rId2"/>
          <a:srcRect/>
          <a:stretch>
            <a:fillRect/>
          </a:stretch>
        </p:blipFill>
        <p:spPr bwMode="auto">
          <a:xfrm>
            <a:off x="4071934" y="2286000"/>
            <a:ext cx="4572000" cy="428627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428595" y="428604"/>
          <a:ext cx="8286810" cy="6143668"/>
        </p:xfrm>
        <a:graphic>
          <a:graphicData uri="http://schemas.openxmlformats.org/drawingml/2006/table">
            <a:tbl>
              <a:tblPr>
                <a:tableStyleId>{616DA210-FB5B-4158-B5E0-FEB733F419BA}</a:tableStyleId>
              </a:tblPr>
              <a:tblGrid>
                <a:gridCol w="1657362"/>
                <a:gridCol w="1657362"/>
                <a:gridCol w="1657362"/>
                <a:gridCol w="1657362"/>
                <a:gridCol w="1657362"/>
              </a:tblGrid>
              <a:tr h="470541">
                <a:tc>
                  <a:txBody>
                    <a:bodyPr/>
                    <a:lstStyle/>
                    <a:p>
                      <a:endParaRPr lang="ru-RU" sz="1800" b="1" dirty="0">
                        <a:latin typeface="Times New Roman" pitchFamily="18" charset="0"/>
                        <a:ea typeface="Times New Roman"/>
                        <a:cs typeface="Times New Roman" pitchFamily="18" charset="0"/>
                      </a:endParaRPr>
                    </a:p>
                  </a:txBody>
                  <a:tcPr marL="9525" marR="9525" marT="9525" marB="9525" anchor="ctr"/>
                </a:tc>
                <a:tc>
                  <a:txBody>
                    <a:bodyPr/>
                    <a:lstStyle/>
                    <a:p>
                      <a:pPr>
                        <a:spcAft>
                          <a:spcPts val="0"/>
                        </a:spcAft>
                      </a:pPr>
                      <a:r>
                        <a:rPr lang="ru-RU" sz="2000" dirty="0">
                          <a:highlight>
                            <a:srgbClr val="00FF00"/>
                          </a:highlight>
                        </a:rPr>
                        <a:t>Шумер</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dirty="0">
                          <a:highlight>
                            <a:srgbClr val="00FF00"/>
                          </a:highlight>
                        </a:rPr>
                        <a:t>Ассирия</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dirty="0">
                          <a:highlight>
                            <a:srgbClr val="00FF00"/>
                          </a:highlight>
                        </a:rPr>
                        <a:t>Индия</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Китай</a:t>
                      </a:r>
                      <a:endParaRPr lang="ru-RU" sz="1800" b="1">
                        <a:latin typeface="Times New Roman" pitchFamily="18" charset="0"/>
                        <a:ea typeface="Calibri"/>
                        <a:cs typeface="Times New Roman" pitchFamily="18" charset="0"/>
                      </a:endParaRPr>
                    </a:p>
                  </a:txBody>
                  <a:tcPr marL="9525" marR="9525" marT="9525" marB="9525" anchor="ctr"/>
                </a:tc>
              </a:tr>
              <a:tr h="1748992">
                <a:tc>
                  <a:txBody>
                    <a:bodyPr/>
                    <a:lstStyle/>
                    <a:p>
                      <a:pPr>
                        <a:spcAft>
                          <a:spcPts val="0"/>
                        </a:spcAft>
                      </a:pPr>
                      <a:r>
                        <a:rPr lang="ru-RU" sz="2000" dirty="0">
                          <a:highlight>
                            <a:srgbClr val="00FF00"/>
                          </a:highlight>
                        </a:rPr>
                        <a:t>Местоположение</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Южное Междуречье (долина рек Евфрат и Тигр)</a:t>
                      </a:r>
                      <a:endParaRPr lang="ru-RU" sz="1800" b="1">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Верховье рек Евфрат и Тигр</a:t>
                      </a:r>
                      <a:endParaRPr lang="ru-RU" sz="1800" b="1">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dirty="0">
                          <a:highlight>
                            <a:srgbClr val="00FF00"/>
                          </a:highlight>
                        </a:rPr>
                        <a:t>Полуостров Индостан. Реки Инд и Ганг</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Восточная Азия. Реки Хуанхэ и Янцзы</a:t>
                      </a:r>
                      <a:endParaRPr lang="ru-RU" sz="1800" b="1">
                        <a:latin typeface="Times New Roman" pitchFamily="18" charset="0"/>
                        <a:ea typeface="Calibri"/>
                        <a:cs typeface="Times New Roman" pitchFamily="18" charset="0"/>
                      </a:endParaRPr>
                    </a:p>
                  </a:txBody>
                  <a:tcPr marL="9525" marR="9525" marT="9525" marB="9525" anchor="ctr"/>
                </a:tc>
              </a:tr>
              <a:tr h="1322842">
                <a:tc>
                  <a:txBody>
                    <a:bodyPr/>
                    <a:lstStyle/>
                    <a:p>
                      <a:pPr>
                        <a:spcAft>
                          <a:spcPts val="0"/>
                        </a:spcAft>
                      </a:pPr>
                      <a:r>
                        <a:rPr lang="ru-RU" sz="2000">
                          <a:highlight>
                            <a:srgbClr val="00FF00"/>
                          </a:highlight>
                        </a:rPr>
                        <a:t>Занятия населения</a:t>
                      </a:r>
                      <a:endParaRPr lang="ru-RU" sz="1800" b="1">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Земледелие, ремесло, торговля</a:t>
                      </a:r>
                      <a:endParaRPr lang="ru-RU" sz="1800" b="1">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Земледелие, ремесло, торговля</a:t>
                      </a:r>
                      <a:endParaRPr lang="ru-RU" sz="1800" b="1">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dirty="0">
                          <a:highlight>
                            <a:srgbClr val="00FF00"/>
                          </a:highlight>
                        </a:rPr>
                        <a:t>Земледелие, скотоводство, ремесло</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Земледелие, скотоводство, ремесло</a:t>
                      </a:r>
                      <a:endParaRPr lang="ru-RU" sz="1800" b="1">
                        <a:latin typeface="Times New Roman" pitchFamily="18" charset="0"/>
                        <a:ea typeface="Calibri"/>
                        <a:cs typeface="Times New Roman" pitchFamily="18" charset="0"/>
                      </a:endParaRPr>
                    </a:p>
                  </a:txBody>
                  <a:tcPr marL="9525" marR="9525" marT="9525" marB="9525" anchor="ctr"/>
                </a:tc>
              </a:tr>
              <a:tr h="2601293">
                <a:tc>
                  <a:txBody>
                    <a:bodyPr/>
                    <a:lstStyle/>
                    <a:p>
                      <a:pPr>
                        <a:spcAft>
                          <a:spcPts val="0"/>
                        </a:spcAft>
                      </a:pPr>
                      <a:r>
                        <a:rPr lang="ru-RU" sz="2000" dirty="0">
                          <a:highlight>
                            <a:srgbClr val="00FF00"/>
                          </a:highlight>
                        </a:rPr>
                        <a:t>Открытия и изобретения</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Клинопись, предсказания лунных солнечных затмений, система счета</a:t>
                      </a:r>
                      <a:endParaRPr lang="ru-RU" sz="1800" b="1">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a:highlight>
                            <a:srgbClr val="00FF00"/>
                          </a:highlight>
                        </a:rPr>
                        <a:t>Обработка железа. Изобретения в военном деле (конница, таран, саперные войска)</a:t>
                      </a:r>
                      <a:endParaRPr lang="ru-RU" sz="1800" b="1">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dirty="0">
                          <a:highlight>
                            <a:srgbClr val="00FF00"/>
                          </a:highlight>
                        </a:rPr>
                        <a:t>Цифры. Десятичная система счета. Шахматы</a:t>
                      </a:r>
                      <a:endParaRPr lang="ru-RU" sz="1800" b="1" dirty="0">
                        <a:latin typeface="Times New Roman" pitchFamily="18" charset="0"/>
                        <a:ea typeface="Calibri"/>
                        <a:cs typeface="Times New Roman" pitchFamily="18" charset="0"/>
                      </a:endParaRPr>
                    </a:p>
                  </a:txBody>
                  <a:tcPr marL="9525" marR="9525" marT="9525" marB="9525" anchor="ctr"/>
                </a:tc>
                <a:tc>
                  <a:txBody>
                    <a:bodyPr/>
                    <a:lstStyle/>
                    <a:p>
                      <a:pPr>
                        <a:spcAft>
                          <a:spcPts val="0"/>
                        </a:spcAft>
                      </a:pPr>
                      <a:r>
                        <a:rPr lang="ru-RU" sz="2000" dirty="0">
                          <a:highlight>
                            <a:srgbClr val="00FF00"/>
                          </a:highlight>
                        </a:rPr>
                        <a:t>Шелк. Порох. Лак. Бумага. Компас</a:t>
                      </a:r>
                      <a:endParaRPr lang="ru-RU" sz="1800" b="1" dirty="0">
                        <a:latin typeface="Times New Roman" pitchFamily="18" charset="0"/>
                        <a:ea typeface="Calibri"/>
                        <a:cs typeface="Times New Roman" pitchFamily="18" charset="0"/>
                      </a:endParaRPr>
                    </a:p>
                  </a:txBody>
                  <a:tcPr marL="9525" marR="9525" marT="9525" marB="9525" anchor="ct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214282" y="3929066"/>
            <a:ext cx="842968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Деспотизм — форма государственного правления, разновидность автократии, при которой верховная государственная власть сконцентрирована в руках абсолютного правителя или узкой группы лиц, которые вправе свободно распоряжаться судьбой своих подданных</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6386" name="Picture 2"/>
          <p:cNvPicPr>
            <a:picLocks noChangeAspect="1" noChangeArrowheads="1"/>
          </p:cNvPicPr>
          <p:nvPr/>
        </p:nvPicPr>
        <p:blipFill>
          <a:blip r:embed="rId2">
            <a:lum contrast="20000"/>
          </a:blip>
          <a:srcRect b="8772"/>
          <a:stretch>
            <a:fillRect/>
          </a:stretch>
        </p:blipFill>
        <p:spPr bwMode="auto">
          <a:xfrm>
            <a:off x="0" y="0"/>
            <a:ext cx="9144000" cy="3714776"/>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000"/>
            <a:lum/>
          </a:blip>
          <a:srcRect/>
          <a:tile tx="0" ty="0" sx="100000" sy="100000" flip="none" algn="tl"/>
        </a:blipFill>
        <a:effectLst/>
      </p:bgPr>
    </p:bg>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0"/>
            <a:ext cx="91440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1" u="sng" strike="noStrike" cap="none" normalizeH="0" baseline="0" dirty="0" smtClean="0">
                <a:ln>
                  <a:noFill/>
                </a:ln>
                <a:solidFill>
                  <a:srgbClr val="FF0000"/>
                </a:solidFill>
                <a:effectLst/>
                <a:latin typeface="Gabriola" pitchFamily="82" charset="0"/>
                <a:ea typeface="Calibri" pitchFamily="34" charset="0"/>
                <a:cs typeface="Times New Roman" pitchFamily="18" charset="0"/>
              </a:rPr>
              <a:t>Древний Египет</a:t>
            </a:r>
            <a:endParaRPr kumimoji="0" lang="ru-RU" sz="5400" b="0" i="1" u="sng" strike="noStrike" cap="none" normalizeH="0" baseline="0" dirty="0" smtClean="0">
              <a:ln>
                <a:noFill/>
              </a:ln>
              <a:solidFill>
                <a:srgbClr val="FF0000"/>
              </a:solidFill>
              <a:effectLst/>
              <a:latin typeface="Gabriola" pitchFamily="82" charset="0"/>
              <a:cs typeface="Arial" pitchFamily="34" charset="0"/>
            </a:endParaRPr>
          </a:p>
        </p:txBody>
      </p:sp>
      <p:sp>
        <p:nvSpPr>
          <p:cNvPr id="3" name="Прямоугольник 2"/>
          <p:cNvSpPr/>
          <p:nvPr/>
        </p:nvSpPr>
        <p:spPr>
          <a:xfrm>
            <a:off x="142844" y="857232"/>
            <a:ext cx="4572032"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dirty="0"/>
              <a:t>Древний Египет – это государство, которое возникло на берегах </a:t>
            </a:r>
            <a:r>
              <a:rPr lang="ru-RU" b="1" dirty="0" smtClean="0">
                <a:solidFill>
                  <a:srgbClr val="C00000"/>
                </a:solidFill>
              </a:rPr>
              <a:t>Нила</a:t>
            </a:r>
            <a:r>
              <a:rPr lang="ru-RU" dirty="0" smtClean="0"/>
              <a:t>.</a:t>
            </a:r>
            <a:endParaRPr lang="ru-RU" dirty="0"/>
          </a:p>
        </p:txBody>
      </p:sp>
      <p:sp>
        <p:nvSpPr>
          <p:cNvPr id="4" name="Прямоугольник 3"/>
          <p:cNvSpPr/>
          <p:nvPr/>
        </p:nvSpPr>
        <p:spPr>
          <a:xfrm>
            <a:off x="142844" y="1643050"/>
            <a:ext cx="4572000" cy="92333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ru-RU" dirty="0"/>
              <a:t>Верхний и Нижний Египет, которые в </a:t>
            </a:r>
            <a:r>
              <a:rPr lang="ru-RU" b="1" dirty="0">
                <a:solidFill>
                  <a:srgbClr val="C00000"/>
                </a:solidFill>
              </a:rPr>
              <a:t>3 тыс. до н.э. были объединены </a:t>
            </a:r>
            <a:r>
              <a:rPr lang="ru-RU" dirty="0"/>
              <a:t>под властью царя Мина</a:t>
            </a:r>
          </a:p>
        </p:txBody>
      </p:sp>
      <p:sp>
        <p:nvSpPr>
          <p:cNvPr id="5" name="Прямоугольник 4"/>
          <p:cNvSpPr/>
          <p:nvPr/>
        </p:nvSpPr>
        <p:spPr>
          <a:xfrm>
            <a:off x="142844" y="2714620"/>
            <a:ext cx="4572000" cy="646331"/>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ru-RU" dirty="0"/>
              <a:t>Столицей нового государства стал </a:t>
            </a:r>
            <a:r>
              <a:rPr lang="ru-RU" dirty="0">
                <a:solidFill>
                  <a:srgbClr val="C00000"/>
                </a:solidFill>
              </a:rPr>
              <a:t>Мемфис</a:t>
            </a:r>
            <a:r>
              <a:rPr lang="ru-RU" dirty="0"/>
              <a:t>, а правители его получили титул фараонов.</a:t>
            </a:r>
          </a:p>
        </p:txBody>
      </p:sp>
      <p:pic>
        <p:nvPicPr>
          <p:cNvPr id="17410" name="Рисунок 1" descr="социальная пирамида египет"/>
          <p:cNvPicPr>
            <a:picLocks noChangeAspect="1" noChangeArrowheads="1"/>
          </p:cNvPicPr>
          <p:nvPr/>
        </p:nvPicPr>
        <p:blipFill>
          <a:blip r:embed="rId3"/>
          <a:srcRect/>
          <a:stretch>
            <a:fillRect/>
          </a:stretch>
        </p:blipFill>
        <p:spPr bwMode="auto">
          <a:xfrm>
            <a:off x="142844" y="3500438"/>
            <a:ext cx="4786346" cy="3143272"/>
          </a:xfrm>
          <a:prstGeom prst="rect">
            <a:avLst/>
          </a:prstGeom>
          <a:noFill/>
          <a:ln w="9525">
            <a:noFill/>
            <a:miter lim="800000"/>
            <a:headEnd/>
            <a:tailEnd/>
          </a:ln>
        </p:spPr>
      </p:pic>
      <p:sp>
        <p:nvSpPr>
          <p:cNvPr id="17412" name="AutoShape 4" descr="https://trojden.com/books/world-history/world-history-5-class-part-1-koshelev-2014/world-history-5-class-part-1-koshelev-2014.files/image01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7414" name="AutoShape 6" descr="https://trojden.com/books/world-history/world-history-5-class-part-1-koshelev-2014/world-history-5-class-part-1-koshelev-2014.files/image01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7416" name="AutoShape 8" descr="https://trojden.com/books/world-history/world-history-5-class-part-1-koshelev-2014/world-history-5-class-part-1-koshelev-2014.files/image01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7417" name="Picture 9"/>
          <p:cNvPicPr>
            <a:picLocks noChangeAspect="1" noChangeArrowheads="1"/>
          </p:cNvPicPr>
          <p:nvPr/>
        </p:nvPicPr>
        <p:blipFill>
          <a:blip r:embed="rId4"/>
          <a:srcRect/>
          <a:stretch>
            <a:fillRect/>
          </a:stretch>
        </p:blipFill>
        <p:spPr bwMode="auto">
          <a:xfrm>
            <a:off x="5000628" y="714356"/>
            <a:ext cx="3929090" cy="578647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0" y="642918"/>
            <a:ext cx="5143504" cy="67710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Сегодня </a:t>
            </a: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самыми</a:t>
            </a:r>
            <a:r>
              <a:rPr kumimoji="0" lang="ru-RU" sz="1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известными являются пирамиды </a:t>
            </a:r>
            <a:r>
              <a:rPr kumimoji="0" lang="ru-RU"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Хеопса, Тутанхамона и </a:t>
            </a:r>
            <a:r>
              <a:rPr kumimoji="0" lang="ru-RU" b="1" i="0" u="none" strike="noStrike" cap="none" normalizeH="0" baseline="0" dirty="0" err="1" smtClean="0">
                <a:ln>
                  <a:noFill/>
                </a:ln>
                <a:solidFill>
                  <a:srgbClr val="C00000"/>
                </a:solidFill>
                <a:effectLst/>
                <a:latin typeface="Times New Roman" pitchFamily="18" charset="0"/>
                <a:ea typeface="Calibri" pitchFamily="34" charset="0"/>
                <a:cs typeface="Times New Roman" pitchFamily="18" charset="0"/>
              </a:rPr>
              <a:t>Менкаура</a:t>
            </a:r>
            <a:r>
              <a:rPr kumimoji="0" lang="ru-RU"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1"/>
          <p:cNvSpPr>
            <a:spLocks noChangeArrowheads="1"/>
          </p:cNvSpPr>
          <p:nvPr/>
        </p:nvSpPr>
        <p:spPr bwMode="auto">
          <a:xfrm>
            <a:off x="0" y="0"/>
            <a:ext cx="91440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1" u="sng" strike="noStrike" cap="none" normalizeH="0" baseline="0" dirty="0" smtClean="0">
                <a:ln>
                  <a:noFill/>
                </a:ln>
                <a:solidFill>
                  <a:srgbClr val="FF0000"/>
                </a:solidFill>
                <a:effectLst/>
                <a:latin typeface="Gabriola" pitchFamily="82" charset="0"/>
                <a:ea typeface="Calibri" pitchFamily="34" charset="0"/>
                <a:cs typeface="Times New Roman" pitchFamily="18" charset="0"/>
              </a:rPr>
              <a:t>Древний Египет</a:t>
            </a:r>
            <a:endParaRPr kumimoji="0" lang="ru-RU" sz="5400" b="0" i="1" u="sng" strike="noStrike" cap="none" normalizeH="0" baseline="0" dirty="0" smtClean="0">
              <a:ln>
                <a:noFill/>
              </a:ln>
              <a:solidFill>
                <a:srgbClr val="FF0000"/>
              </a:solidFill>
              <a:effectLst/>
              <a:latin typeface="Gabriola" pitchFamily="82" charset="0"/>
              <a:cs typeface="Arial" pitchFamily="34" charset="0"/>
            </a:endParaRPr>
          </a:p>
        </p:txBody>
      </p:sp>
      <p:sp>
        <p:nvSpPr>
          <p:cNvPr id="18435" name="AutoShape 3" descr="Пирамида Хеопса (Хуфу) в Египте – высота, экскурсия и что внутр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8436" name="Picture 4"/>
          <p:cNvPicPr>
            <a:picLocks noChangeAspect="1" noChangeArrowheads="1"/>
          </p:cNvPicPr>
          <p:nvPr/>
        </p:nvPicPr>
        <p:blipFill>
          <a:blip r:embed="rId3"/>
          <a:srcRect/>
          <a:stretch>
            <a:fillRect/>
          </a:stretch>
        </p:blipFill>
        <p:spPr bwMode="auto">
          <a:xfrm>
            <a:off x="5214942" y="714356"/>
            <a:ext cx="3714776" cy="2214578"/>
          </a:xfrm>
          <a:prstGeom prst="rect">
            <a:avLst/>
          </a:prstGeom>
          <a:noFill/>
          <a:ln w="9525">
            <a:noFill/>
            <a:miter lim="800000"/>
            <a:headEnd/>
            <a:tailEnd/>
          </a:ln>
          <a:effectLst/>
        </p:spPr>
      </p:pic>
      <p:pic>
        <p:nvPicPr>
          <p:cNvPr id="18437" name="Picture 5"/>
          <p:cNvPicPr>
            <a:picLocks noChangeAspect="1" noChangeArrowheads="1"/>
          </p:cNvPicPr>
          <p:nvPr/>
        </p:nvPicPr>
        <p:blipFill>
          <a:blip r:embed="rId4"/>
          <a:srcRect/>
          <a:stretch>
            <a:fillRect/>
          </a:stretch>
        </p:blipFill>
        <p:spPr bwMode="auto">
          <a:xfrm>
            <a:off x="0" y="1428736"/>
            <a:ext cx="3213091" cy="1611695"/>
          </a:xfrm>
          <a:prstGeom prst="rect">
            <a:avLst/>
          </a:prstGeom>
          <a:noFill/>
          <a:ln w="9525">
            <a:noFill/>
            <a:miter lim="800000"/>
            <a:headEnd/>
            <a:tailEnd/>
          </a:ln>
          <a:effectLst/>
        </p:spPr>
      </p:pic>
      <p:pic>
        <p:nvPicPr>
          <p:cNvPr id="18438" name="Picture 6"/>
          <p:cNvPicPr>
            <a:picLocks noChangeAspect="1" noChangeArrowheads="1"/>
          </p:cNvPicPr>
          <p:nvPr/>
        </p:nvPicPr>
        <p:blipFill>
          <a:blip r:embed="rId5"/>
          <a:srcRect/>
          <a:stretch>
            <a:fillRect/>
          </a:stretch>
        </p:blipFill>
        <p:spPr bwMode="auto">
          <a:xfrm>
            <a:off x="3286116" y="1428736"/>
            <a:ext cx="1890359" cy="1500198"/>
          </a:xfrm>
          <a:prstGeom prst="rect">
            <a:avLst/>
          </a:prstGeom>
          <a:noFill/>
          <a:ln w="9525">
            <a:noFill/>
            <a:miter lim="800000"/>
            <a:headEnd/>
            <a:tailEnd/>
          </a:ln>
          <a:effectLst/>
        </p:spPr>
      </p:pic>
      <p:sp>
        <p:nvSpPr>
          <p:cNvPr id="8" name="Прямоугольник 7"/>
          <p:cNvSpPr/>
          <p:nvPr/>
        </p:nvSpPr>
        <p:spPr>
          <a:xfrm>
            <a:off x="0" y="3214686"/>
            <a:ext cx="5214942"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400" dirty="0">
                <a:latin typeface="Times New Roman" pitchFamily="18" charset="0"/>
                <a:cs typeface="Times New Roman" pitchFamily="18" charset="0"/>
              </a:rPr>
              <a:t>Древний Египет был страной </a:t>
            </a:r>
            <a:r>
              <a:rPr lang="ru-RU" sz="2400" b="1" dirty="0">
                <a:latin typeface="Times New Roman" pitchFamily="18" charset="0"/>
                <a:cs typeface="Times New Roman" pitchFamily="18" charset="0"/>
              </a:rPr>
              <a:t>многобожия</a:t>
            </a:r>
          </a:p>
        </p:txBody>
      </p:sp>
      <p:graphicFrame>
        <p:nvGraphicFramePr>
          <p:cNvPr id="9" name="Таблица 8"/>
          <p:cNvGraphicFramePr>
            <a:graphicFrameLocks noGrp="1"/>
          </p:cNvGraphicFramePr>
          <p:nvPr/>
        </p:nvGraphicFramePr>
        <p:xfrm>
          <a:off x="0" y="4143380"/>
          <a:ext cx="5214942" cy="2468880"/>
        </p:xfrm>
        <a:graphic>
          <a:graphicData uri="http://schemas.openxmlformats.org/drawingml/2006/table">
            <a:tbl>
              <a:tblPr/>
              <a:tblGrid>
                <a:gridCol w="1466712"/>
                <a:gridCol w="3748230"/>
              </a:tblGrid>
              <a:tr h="0">
                <a:tc>
                  <a:txBody>
                    <a:bodyPr/>
                    <a:lstStyle/>
                    <a:p>
                      <a:pPr>
                        <a:spcAft>
                          <a:spcPts val="0"/>
                        </a:spcAft>
                      </a:pPr>
                      <a:r>
                        <a:rPr lang="ru-RU" b="1" dirty="0">
                          <a:latin typeface="Times New Roman" pitchFamily="18" charset="0"/>
                          <a:cs typeface="Times New Roman" pitchFamily="18" charset="0"/>
                        </a:rPr>
                        <a:t>Божество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a:latin typeface="Times New Roman" pitchFamily="18" charset="0"/>
                          <a:cs typeface="Times New Roman" pitchFamily="18" charset="0"/>
                        </a:rPr>
                        <a:t>Олицетворяемое явление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dirty="0">
                          <a:latin typeface="Times New Roman" pitchFamily="18" charset="0"/>
                          <a:cs typeface="Times New Roman" pitchFamily="18" charset="0"/>
                        </a:rPr>
                        <a:t>Амон Ра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Солнце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dirty="0">
                          <a:latin typeface="Times New Roman" pitchFamily="18" charset="0"/>
                          <a:cs typeface="Times New Roman" pitchFamily="18" charset="0"/>
                        </a:rPr>
                        <a:t>Нут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Небо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dirty="0">
                          <a:latin typeface="Times New Roman" pitchFamily="18" charset="0"/>
                          <a:cs typeface="Times New Roman" pitchFamily="18" charset="0"/>
                        </a:rPr>
                        <a:t>Геб</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Земля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a:latin typeface="Times New Roman" pitchFamily="18" charset="0"/>
                          <a:cs typeface="Times New Roman" pitchFamily="18" charset="0"/>
                        </a:rPr>
                        <a:t>Тот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Мудрость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a:latin typeface="Times New Roman" pitchFamily="18" charset="0"/>
                          <a:cs typeface="Times New Roman" pitchFamily="18" charset="0"/>
                        </a:rPr>
                        <a:t>Сет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Смерть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a:latin typeface="Times New Roman" pitchFamily="18" charset="0"/>
                          <a:cs typeface="Times New Roman" pitchFamily="18" charset="0"/>
                        </a:rPr>
                        <a:t>Анубис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Загробный мир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a:latin typeface="Times New Roman" pitchFamily="18" charset="0"/>
                          <a:cs typeface="Times New Roman" pitchFamily="18" charset="0"/>
                        </a:rPr>
                        <a:t>Басет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Домашний очаг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b="1">
                          <a:latin typeface="Times New Roman" pitchFamily="18" charset="0"/>
                          <a:cs typeface="Times New Roman" pitchFamily="18" charset="0"/>
                        </a:rPr>
                        <a:t>Сехмет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b="1" dirty="0">
                          <a:latin typeface="Times New Roman" pitchFamily="18" charset="0"/>
                          <a:cs typeface="Times New Roman" pitchFamily="18" charset="0"/>
                        </a:rPr>
                        <a:t>Жара и зной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8440" name="Picture 8" descr="Боги Древнего Египта"/>
          <p:cNvPicPr>
            <a:picLocks noChangeAspect="1" noChangeArrowheads="1"/>
          </p:cNvPicPr>
          <p:nvPr/>
        </p:nvPicPr>
        <p:blipFill>
          <a:blip r:embed="rId6"/>
          <a:srcRect l="15000"/>
          <a:stretch>
            <a:fillRect/>
          </a:stretch>
        </p:blipFill>
        <p:spPr bwMode="auto">
          <a:xfrm>
            <a:off x="5286380" y="3214686"/>
            <a:ext cx="3800345" cy="3429024"/>
          </a:xfrm>
          <a:prstGeom prst="rect">
            <a:avLst/>
          </a:prstGeom>
          <a:noFill/>
          <a:ln>
            <a:solidFill>
              <a:srgbClr val="C00000"/>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214282" y="357166"/>
            <a:ext cx="4572000" cy="6124754"/>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Материальными свидетельствами развитой культуры этого древнейшего государства стали не только пирамиды, но и оставленные египтянами письменные источники. Они использовали </a:t>
            </a:r>
            <a:r>
              <a:rPr kumimoji="0" lang="ru-RU" sz="28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иероглифы</a:t>
            </a: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которые были придуманы более пяти тысяч лет назад. Надписи оставляли как на камнях, так и на </a:t>
            </a:r>
            <a:r>
              <a:rPr kumimoji="0" lang="ru-RU" sz="28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папирус</a:t>
            </a:r>
            <a:r>
              <a:rPr kumimoji="0" lang="ru-RU" sz="28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е.</a:t>
            </a:r>
            <a:endParaRPr kumimoji="0" lang="ru-RU" sz="40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9459" name="Picture 3" descr="Древний, египет, папирус, свиток, вектор, мультфильм. Symbols, птица,  древний, vector., рукопись, египтянин, египет, свиток, | CanStock"/>
          <p:cNvPicPr>
            <a:picLocks noChangeAspect="1" noChangeArrowheads="1"/>
          </p:cNvPicPr>
          <p:nvPr/>
        </p:nvPicPr>
        <p:blipFill>
          <a:blip r:embed="rId3"/>
          <a:srcRect b="4624"/>
          <a:stretch>
            <a:fillRect/>
          </a:stretch>
        </p:blipFill>
        <p:spPr bwMode="auto">
          <a:xfrm>
            <a:off x="5000628" y="285728"/>
            <a:ext cx="3857652" cy="3571876"/>
          </a:xfrm>
          <a:prstGeom prst="rect">
            <a:avLst/>
          </a:prstGeom>
          <a:noFill/>
        </p:spPr>
      </p:pic>
      <p:pic>
        <p:nvPicPr>
          <p:cNvPr id="19461" name="Picture 5" descr="Древний, египет, папирус, свиток, вектор, мультфильм. Symbols, птица,  древний, vector., рукопись, египтянин, египет, свиток, | CanStock"/>
          <p:cNvPicPr>
            <a:picLocks noChangeAspect="1" noChangeArrowheads="1"/>
          </p:cNvPicPr>
          <p:nvPr/>
        </p:nvPicPr>
        <p:blipFill>
          <a:blip r:embed="rId4"/>
          <a:srcRect b="8464"/>
          <a:stretch>
            <a:fillRect/>
          </a:stretch>
        </p:blipFill>
        <p:spPr bwMode="auto">
          <a:xfrm>
            <a:off x="5000628" y="3929066"/>
            <a:ext cx="3857652" cy="2714644"/>
          </a:xfrm>
          <a:prstGeom prst="rect">
            <a:avLst/>
          </a:prstGeom>
          <a:noFill/>
        </p:spPr>
      </p:pic>
      <p:sp>
        <p:nvSpPr>
          <p:cNvPr id="5" name="Прямоугольник 4"/>
          <p:cNvSpPr/>
          <p:nvPr/>
        </p:nvSpPr>
        <p:spPr>
          <a:xfrm>
            <a:off x="1428728" y="0"/>
            <a:ext cx="1430199" cy="369332"/>
          </a:xfrm>
          <a:prstGeom prst="rect">
            <a:avLst/>
          </a:prstGeom>
        </p:spPr>
        <p:txBody>
          <a:bodyPr wrap="none">
            <a:spAutoFit/>
          </a:bodyPr>
          <a:lstStyle/>
          <a:p>
            <a:pPr lvl="0" algn="ctr" fontAlgn="base">
              <a:spcBef>
                <a:spcPct val="0"/>
              </a:spcBef>
              <a:spcAft>
                <a:spcPct val="0"/>
              </a:spcAft>
            </a:pPr>
            <a:r>
              <a:rPr kumimoji="0" lang="ru-RU" b="1" i="1" u="sng" strike="noStrike" cap="none" normalizeH="0" baseline="0" dirty="0" smtClean="0">
                <a:ln>
                  <a:noFill/>
                </a:ln>
                <a:solidFill>
                  <a:srgbClr val="FF0000"/>
                </a:solidFill>
                <a:effectLst/>
                <a:latin typeface="Gabriola" pitchFamily="82" charset="0"/>
                <a:ea typeface="Calibri" pitchFamily="34" charset="0"/>
                <a:cs typeface="Times New Roman" pitchFamily="18" charset="0"/>
              </a:rPr>
              <a:t>Древний Египет</a:t>
            </a:r>
            <a:endParaRPr kumimoji="0" lang="ru-RU" sz="2800" b="0" i="1" u="sng" strike="noStrike" cap="none" normalizeH="0" baseline="0" dirty="0" smtClean="0">
              <a:ln>
                <a:noFill/>
              </a:ln>
              <a:solidFill>
                <a:srgbClr val="FF0000"/>
              </a:solidFill>
              <a:effectLst/>
              <a:latin typeface="Gabriola" pitchFamily="82"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tile tx="0" ty="0" sx="100000" sy="100000" flip="none" algn="tl"/>
        </a:blipFill>
        <a:effectLst/>
      </p:bgPr>
    </p:bg>
    <p:spTree>
      <p:nvGrpSpPr>
        <p:cNvPr id="1" name=""/>
        <p:cNvGrpSpPr/>
        <p:nvPr/>
      </p:nvGrpSpPr>
      <p:grpSpPr>
        <a:xfrm>
          <a:off x="0" y="0"/>
          <a:ext cx="0" cy="0"/>
          <a:chOff x="0" y="0"/>
          <a:chExt cx="0" cy="0"/>
        </a:xfrm>
      </p:grpSpPr>
      <p:sp>
        <p:nvSpPr>
          <p:cNvPr id="2" name="Прямоугольник 1"/>
          <p:cNvSpPr/>
          <p:nvPr/>
        </p:nvSpPr>
        <p:spPr>
          <a:xfrm>
            <a:off x="214282" y="285728"/>
            <a:ext cx="4572000" cy="1938992"/>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ru-RU" sz="2000" dirty="0">
                <a:latin typeface="Times New Roman" pitchFamily="18" charset="0"/>
                <a:cs typeface="Times New Roman" pitchFamily="18" charset="0"/>
              </a:rPr>
              <a:t>Великим полководцем древности был фараон</a:t>
            </a:r>
            <a:r>
              <a:rPr lang="ru-RU" sz="2000" dirty="0">
                <a:solidFill>
                  <a:srgbClr val="C00000"/>
                </a:solidFill>
                <a:latin typeface="Times New Roman" pitchFamily="18" charset="0"/>
                <a:cs typeface="Times New Roman" pitchFamily="18" charset="0"/>
              </a:rPr>
              <a:t> </a:t>
            </a:r>
            <a:r>
              <a:rPr lang="ru-RU" sz="2000" b="1" dirty="0">
                <a:solidFill>
                  <a:srgbClr val="C00000"/>
                </a:solidFill>
                <a:latin typeface="Times New Roman" pitchFamily="18" charset="0"/>
                <a:cs typeface="Times New Roman" pitchFamily="18" charset="0"/>
              </a:rPr>
              <a:t>Тутмос III</a:t>
            </a:r>
            <a:r>
              <a:rPr lang="ru-RU" sz="2000" dirty="0">
                <a:latin typeface="Times New Roman" pitchFamily="18" charset="0"/>
                <a:cs typeface="Times New Roman" pitchFamily="18" charset="0"/>
              </a:rPr>
              <a:t>, живший в XV в. до н. э</a:t>
            </a:r>
            <a:r>
              <a:rPr lang="ru-RU" sz="2000" b="1" dirty="0" smtClean="0">
                <a:solidFill>
                  <a:srgbClr val="C00000"/>
                </a:solidFill>
                <a:latin typeface="Times New Roman" pitchFamily="18" charset="0"/>
                <a:cs typeface="Times New Roman" pitchFamily="18" charset="0"/>
              </a:rPr>
              <a:t>. (около 1500 г. до н.э.)</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Он вошёл в историю благодаря своим грандиозным походам. Для каждого похода у Тутмоса III были свои цели.</a:t>
            </a:r>
          </a:p>
        </p:txBody>
      </p:sp>
      <p:pic>
        <p:nvPicPr>
          <p:cNvPr id="20482" name="Рисунок 4" descr="https://u.foxford.ngcdn.ru/uploads/tinymce_file/file/22281/94c35a9d738a18e9.png"/>
          <p:cNvPicPr>
            <a:picLocks noChangeAspect="1" noChangeArrowheads="1"/>
          </p:cNvPicPr>
          <p:nvPr/>
        </p:nvPicPr>
        <p:blipFill>
          <a:blip r:embed="rId3"/>
          <a:srcRect/>
          <a:stretch>
            <a:fillRect/>
          </a:stretch>
        </p:blipFill>
        <p:spPr bwMode="auto">
          <a:xfrm>
            <a:off x="5000628" y="357166"/>
            <a:ext cx="3786214" cy="6286544"/>
          </a:xfrm>
          <a:prstGeom prst="rect">
            <a:avLst/>
          </a:prstGeom>
          <a:noFill/>
          <a:ln w="9525">
            <a:noFill/>
            <a:miter lim="800000"/>
            <a:headEnd/>
            <a:tailEnd/>
          </a:ln>
        </p:spPr>
      </p:pic>
      <p:sp>
        <p:nvSpPr>
          <p:cNvPr id="4" name="Прямоугольник 3"/>
          <p:cNvSpPr/>
          <p:nvPr/>
        </p:nvSpPr>
        <p:spPr>
          <a:xfrm>
            <a:off x="214282" y="2357430"/>
            <a:ext cx="4572000" cy="1754326"/>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ru-RU" dirty="0" smtClean="0">
                <a:latin typeface="Times New Roman" pitchFamily="18" charset="0"/>
                <a:cs typeface="Times New Roman" pitchFamily="18" charset="0"/>
              </a:rPr>
              <a:t>Фараон  </a:t>
            </a:r>
            <a:r>
              <a:rPr lang="ru-RU" b="1" dirty="0">
                <a:solidFill>
                  <a:srgbClr val="C00000"/>
                </a:solidFill>
                <a:latin typeface="Times New Roman" pitchFamily="18" charset="0"/>
                <a:cs typeface="Times New Roman" pitchFamily="18" charset="0"/>
              </a:rPr>
              <a:t>Рамсес II</a:t>
            </a:r>
            <a:r>
              <a:rPr lang="ru-RU" dirty="0">
                <a:latin typeface="Times New Roman" pitchFamily="18" charset="0"/>
                <a:cs typeface="Times New Roman" pitchFamily="18" charset="0"/>
              </a:rPr>
              <a:t>, правивший в XIII в. до н. э. Этот правитель вёл войны с могущественным царством хеттов. Приблизительно в 1258 г. до н. э. египтяне и хетты подписали первый мирный договор в истории.</a:t>
            </a:r>
          </a:p>
        </p:txBody>
      </p:sp>
      <p:sp>
        <p:nvSpPr>
          <p:cNvPr id="5" name="Прямоугольник 4"/>
          <p:cNvSpPr/>
          <p:nvPr/>
        </p:nvSpPr>
        <p:spPr>
          <a:xfrm>
            <a:off x="214282" y="4214818"/>
            <a:ext cx="4572000" cy="2308324"/>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ru-RU" dirty="0">
                <a:latin typeface="Times New Roman" pitchFamily="18" charset="0"/>
                <a:cs typeface="Times New Roman" pitchFamily="18" charset="0"/>
              </a:rPr>
              <a:t>Во время правления фараонов </a:t>
            </a:r>
            <a:r>
              <a:rPr lang="ru-RU" b="1" dirty="0">
                <a:solidFill>
                  <a:srgbClr val="C00000"/>
                </a:solidFill>
                <a:latin typeface="Times New Roman" pitchFamily="18" charset="0"/>
                <a:cs typeface="Times New Roman" pitchFamily="18" charset="0"/>
              </a:rPr>
              <a:t>Тутмоса III и Рамсеса II территория Египта была значительно расширена. </a:t>
            </a:r>
            <a:r>
              <a:rPr lang="ru-RU" dirty="0">
                <a:latin typeface="Times New Roman" pitchFamily="18" charset="0"/>
                <a:cs typeface="Times New Roman" pitchFamily="18" charset="0"/>
              </a:rPr>
              <a:t>Войны проводились главным образом для грабежа и порабощения пленников. Успешные завоевательные походы привели к процветанию могущественного древнеегипетского государства.</a:t>
            </a:r>
          </a:p>
        </p:txBody>
      </p:sp>
      <p:sp>
        <p:nvSpPr>
          <p:cNvPr id="6" name="Прямоугольник 5"/>
          <p:cNvSpPr/>
          <p:nvPr/>
        </p:nvSpPr>
        <p:spPr>
          <a:xfrm>
            <a:off x="6000760" y="0"/>
            <a:ext cx="1430199" cy="369332"/>
          </a:xfrm>
          <a:prstGeom prst="rect">
            <a:avLst/>
          </a:prstGeom>
        </p:spPr>
        <p:txBody>
          <a:bodyPr wrap="none">
            <a:spAutoFit/>
          </a:bodyPr>
          <a:lstStyle/>
          <a:p>
            <a:pPr lvl="0" algn="ctr" fontAlgn="base">
              <a:spcBef>
                <a:spcPct val="0"/>
              </a:spcBef>
              <a:spcAft>
                <a:spcPct val="0"/>
              </a:spcAft>
            </a:pPr>
            <a:r>
              <a:rPr kumimoji="0" lang="ru-RU" b="1" i="1" u="sng" strike="noStrike" cap="none" normalizeH="0" baseline="0" dirty="0" smtClean="0">
                <a:ln>
                  <a:noFill/>
                </a:ln>
                <a:solidFill>
                  <a:srgbClr val="FF0000"/>
                </a:solidFill>
                <a:effectLst/>
                <a:latin typeface="Gabriola" pitchFamily="82" charset="0"/>
                <a:ea typeface="Calibri" pitchFamily="34" charset="0"/>
                <a:cs typeface="Times New Roman" pitchFamily="18" charset="0"/>
              </a:rPr>
              <a:t>Древний Египет</a:t>
            </a:r>
            <a:endParaRPr kumimoji="0" lang="ru-RU" sz="2800" b="0" i="1" u="sng" strike="noStrike" cap="none" normalizeH="0" baseline="0" dirty="0" smtClean="0">
              <a:ln>
                <a:noFill/>
              </a:ln>
              <a:solidFill>
                <a:srgbClr val="FF0000"/>
              </a:solidFill>
              <a:effectLst/>
              <a:latin typeface="Gabriola" pitchFamily="82"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FFFF">
                <a:alpha val="54000"/>
              </a:srgbClr>
            </a:gs>
            <a:gs pos="7001">
              <a:srgbClr val="E6E6E6"/>
            </a:gs>
            <a:gs pos="32001">
              <a:srgbClr val="7D8496"/>
            </a:gs>
            <a:gs pos="47000">
              <a:srgbClr val="E6E6E6"/>
            </a:gs>
            <a:gs pos="85001">
              <a:srgbClr val="7D8496"/>
            </a:gs>
            <a:gs pos="100000">
              <a:srgbClr val="E6E6E6"/>
            </a:gs>
          </a:gsLst>
          <a:lin ang="5400000" scaled="0"/>
        </a:gradFill>
        <a:effectLst/>
      </p:bgPr>
    </p:bg>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285720" y="928670"/>
            <a:ext cx="4071966" cy="2308324"/>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Древняя Месопотамия,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также </a:t>
            </a:r>
            <a:r>
              <a:rPr kumimoji="0" lang="ru-RU" sz="2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Древнее </a:t>
            </a:r>
            <a:r>
              <a:rPr kumimoji="0" lang="ru-RU" sz="2400" b="1" i="0" u="none" strike="noStrike" cap="none" normalizeH="0" baseline="0" dirty="0" err="1" smtClean="0">
                <a:ln>
                  <a:noFill/>
                </a:ln>
                <a:solidFill>
                  <a:srgbClr val="7030A0"/>
                </a:solidFill>
                <a:effectLst/>
                <a:latin typeface="Times New Roman" pitchFamily="18" charset="0"/>
                <a:ea typeface="Calibri" pitchFamily="34" charset="0"/>
                <a:cs typeface="Times New Roman" pitchFamily="18" charset="0"/>
              </a:rPr>
              <a:t>Двуречье</a:t>
            </a:r>
            <a:r>
              <a:rPr kumimoji="0" lang="ru-RU" sz="2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 Древнее Междуречье </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древняя страна в Западной Азии в долине </a:t>
            </a:r>
            <a:r>
              <a:rPr kumimoji="0" lang="ru-RU" sz="2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рек Тигр и Евфрат</a:t>
            </a:r>
            <a:r>
              <a:rPr kumimoji="0" lang="ru-RU" sz="1200" b="1" i="0" u="none" strike="noStrike" cap="none" normalizeH="0" baseline="0" dirty="0" smtClean="0">
                <a:ln>
                  <a:noFill/>
                </a:ln>
                <a:solidFill>
                  <a:srgbClr val="7030A0"/>
                </a:solidFill>
                <a:effectLst/>
                <a:latin typeface="Times New Roman" pitchFamily="18" charset="0"/>
                <a:cs typeface="Times New Roman" pitchFamily="18" charset="0"/>
              </a:rPr>
              <a:t> </a:t>
            </a:r>
            <a:endParaRPr kumimoji="0" lang="ru-RU" sz="3600" b="1" i="0" u="none" strike="noStrike" cap="none" normalizeH="0" baseline="0" dirty="0" smtClean="0">
              <a:ln>
                <a:noFill/>
              </a:ln>
              <a:solidFill>
                <a:srgbClr val="7030A0"/>
              </a:solidFill>
              <a:effectLst/>
              <a:latin typeface="Times New Roman" pitchFamily="18" charset="0"/>
              <a:cs typeface="Times New Roman" pitchFamily="18" charset="0"/>
            </a:endParaRPr>
          </a:p>
        </p:txBody>
      </p:sp>
      <p:sp>
        <p:nvSpPr>
          <p:cNvPr id="3" name="Прямоугольник 2"/>
          <p:cNvSpPr/>
          <p:nvPr/>
        </p:nvSpPr>
        <p:spPr>
          <a:xfrm>
            <a:off x="2928926" y="0"/>
            <a:ext cx="3969356" cy="707886"/>
          </a:xfrm>
          <a:prstGeom prst="rect">
            <a:avLst/>
          </a:prstGeom>
        </p:spPr>
        <p:txBody>
          <a:bodyPr wrap="none">
            <a:spAutoFit/>
          </a:bodyPr>
          <a:lstStyle/>
          <a:p>
            <a:r>
              <a:rPr kumimoji="0" lang="ru-RU" sz="4000" b="1" i="0" u="none" strike="noStrike" cap="none" normalizeH="0" baseline="0" dirty="0" smtClean="0">
                <a:ln>
                  <a:noFill/>
                </a:ln>
                <a:solidFill>
                  <a:srgbClr val="7030A0"/>
                </a:solidFill>
                <a:effectLst/>
                <a:latin typeface="Gabriola" pitchFamily="82" charset="0"/>
                <a:ea typeface="Calibri" pitchFamily="34" charset="0"/>
                <a:cs typeface="Times New Roman" pitchFamily="18" charset="0"/>
              </a:rPr>
              <a:t>Древняя Месопотамия</a:t>
            </a:r>
            <a:endParaRPr lang="ru-RU" sz="4000" b="1" dirty="0">
              <a:solidFill>
                <a:srgbClr val="7030A0"/>
              </a:solidFill>
              <a:latin typeface="Gabriola" pitchFamily="82" charset="0"/>
            </a:endParaRPr>
          </a:p>
        </p:txBody>
      </p:sp>
      <p:pic>
        <p:nvPicPr>
          <p:cNvPr id="21507" name="Picture 3" descr="Как древняя Месопотамия стала колыбелью человеческой цивилизации"/>
          <p:cNvPicPr>
            <a:picLocks noChangeAspect="1" noChangeArrowheads="1"/>
          </p:cNvPicPr>
          <p:nvPr/>
        </p:nvPicPr>
        <p:blipFill>
          <a:blip r:embed="rId2"/>
          <a:srcRect/>
          <a:stretch>
            <a:fillRect/>
          </a:stretch>
        </p:blipFill>
        <p:spPr bwMode="auto">
          <a:xfrm>
            <a:off x="4500562" y="928670"/>
            <a:ext cx="4286280" cy="5786477"/>
          </a:xfrm>
          <a:prstGeom prst="rect">
            <a:avLst/>
          </a:prstGeom>
          <a:noFill/>
        </p:spPr>
      </p:pic>
      <p:sp>
        <p:nvSpPr>
          <p:cNvPr id="21508" name="Rectangle 4"/>
          <p:cNvSpPr>
            <a:spLocks noChangeArrowheads="1"/>
          </p:cNvSpPr>
          <p:nvPr/>
        </p:nvSpPr>
        <p:spPr bwMode="auto">
          <a:xfrm>
            <a:off x="285720" y="3500438"/>
            <a:ext cx="4071966" cy="156966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Государство здесь возникло приблизительно в то же время, что и в долине Нила, — </a:t>
            </a:r>
            <a:r>
              <a:rPr kumimoji="0" lang="ru-RU" sz="2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более 5000 лет назад.</a:t>
            </a:r>
            <a:endParaRPr kumimoji="0" lang="ru-RU" sz="3600" b="1" i="0" u="none" strike="noStrike" cap="none" normalizeH="0" baseline="0" dirty="0" smtClean="0">
              <a:ln>
                <a:noFill/>
              </a:ln>
              <a:solidFill>
                <a:srgbClr val="7030A0"/>
              </a:solidFill>
              <a:effectLst/>
              <a:latin typeface="Arial" pitchFamily="34" charset="0"/>
              <a:cs typeface="Arial" pitchFamily="34" charset="0"/>
            </a:endParaRPr>
          </a:p>
        </p:txBody>
      </p:sp>
      <p:sp>
        <p:nvSpPr>
          <p:cNvPr id="6" name="Прямоугольник 5"/>
          <p:cNvSpPr/>
          <p:nvPr/>
        </p:nvSpPr>
        <p:spPr>
          <a:xfrm>
            <a:off x="285720" y="5429264"/>
            <a:ext cx="4071966"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2400" dirty="0">
                <a:latin typeface="Times New Roman" pitchFamily="18" charset="0"/>
                <a:cs typeface="Times New Roman" pitchFamily="18" charset="0"/>
              </a:rPr>
              <a:t>Самыми крупными  были  </a:t>
            </a:r>
            <a:r>
              <a:rPr lang="ru-RU" sz="2400" b="1" dirty="0">
                <a:solidFill>
                  <a:srgbClr val="7030A0"/>
                </a:solidFill>
                <a:latin typeface="Times New Roman" pitchFamily="18" charset="0"/>
                <a:cs typeface="Times New Roman" pitchFamily="18" charset="0"/>
              </a:rPr>
              <a:t>Ур и </a:t>
            </a:r>
            <a:r>
              <a:rPr lang="ru-RU" sz="2400" b="1" dirty="0" err="1">
                <a:solidFill>
                  <a:srgbClr val="7030A0"/>
                </a:solidFill>
                <a:latin typeface="Times New Roman" pitchFamily="18" charset="0"/>
                <a:cs typeface="Times New Roman" pitchFamily="18" charset="0"/>
              </a:rPr>
              <a:t>Урук</a:t>
            </a:r>
            <a:r>
              <a:rPr lang="ru-RU" sz="2400" b="1" dirty="0">
                <a:solidFill>
                  <a:srgbClr val="7030A0"/>
                </a:solidFill>
                <a:latin typeface="Times New Roman" pitchFamily="18" charset="0"/>
                <a:cs typeface="Times New Roman" pitchFamily="18" charset="0"/>
              </a:rPr>
              <a:t>,</a:t>
            </a:r>
            <a:r>
              <a:rPr lang="ru-RU" sz="2400" dirty="0">
                <a:latin typeface="Times New Roman" pitchFamily="18" charset="0"/>
                <a:cs typeface="Times New Roman" pitchFamily="18" charset="0"/>
              </a:rPr>
              <a:t> располагавшиеся на юге </a:t>
            </a:r>
            <a:r>
              <a:rPr lang="ru-RU" sz="2400" dirty="0" err="1">
                <a:latin typeface="Times New Roman" pitchFamily="18" charset="0"/>
                <a:cs typeface="Times New Roman" pitchFamily="18" charset="0"/>
              </a:rPr>
              <a:t>Двуречья</a:t>
            </a:r>
            <a:endParaRPr lang="ru-RU" sz="24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TotalTime>
  <Words>1169</Words>
  <Application>Microsoft Office PowerPoint</Application>
  <PresentationFormat>Экран (4:3)</PresentationFormat>
  <Paragraphs>120</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Древний Восток</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dc:creator>
  <cp:lastModifiedBy>Елена</cp:lastModifiedBy>
  <cp:revision>25</cp:revision>
  <dcterms:created xsi:type="dcterms:W3CDTF">2022-10-24T17:18:19Z</dcterms:created>
  <dcterms:modified xsi:type="dcterms:W3CDTF">2022-11-02T13:56:45Z</dcterms:modified>
</cp:coreProperties>
</file>