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wmf" ContentType="image/x-wmf"/>
  <Default Extension="emf" ContentType="image/x-e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ink/ink1.xml" ContentType="application/inkml+xml"/>
  <Override PartName="/ppt/ink/ink2.xml" ContentType="application/inkml+xml"/>
  <Override PartName="/ppt/ink/ink3.xml" ContentType="application/inkml+xml"/>
  <Override PartName="/ppt/ink/ink4.xml" ContentType="application/inkml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ink/ink10.xml" ContentType="application/inkml+xml"/>
  <Override PartName="/ppt/ink/ink11.xml" ContentType="application/inkml+xml"/>
  <Override PartName="/ppt/ink/ink12.xml" ContentType="application/inkml+xml"/>
  <Override PartName="/ppt/activeX/activeX1.xml" ContentType="application/vnd.ms-office.activeX+xml"/>
  <Override PartName="/ppt/activeX/activeX1.bin" ContentType="application/vnd.ms-office.activeX"/>
  <Override PartName="/ppt/activeX/activeX2.xml" ContentType="application/vnd.ms-office.activeX+xml"/>
  <Override PartName="/ppt/activeX/activeX2.bin" ContentType="application/vnd.ms-office.activeX"/>
  <Override PartName="/ppt/activeX/activeX3.xml" ContentType="application/vnd.ms-office.activeX+xml"/>
  <Override PartName="/ppt/activeX/activeX3.bin" ContentType="application/vnd.ms-office.activeX"/>
  <Override PartName="/ppt/activeX/activeX4.xml" ContentType="application/vnd.ms-office.activeX+xml"/>
  <Override PartName="/ppt/activeX/activeX4.bin" ContentType="application/vnd.ms-office.activeX"/>
  <Override PartName="/ppt/activeX/activeX5.xml" ContentType="application/vnd.ms-office.activeX+xml"/>
  <Override PartName="/ppt/activeX/activeX5.bin" ContentType="application/vnd.ms-office.activeX"/>
  <Override PartName="/ppt/activeX/activeX6.xml" ContentType="application/vnd.ms-office.activeX+xml"/>
  <Override PartName="/ppt/activeX/activeX6.bin" ContentType="application/vnd.ms-office.activeX"/>
  <Override PartName="/ppt/activeX/activeX7.xml" ContentType="application/vnd.ms-office.activeX+xml"/>
  <Override PartName="/ppt/activeX/activeX7.bin" ContentType="application/vnd.ms-office.activeX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2" r:id="rId1"/>
  </p:sldMasterIdLst>
  <p:notesMasterIdLst>
    <p:notesMasterId r:id="rId46"/>
  </p:notesMasterIdLst>
  <p:sldIdLst>
    <p:sldId id="256" r:id="rId2"/>
    <p:sldId id="335" r:id="rId3"/>
    <p:sldId id="313" r:id="rId4"/>
    <p:sldId id="326" r:id="rId5"/>
    <p:sldId id="314" r:id="rId6"/>
    <p:sldId id="263" r:id="rId7"/>
    <p:sldId id="333" r:id="rId8"/>
    <p:sldId id="272" r:id="rId9"/>
    <p:sldId id="274" r:id="rId10"/>
    <p:sldId id="276" r:id="rId11"/>
    <p:sldId id="278" r:id="rId12"/>
    <p:sldId id="280" r:id="rId13"/>
    <p:sldId id="324" r:id="rId14"/>
    <p:sldId id="325" r:id="rId15"/>
    <p:sldId id="334" r:id="rId16"/>
    <p:sldId id="281" r:id="rId17"/>
    <p:sldId id="282" r:id="rId18"/>
    <p:sldId id="323" r:id="rId19"/>
    <p:sldId id="284" r:id="rId20"/>
    <p:sldId id="286" r:id="rId21"/>
    <p:sldId id="288" r:id="rId22"/>
    <p:sldId id="290" r:id="rId23"/>
    <p:sldId id="292" r:id="rId24"/>
    <p:sldId id="294" r:id="rId25"/>
    <p:sldId id="295" r:id="rId26"/>
    <p:sldId id="296" r:id="rId27"/>
    <p:sldId id="297" r:id="rId28"/>
    <p:sldId id="320" r:id="rId29"/>
    <p:sldId id="298" r:id="rId30"/>
    <p:sldId id="300" r:id="rId31"/>
    <p:sldId id="301" r:id="rId32"/>
    <p:sldId id="303" r:id="rId33"/>
    <p:sldId id="328" r:id="rId34"/>
    <p:sldId id="327" r:id="rId35"/>
    <p:sldId id="321" r:id="rId36"/>
    <p:sldId id="305" r:id="rId37"/>
    <p:sldId id="306" r:id="rId38"/>
    <p:sldId id="307" r:id="rId39"/>
    <p:sldId id="308" r:id="rId40"/>
    <p:sldId id="331" r:id="rId41"/>
    <p:sldId id="332" r:id="rId42"/>
    <p:sldId id="317" r:id="rId43"/>
    <p:sldId id="310" r:id="rId44"/>
    <p:sldId id="318" r:id="rId4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66807" autoAdjust="0"/>
  </p:normalViewPr>
  <p:slideViewPr>
    <p:cSldViewPr>
      <p:cViewPr varScale="1">
        <p:scale>
          <a:sx n="77" d="100"/>
          <a:sy n="77" d="100"/>
        </p:scale>
        <p:origin x="-260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_rels/activeX2.xml.rels><?xml version="1.0" encoding="UTF-8" standalone="yes"?>
<Relationships xmlns="http://schemas.openxmlformats.org/package/2006/relationships"><Relationship Id="rId1" Type="http://schemas.microsoft.com/office/2006/relationships/activeXControlBinary" Target="activeX2.bin"/></Relationships>
</file>

<file path=ppt/activeX/_rels/activeX3.xml.rels><?xml version="1.0" encoding="UTF-8" standalone="yes"?>
<Relationships xmlns="http://schemas.openxmlformats.org/package/2006/relationships"><Relationship Id="rId1" Type="http://schemas.microsoft.com/office/2006/relationships/activeXControlBinary" Target="activeX3.bin"/></Relationships>
</file>

<file path=ppt/activeX/_rels/activeX4.xml.rels><?xml version="1.0" encoding="UTF-8" standalone="yes"?>
<Relationships xmlns="http://schemas.openxmlformats.org/package/2006/relationships"><Relationship Id="rId1" Type="http://schemas.microsoft.com/office/2006/relationships/activeXControlBinary" Target="activeX4.bin"/></Relationships>
</file>

<file path=ppt/activeX/_rels/activeX5.xml.rels><?xml version="1.0" encoding="UTF-8" standalone="yes"?>
<Relationships xmlns="http://schemas.openxmlformats.org/package/2006/relationships"><Relationship Id="rId1" Type="http://schemas.microsoft.com/office/2006/relationships/activeXControlBinary" Target="activeX5.bin"/></Relationships>
</file>

<file path=ppt/activeX/_rels/activeX6.xml.rels><?xml version="1.0" encoding="UTF-8" standalone="yes"?>
<Relationships xmlns="http://schemas.openxmlformats.org/package/2006/relationships"><Relationship Id="rId1" Type="http://schemas.microsoft.com/office/2006/relationships/activeXControlBinary" Target="activeX6.bin"/></Relationships>
</file>

<file path=ppt/activeX/_rels/activeX7.xml.rels><?xml version="1.0" encoding="UTF-8" standalone="yes"?>
<Relationships xmlns="http://schemas.openxmlformats.org/package/2006/relationships"><Relationship Id="rId1" Type="http://schemas.microsoft.com/office/2006/relationships/activeXControlBinary" Target="activeX7.bin"/></Relationships>
</file>

<file path=ppt/activeX/activeX1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2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3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4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5.xml><?xml version="1.0" encoding="utf-8"?>
<ax:ocx xmlns:ax="http://schemas.microsoft.com/office/2006/activeX" xmlns:r="http://schemas.openxmlformats.org/officeDocument/2006/relationships" ax:classid="{8BD21D50-EC42-11CE-9E0D-00AA006002F3}" ax:persistence="persistStorage" r:id="rId1"/>
</file>

<file path=ppt/activeX/activeX6.xml><?xml version="1.0" encoding="utf-8"?>
<ax:ocx xmlns:ax="http://schemas.microsoft.com/office/2006/activeX" xmlns:r="http://schemas.openxmlformats.org/officeDocument/2006/relationships" ax:classid="{D7053240-CE69-11CD-A777-00DD01143C57}" ax:persistence="persistStorage" r:id="rId1"/>
</file>

<file path=ppt/activeX/activeX7.xml><?xml version="1.0" encoding="utf-8"?>
<ax:ocx xmlns:ax="http://schemas.microsoft.com/office/2006/activeX" xmlns:r="http://schemas.openxmlformats.org/officeDocument/2006/relationships" ax:classid="{978C9E23-D4B0-11CE-BF2D-00AA003F40D0}" ax:persistence="persistStorage" r:id="rId1"/>
</file>

<file path=ppt/drawings/_rels/vmlDrawing1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/Relationships>
</file>

<file path=ppt/drawings/_rels/vmlDrawing2.vml.rels><?xml version="1.0" encoding="UTF-8" standalone="yes"?>
<Relationships xmlns="http://schemas.openxmlformats.org/package/2006/relationships"><Relationship Id="rId8" Type="http://schemas.openxmlformats.org/officeDocument/2006/relationships/image" Target="../media/image16.wmf"/><Relationship Id="rId13" Type="http://schemas.openxmlformats.org/officeDocument/2006/relationships/image" Target="../media/image21.wmf"/><Relationship Id="rId3" Type="http://schemas.openxmlformats.org/officeDocument/2006/relationships/image" Target="../media/image11.wmf"/><Relationship Id="rId7" Type="http://schemas.openxmlformats.org/officeDocument/2006/relationships/image" Target="../media/image15.wmf"/><Relationship Id="rId12" Type="http://schemas.openxmlformats.org/officeDocument/2006/relationships/image" Target="../media/image20.wmf"/><Relationship Id="rId2" Type="http://schemas.openxmlformats.org/officeDocument/2006/relationships/image" Target="../media/image10.wmf"/><Relationship Id="rId1" Type="http://schemas.openxmlformats.org/officeDocument/2006/relationships/image" Target="../media/image9.wmf"/><Relationship Id="rId6" Type="http://schemas.openxmlformats.org/officeDocument/2006/relationships/image" Target="../media/image14.wmf"/><Relationship Id="rId11" Type="http://schemas.openxmlformats.org/officeDocument/2006/relationships/image" Target="../media/image19.wmf"/><Relationship Id="rId5" Type="http://schemas.openxmlformats.org/officeDocument/2006/relationships/image" Target="../media/image13.wmf"/><Relationship Id="rId10" Type="http://schemas.openxmlformats.org/officeDocument/2006/relationships/image" Target="../media/image18.wmf"/><Relationship Id="rId4" Type="http://schemas.openxmlformats.org/officeDocument/2006/relationships/image" Target="../media/image12.wmf"/><Relationship Id="rId9" Type="http://schemas.openxmlformats.org/officeDocument/2006/relationships/image" Target="../media/image17.wmf"/><Relationship Id="rId14" Type="http://schemas.openxmlformats.org/officeDocument/2006/relationships/image" Target="../media/image22.wmf"/></Relationships>
</file>

<file path=ppt/drawings/_rels/vmlDrawing3.vml.rels><?xml version="1.0" encoding="UTF-8" standalone="yes"?>
<Relationships xmlns="http://schemas.openxmlformats.org/package/2006/relationships"><Relationship Id="rId3" Type="http://schemas.openxmlformats.org/officeDocument/2006/relationships/image" Target="../media/image31.wmf"/><Relationship Id="rId2" Type="http://schemas.openxmlformats.org/officeDocument/2006/relationships/image" Target="../media/image30.wmf"/><Relationship Id="rId1" Type="http://schemas.openxmlformats.org/officeDocument/2006/relationships/image" Target="../media/image29.wmf"/><Relationship Id="rId5" Type="http://schemas.openxmlformats.org/officeDocument/2006/relationships/image" Target="../media/image33.wmf"/><Relationship Id="rId4" Type="http://schemas.openxmlformats.org/officeDocument/2006/relationships/image" Target="../media/image32.wmf"/></Relationships>
</file>

<file path=ppt/drawings/_rels/vmlDrawing4.vml.rels><?xml version="1.0" encoding="UTF-8" standalone="yes"?>
<Relationships xmlns="http://schemas.openxmlformats.org/package/2006/relationships"><Relationship Id="rId2" Type="http://schemas.openxmlformats.org/officeDocument/2006/relationships/image" Target="../media/image41.wmf"/><Relationship Id="rId1" Type="http://schemas.openxmlformats.org/officeDocument/2006/relationships/image" Target="../media/image40.w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5.wmf"/></Relationships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5:32.9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8692 15180 0,'158'40'0,"-118"-20"0,-20 0 0,0-1 0,0-19 16,19 0-16,-19 0 0,20 0 0,-20 0 15,-1 0-15,21 20 0,-20-20 0,20 0 16,-1 0-16,1 0 0,0 0 0,-1 0 16,1 20-16,0 0 0,19-20 0,1 20 15,-20-20-15,-1 20 0,21-20 0,-1 19 0,1-19 16,-1 20-16,1 0 0,19 0 0,-19-20 15,-1-20-15,1 20 0,19 0 0,1 0 16,-1 20-16,20 20 0,-19-20 0,19 19 16,-20-19-16,20 20 0,1-1 0,-1 1 15,-40 0-15,-19-20 0,-20 0 0,-20-20 16,0 0-16,0 0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7:03.87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14347 8076 0,'0'0'0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7:05.50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15200 7461 0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9:53.56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8930 15121 0,'0'0'343,"20"0"-343,-1 0 16,21 0-16,0 0 15,-1 20-15,-19-20 16,0 0-1,40 19-15,-60-19 16,39 0-16,-19 20 16,0-20-1,0 0-15,-20 0 16,20 0-16,19 0 15,-19 20-15,-20-20 16,40 20 0,-20-20-1,-20 0-15,39 0 16,-19 0-16,0 0 15,0 0 1,-20 0-16,20 0 16,0 20-16,0-20 31,-20 0-31,39 20 15,-39-20-15,20 0 16,20 19-16,-40-19 16,20 0-16,-1 0 15,1 20 1,-20-20-16,40 20 15,0-20-15,-21 20 16,1-20-16,-20 0 16,40 20-16,0-20 15,-20 0 1,19 20-16,-19-1 15,0 1-15,0-20 16,-20 0-16,39 20 16,-19-20-16,0 0 15,20 20-15,-20 0 16,19 0-16,41 0 15,-21-1-15,-19 1 16,0-20-16,19 0 16,1 20-16,-1 0 15,1 0-15,19 0 16,20-1-16,-19 1 15,19-20-15,20 20 16,-40 0-16,-19 0 16,-20-20-16,-1 0 15,1 20-15,-40-20 31,0 0 281,-60 0-296,1-20-16,-1 0 16,1 20-16,-40-20 15,59 20-15,-39-20 16,19 0-16,1 1 15,-1 19-15,40 0 16,-39-20-16,39 20 16,-60-20-16,41 0 15,19 20-15,-20 0 16,20 0-16,1 0 15,-1 0-15,-20-20 16,40 20 0,-20 0-16,0 0 15,-19-20-15,39 20 16,-20 0-1,20 0-15,-40 0 16,20-19-16,20 19 16,-39-20-1,-1 20-15,-20 0 0,40 0 16,-39-20-1,19 20-15,-19-20 16,39 0-16,-20 20 16,20-20-16,0 0 15,-39 1 1,59 19-16,-40-20 15,20 0 1,1 20 0,19 0-1,-20 0-15,0 0 16,0 0-1,20 0 1,-20 0-16,-19 0 16,-1-20-16,20 0 15,-40 20-15,60 0 16,-39 0-16,-1-20 15,0 20-15,1-19 16,19 19-16,-40-20 16,21 20-1,19 0-15,-20-20 16,20 20-16,-39-20 15,59 20-15,-60 0 16,40 0-16,-19 0 16,-1-20-16,0 0 15,20 20-15,-19-19 16,39 19-16,-20 0 15,20 0-15,-20 0 16,0 0-16,20 0 47,-20 0-47,20-20 31,-19 20-15,19 0-1,-40 0 1,40-20-16,-20 20 15,0 0-15,0 0 16,0-20-16,1 20 16,-21 0-16,20 0 15,0 0 1,0 0-16,-19-20 15,39 20 1,-20 0-16,0 0 16,20 0-16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18.947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10974 15776 0,'0'0'0,"59"79"0,-79-59 0,20-20 0,0 0 16,0 0-16,0 20 0,-20-20 16,20 0-16,0 0 0,0 0 0,0 19 15,0-19-15,-19 0 0,19 0 0,0 0 16,0 0-16,0 0 0,0 0 0,0 0 15,0 0-15,0 0 0,0 0 0,0 20 16,0-20-16,0 0 0,-20 0 0,20 0 0,20 0 16,-20 0-16,0 0 0,0 0 0,0 0 15,0 0-15,0 0 0,0 0 0,0 0 16,0 0-16,0 0 0,0 0 0,0 0 15,0-20-15,0 20 0,0 0 0,0 0 16,0 0-16,0 0 0,0 0 0,0 20 0,0-20 16,0-20-16,0 20 0,0 0 0,19 0 15,-19 20-15,0-20 0,0 0 0,0 0 16,0 0-16,0 0 0,0 0 0,0 0 15,0 0-15,-19 0 0,19 0 0,0 0 16,19 0-16,-19 0 0,0 0 0,0 0 0,-19 20 16,19-40-16,0 20 0,0 0 0,0 0 15,-20 0-15,20 0 0,0 0 0,-20 0 16,20 0-16,0 0 0,0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21.531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14407 8017 0,'0'0'0,"0"0"0,0 0 0,0 0 0,0 0 0,0 0 0,0 0 0,59 59 0,-79-39 0,20 0 0,0-20 0,0 0 0,0-20 16,-20 20-16,20 0 0,0 0 15,0 0-15,0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24.78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11787 15795 0,'0'0'0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25.304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11807 15914 0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28.359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15300 7521 0,'0'0'0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36.572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655 8036 0,'0'0'0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6:59.626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10874 15002 0,'0'0'0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ax="2944" units="cm"/>
          <inkml:channel name="Y" type="integer" max="1080" units="cm"/>
          <inkml:channel name="T" type="integer" max="2.14748E9" units="dev"/>
        </inkml:traceFormat>
        <inkml:channelProperties>
          <inkml:channelProperty channel="X" name="resolution" value="43.48597" units="1/cm"/>
          <inkml:channelProperty channel="Y" name="resolution" value="28.34646" units="1/cm"/>
          <inkml:channelProperty channel="T" name="resolution" value="1" units="1/dev"/>
        </inkml:channelProperties>
      </inkml:inkSource>
      <inkml:timestamp xml:id="ts0" timeString="2019-04-23T06:37:01.810"/>
    </inkml:context>
    <inkml:brush xml:id="br0">
      <inkml:brushProperty name="width" value="0.08819" units="cm"/>
      <inkml:brushProperty name="height" value="0.35278" units="cm"/>
      <inkml:brushProperty name="color" value="#FFFF00"/>
      <inkml:brushProperty name="tip" value="rectangle"/>
      <inkml:brushProperty name="rasterOp" value="maskPen"/>
    </inkml:brush>
  </inkml:definitions>
  <inkml:trace contextRef="#ctx0" brushRef="#br0">11767 15756 0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8802BF0-A11B-4C26-9728-FAF40D57A5BC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5F5F8C-F3FD-46E3-B9CC-676EC2FFE1D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4447332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030794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7525866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5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99031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16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8404469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17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6592523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2811D13C-79C5-42FD-BED1-8B9452CE9922}" type="slidenum">
              <a:rPr lang="ru-RU" smtClean="0"/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22</a:t>
            </a:fld>
            <a:endParaRPr lang="ru-RU" smtClean="0"/>
          </a:p>
        </p:txBody>
      </p:sp>
      <p:sp>
        <p:nvSpPr>
          <p:cNvPr id="13315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13316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altLang="ru-RU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23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078951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5F5F8C-F3FD-46E3-B9CC-676EC2FFE1D4}" type="slidenum">
              <a:rPr lang="ru-RU" smtClean="0"/>
              <a:t>26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671621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Объект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Объект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Объект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A070F584-1287-4A10-A110-B46C05A70FCC}" type="datetimeFigureOut">
              <a:rPr lang="ru-RU" smtClean="0"/>
              <a:pPr/>
              <a:t>02.11.2022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C8259E1E-4636-492B-AD1C-8CDD097678F2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73" r:id="rId1"/>
    <p:sldLayoutId id="2147483974" r:id="rId2"/>
    <p:sldLayoutId id="2147483975" r:id="rId3"/>
    <p:sldLayoutId id="2147483976" r:id="rId4"/>
    <p:sldLayoutId id="2147483977" r:id="rId5"/>
    <p:sldLayoutId id="2147483978" r:id="rId6"/>
    <p:sldLayoutId id="2147483979" r:id="rId7"/>
    <p:sldLayoutId id="2147483980" r:id="rId8"/>
    <p:sldLayoutId id="2147483981" r:id="rId9"/>
    <p:sldLayoutId id="2147483982" r:id="rId10"/>
    <p:sldLayoutId id="2147483983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6.bin"/><Relationship Id="rId18" Type="http://schemas.openxmlformats.org/officeDocument/2006/relationships/oleObject" Target="../embeddings/oleObject9.bin"/><Relationship Id="rId26" Type="http://schemas.openxmlformats.org/officeDocument/2006/relationships/oleObject" Target="../embeddings/oleObject15.bin"/><Relationship Id="rId3" Type="http://schemas.openxmlformats.org/officeDocument/2006/relationships/oleObject" Target="../embeddings/oleObject1.bin"/><Relationship Id="rId21" Type="http://schemas.openxmlformats.org/officeDocument/2006/relationships/oleObject" Target="../embeddings/oleObject11.bin"/><Relationship Id="rId7" Type="http://schemas.openxmlformats.org/officeDocument/2006/relationships/oleObject" Target="../embeddings/oleObject3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8.bin"/><Relationship Id="rId25" Type="http://schemas.openxmlformats.org/officeDocument/2006/relationships/oleObject" Target="../embeddings/oleObject14.bin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wmf"/><Relationship Id="rId20" Type="http://schemas.openxmlformats.org/officeDocument/2006/relationships/oleObject" Target="../embeddings/oleObject10.bin"/><Relationship Id="rId1" Type="http://schemas.openxmlformats.org/officeDocument/2006/relationships/vmlDrawing" Target="../drawings/vmlDrawing1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5.bin"/><Relationship Id="rId24" Type="http://schemas.openxmlformats.org/officeDocument/2006/relationships/image" Target="../media/image17.wmf"/><Relationship Id="rId5" Type="http://schemas.openxmlformats.org/officeDocument/2006/relationships/oleObject" Target="../embeddings/oleObject2.bin"/><Relationship Id="rId15" Type="http://schemas.openxmlformats.org/officeDocument/2006/relationships/oleObject" Target="../embeddings/oleObject7.bin"/><Relationship Id="rId23" Type="http://schemas.openxmlformats.org/officeDocument/2006/relationships/oleObject" Target="../embeddings/oleObject13.bin"/><Relationship Id="rId10" Type="http://schemas.openxmlformats.org/officeDocument/2006/relationships/image" Target="../media/image12.wmf"/><Relationship Id="rId19" Type="http://schemas.openxmlformats.org/officeDocument/2006/relationships/image" Target="../media/image16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4.bin"/><Relationship Id="rId14" Type="http://schemas.openxmlformats.org/officeDocument/2006/relationships/image" Target="../media/image14.wmf"/><Relationship Id="rId22" Type="http://schemas.openxmlformats.org/officeDocument/2006/relationships/oleObject" Target="../embeddings/oleObject12.bin"/><Relationship Id="rId27" Type="http://schemas.openxmlformats.org/officeDocument/2006/relationships/image" Target="../media/image18.wm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wmf"/><Relationship Id="rId13" Type="http://schemas.openxmlformats.org/officeDocument/2006/relationships/oleObject" Target="../embeddings/oleObject21.bin"/><Relationship Id="rId18" Type="http://schemas.openxmlformats.org/officeDocument/2006/relationships/oleObject" Target="../embeddings/oleObject24.bin"/><Relationship Id="rId26" Type="http://schemas.openxmlformats.org/officeDocument/2006/relationships/oleObject" Target="../embeddings/oleObject30.bin"/><Relationship Id="rId3" Type="http://schemas.openxmlformats.org/officeDocument/2006/relationships/oleObject" Target="../embeddings/oleObject16.bin"/><Relationship Id="rId21" Type="http://schemas.openxmlformats.org/officeDocument/2006/relationships/oleObject" Target="../embeddings/oleObject26.bin"/><Relationship Id="rId34" Type="http://schemas.openxmlformats.org/officeDocument/2006/relationships/oleObject" Target="../embeddings/oleObject34.bin"/><Relationship Id="rId7" Type="http://schemas.openxmlformats.org/officeDocument/2006/relationships/oleObject" Target="../embeddings/oleObject18.bin"/><Relationship Id="rId12" Type="http://schemas.openxmlformats.org/officeDocument/2006/relationships/image" Target="../media/image13.wmf"/><Relationship Id="rId17" Type="http://schemas.openxmlformats.org/officeDocument/2006/relationships/oleObject" Target="../embeddings/oleObject23.bin"/><Relationship Id="rId25" Type="http://schemas.openxmlformats.org/officeDocument/2006/relationships/oleObject" Target="../embeddings/oleObject29.bin"/><Relationship Id="rId33" Type="http://schemas.openxmlformats.org/officeDocument/2006/relationships/image" Target="../media/image21.w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15.wmf"/><Relationship Id="rId20" Type="http://schemas.openxmlformats.org/officeDocument/2006/relationships/oleObject" Target="../embeddings/oleObject25.bin"/><Relationship Id="rId29" Type="http://schemas.openxmlformats.org/officeDocument/2006/relationships/image" Target="../media/image19.wmf"/><Relationship Id="rId1" Type="http://schemas.openxmlformats.org/officeDocument/2006/relationships/vmlDrawing" Target="../drawings/vmlDrawing2.vml"/><Relationship Id="rId6" Type="http://schemas.openxmlformats.org/officeDocument/2006/relationships/image" Target="../media/image10.wmf"/><Relationship Id="rId11" Type="http://schemas.openxmlformats.org/officeDocument/2006/relationships/oleObject" Target="../embeddings/oleObject20.bin"/><Relationship Id="rId24" Type="http://schemas.openxmlformats.org/officeDocument/2006/relationships/image" Target="../media/image17.wmf"/><Relationship Id="rId32" Type="http://schemas.openxmlformats.org/officeDocument/2006/relationships/oleObject" Target="../embeddings/oleObject33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2.bin"/><Relationship Id="rId23" Type="http://schemas.openxmlformats.org/officeDocument/2006/relationships/oleObject" Target="../embeddings/oleObject28.bin"/><Relationship Id="rId28" Type="http://schemas.openxmlformats.org/officeDocument/2006/relationships/oleObject" Target="../embeddings/oleObject31.bin"/><Relationship Id="rId10" Type="http://schemas.openxmlformats.org/officeDocument/2006/relationships/image" Target="../media/image12.wmf"/><Relationship Id="rId19" Type="http://schemas.openxmlformats.org/officeDocument/2006/relationships/image" Target="../media/image16.wmf"/><Relationship Id="rId31" Type="http://schemas.openxmlformats.org/officeDocument/2006/relationships/image" Target="../media/image20.wmf"/><Relationship Id="rId4" Type="http://schemas.openxmlformats.org/officeDocument/2006/relationships/image" Target="../media/image9.wmf"/><Relationship Id="rId9" Type="http://schemas.openxmlformats.org/officeDocument/2006/relationships/oleObject" Target="../embeddings/oleObject19.bin"/><Relationship Id="rId14" Type="http://schemas.openxmlformats.org/officeDocument/2006/relationships/image" Target="../media/image14.wmf"/><Relationship Id="rId22" Type="http://schemas.openxmlformats.org/officeDocument/2006/relationships/oleObject" Target="../embeddings/oleObject27.bin"/><Relationship Id="rId27" Type="http://schemas.openxmlformats.org/officeDocument/2006/relationships/image" Target="../media/image18.wmf"/><Relationship Id="rId30" Type="http://schemas.openxmlformats.org/officeDocument/2006/relationships/oleObject" Target="../embeddings/oleObject32.bin"/><Relationship Id="rId35" Type="http://schemas.openxmlformats.org/officeDocument/2006/relationships/image" Target="../media/image22.wmf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customXml" Target="../ink/ink3.xml"/><Relationship Id="rId13" Type="http://schemas.openxmlformats.org/officeDocument/2006/relationships/customXml" Target="../ink/ink6.xml"/><Relationship Id="rId18" Type="http://schemas.openxmlformats.org/officeDocument/2006/relationships/customXml" Target="../ink/ink10.xml"/><Relationship Id="rId3" Type="http://schemas.openxmlformats.org/officeDocument/2006/relationships/image" Target="../media/image28.png"/><Relationship Id="rId21" Type="http://schemas.openxmlformats.org/officeDocument/2006/relationships/customXml" Target="../ink/ink12.xml"/><Relationship Id="rId7" Type="http://schemas.openxmlformats.org/officeDocument/2006/relationships/image" Target="../media/image56.emf"/><Relationship Id="rId12" Type="http://schemas.openxmlformats.org/officeDocument/2006/relationships/customXml" Target="../ink/ink5.xml"/><Relationship Id="rId17" Type="http://schemas.openxmlformats.org/officeDocument/2006/relationships/customXml" Target="../ink/ink9.xml"/><Relationship Id="rId2" Type="http://schemas.openxmlformats.org/officeDocument/2006/relationships/image" Target="../media/image27.gif"/><Relationship Id="rId16" Type="http://schemas.openxmlformats.org/officeDocument/2006/relationships/customXml" Target="../ink/ink8.xml"/><Relationship Id="rId20" Type="http://schemas.openxmlformats.org/officeDocument/2006/relationships/image" Target="../media/image59.emf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.xml"/><Relationship Id="rId11" Type="http://schemas.openxmlformats.org/officeDocument/2006/relationships/image" Target="../media/image50.emf"/><Relationship Id="rId5" Type="http://schemas.openxmlformats.org/officeDocument/2006/relationships/image" Target="../media/image55.emf"/><Relationship Id="rId15" Type="http://schemas.openxmlformats.org/officeDocument/2006/relationships/customXml" Target="../ink/ink7.xml"/><Relationship Id="rId10" Type="http://schemas.openxmlformats.org/officeDocument/2006/relationships/customXml" Target="../ink/ink4.xml"/><Relationship Id="rId19" Type="http://schemas.openxmlformats.org/officeDocument/2006/relationships/customXml" Target="../ink/ink11.xml"/><Relationship Id="rId4" Type="http://schemas.openxmlformats.org/officeDocument/2006/relationships/customXml" Target="../ink/ink1.xml"/><Relationship Id="rId9" Type="http://schemas.openxmlformats.org/officeDocument/2006/relationships/image" Target="../media/image57.emf"/><Relationship Id="rId14" Type="http://schemas.openxmlformats.org/officeDocument/2006/relationships/image" Target="../media/image58.emf"/><Relationship Id="rId22" Type="http://schemas.openxmlformats.org/officeDocument/2006/relationships/image" Target="../media/image60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13" Type="http://schemas.openxmlformats.org/officeDocument/2006/relationships/image" Target="../media/image39.wmf"/><Relationship Id="rId3" Type="http://schemas.openxmlformats.org/officeDocument/2006/relationships/control" Target="../activeX/activeX2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38.wmf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3.vml"/><Relationship Id="rId6" Type="http://schemas.openxmlformats.org/officeDocument/2006/relationships/control" Target="../activeX/activeX5.xml"/><Relationship Id="rId11" Type="http://schemas.openxmlformats.org/officeDocument/2006/relationships/image" Target="../media/image37.wmf"/><Relationship Id="rId5" Type="http://schemas.openxmlformats.org/officeDocument/2006/relationships/control" Target="../activeX/activeX4.xml"/><Relationship Id="rId10" Type="http://schemas.openxmlformats.org/officeDocument/2006/relationships/image" Target="../media/image36.wmf"/><Relationship Id="rId4" Type="http://schemas.openxmlformats.org/officeDocument/2006/relationships/control" Target="../activeX/activeX3.xml"/><Relationship Id="rId9" Type="http://schemas.openxmlformats.org/officeDocument/2006/relationships/image" Target="../media/image35.wmf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ontrol" Target="../activeX/activeX7.xml"/><Relationship Id="rId2" Type="http://schemas.openxmlformats.org/officeDocument/2006/relationships/control" Target="../activeX/activeX6.xml"/><Relationship Id="rId1" Type="http://schemas.openxmlformats.org/officeDocument/2006/relationships/vmlDrawing" Target="../drawings/vmlDrawing4.vml"/><Relationship Id="rId6" Type="http://schemas.openxmlformats.org/officeDocument/2006/relationships/image" Target="../media/image43.wmf"/><Relationship Id="rId5" Type="http://schemas.openxmlformats.org/officeDocument/2006/relationships/image" Target="../media/image42.wmf"/><Relationship Id="rId4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7.png"/><Relationship Id="rId5" Type="http://schemas.openxmlformats.org/officeDocument/2006/relationships/image" Target="../media/image46.png"/><Relationship Id="rId4" Type="http://schemas.openxmlformats.org/officeDocument/2006/relationships/image" Target="../media/image45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gif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0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png"/><Relationship Id="rId7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57.png"/><Relationship Id="rId5" Type="http://schemas.openxmlformats.org/officeDocument/2006/relationships/image" Target="../media/image55.wmf"/><Relationship Id="rId4" Type="http://schemas.openxmlformats.org/officeDocument/2006/relationships/oleObject" Target="../embeddings/oleObject35.bin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jpeg"/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6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22030" y="764704"/>
            <a:ext cx="8229600" cy="2435696"/>
          </a:xfrm>
        </p:spPr>
        <p:txBody>
          <a:bodyPr>
            <a:noAutofit/>
          </a:bodyPr>
          <a:lstStyle/>
          <a:p>
            <a:r>
              <a:rPr lang="ru-RU" sz="3200" b="0" smtClean="0">
                <a:effectLst/>
                <a:latin typeface="+mn-lt"/>
              </a:rPr>
              <a:t>               Применение </a:t>
            </a:r>
            <a:r>
              <a:rPr lang="ru-RU" sz="3200" b="0" dirty="0">
                <a:effectLst/>
                <a:latin typeface="+mn-lt"/>
              </a:rPr>
              <a:t> </a:t>
            </a:r>
            <a:r>
              <a:rPr lang="ru-RU" sz="3200" smtClean="0">
                <a:effectLst/>
                <a:latin typeface="+mn-lt"/>
              </a:rPr>
              <a:t>цифровых </a:t>
            </a:r>
            <a:br>
              <a:rPr lang="ru-RU" sz="3200" smtClean="0">
                <a:effectLst/>
                <a:latin typeface="+mn-lt"/>
              </a:rPr>
            </a:br>
            <a:r>
              <a:rPr lang="ru-RU" sz="3200">
                <a:effectLst/>
                <a:latin typeface="+mn-lt"/>
              </a:rPr>
              <a:t> </a:t>
            </a:r>
            <a:r>
              <a:rPr lang="ru-RU" sz="3200" smtClean="0">
                <a:effectLst/>
                <a:latin typeface="+mn-lt"/>
              </a:rPr>
              <a:t>         технологий </a:t>
            </a:r>
            <a:r>
              <a:rPr lang="ru-RU" sz="3200" b="0" smtClean="0">
                <a:effectLst/>
                <a:latin typeface="+mn-lt"/>
              </a:rPr>
              <a:t> </a:t>
            </a:r>
            <a:r>
              <a:rPr lang="ru-RU" sz="3200" b="0" dirty="0">
                <a:effectLst/>
                <a:latin typeface="+mn-lt"/>
              </a:rPr>
              <a:t> в </a:t>
            </a:r>
            <a:r>
              <a:rPr lang="ru-RU" sz="3200" b="0" dirty="0" smtClean="0">
                <a:effectLst/>
                <a:latin typeface="+mn-lt"/>
              </a:rPr>
              <a:t>преподавании </a:t>
            </a:r>
            <a:br>
              <a:rPr lang="ru-RU" sz="3200" b="0" dirty="0" smtClean="0">
                <a:effectLst/>
                <a:latin typeface="+mn-lt"/>
              </a:rPr>
            </a:br>
            <a:r>
              <a:rPr lang="ru-RU" sz="3200">
                <a:effectLst/>
                <a:latin typeface="+mn-lt"/>
              </a:rPr>
              <a:t> </a:t>
            </a:r>
            <a:r>
              <a:rPr lang="ru-RU" sz="3200" smtClean="0">
                <a:effectLst/>
                <a:latin typeface="+mn-lt"/>
              </a:rPr>
              <a:t>                    </a:t>
            </a:r>
            <a:r>
              <a:rPr lang="ru-RU" sz="3200" b="0" smtClean="0">
                <a:effectLst/>
                <a:latin typeface="+mn-lt"/>
              </a:rPr>
              <a:t>      математики</a:t>
            </a:r>
            <a:r>
              <a:rPr lang="ru-RU" sz="4000" b="0" dirty="0">
                <a:effectLst/>
                <a:latin typeface="+mn-lt"/>
              </a:rPr>
              <a:t/>
            </a:r>
            <a:br>
              <a:rPr lang="ru-RU" sz="4000" b="0" dirty="0">
                <a:effectLst/>
                <a:latin typeface="+mn-lt"/>
              </a:rPr>
            </a:br>
            <a:endParaRPr lang="ru-RU" sz="4000" b="0" dirty="0">
              <a:latin typeface="+mn-lt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81000" y="3501008"/>
            <a:ext cx="8458200" cy="1785380"/>
          </a:xfrm>
        </p:spPr>
        <p:txBody>
          <a:bodyPr>
            <a:normAutofit fontScale="85000" lnSpcReduction="10000"/>
          </a:bodyPr>
          <a:lstStyle/>
          <a:p>
            <a:r>
              <a:rPr lang="ru-RU" dirty="0" smtClean="0"/>
              <a:t>                                              </a:t>
            </a:r>
            <a:r>
              <a:rPr lang="ru-RU" sz="3100" dirty="0" smtClean="0"/>
              <a:t>Иванова Н.М.</a:t>
            </a:r>
            <a:r>
              <a:rPr lang="en-US" sz="3100" dirty="0" smtClean="0"/>
              <a:t>,</a:t>
            </a:r>
            <a:r>
              <a:rPr lang="ru-RU" sz="3100" dirty="0"/>
              <a:t> </a:t>
            </a:r>
            <a:r>
              <a:rPr lang="ru-RU" sz="3100" dirty="0" smtClean="0"/>
              <a:t>учитель математики </a:t>
            </a:r>
          </a:p>
          <a:p>
            <a:endParaRPr lang="ru-RU" sz="3100" dirty="0"/>
          </a:p>
          <a:p>
            <a:r>
              <a:rPr lang="ru-RU" sz="3100" dirty="0" smtClean="0"/>
              <a:t>                                              МБОУ </a:t>
            </a:r>
            <a:r>
              <a:rPr lang="ru-RU" sz="3100" dirty="0"/>
              <a:t>г. Иркутска, СОШ № 19</a:t>
            </a: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1285852" y="4676788"/>
            <a:ext cx="7172348" cy="609600"/>
          </a:xfrm>
          <a:prstGeom prst="rect">
            <a:avLst/>
          </a:prstGeo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800" b="1" i="0" u="none" strike="noStrike" kern="1200" cap="none" spc="0" normalizeH="0" baseline="0" noProof="0" dirty="0">
              <a:ln>
                <a:noFill/>
              </a:ln>
              <a:solidFill>
                <a:schemeClr val="tx1">
                  <a:lumMod val="65000"/>
                </a:schemeClr>
              </a:solidFill>
              <a:effectLst/>
              <a:uLnTx/>
              <a:uFillTx/>
              <a:latin typeface="+mj-lt"/>
              <a:ea typeface="+mj-ea"/>
              <a:cs typeface="+mj-cs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>
          <a:xfrm>
            <a:off x="1285852" y="5038740"/>
            <a:ext cx="6400800" cy="747714"/>
          </a:xfrm>
          <a:prstGeom prst="rect">
            <a:avLst/>
          </a:prstGeom>
        </p:spPr>
        <p:txBody>
          <a:bodyPr vert="horz" lIns="118872" tIns="0" rIns="45720" bIns="0" rtlCol="0" anchor="b"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80000"/>
              <a:buFont typeface="Wingdings 2"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 smtClean="0">
              <a:ln>
                <a:noFill/>
              </a:ln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6" name="Picture 4" descr="Иванова Наталья Михайловна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068959"/>
            <a:ext cx="2160240" cy="31683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14348" y="571480"/>
            <a:ext cx="97174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Дано: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571472" y="3929066"/>
            <a:ext cx="168187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Построить: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500034" y="4500570"/>
            <a:ext cx="324697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i="1" dirty="0" smtClean="0">
                <a:latin typeface="Calibri"/>
              </a:rPr>
              <a:t>∆ </a:t>
            </a:r>
            <a:r>
              <a:rPr lang="en-US" sz="2400" i="1" dirty="0" smtClean="0">
                <a:latin typeface="Calibri"/>
              </a:rPr>
              <a:t>ABC</a:t>
            </a:r>
            <a:r>
              <a:rPr lang="ru-RU" sz="2400" i="1" dirty="0" smtClean="0">
                <a:latin typeface="Calibri"/>
              </a:rPr>
              <a:t>, где </a:t>
            </a:r>
            <a:r>
              <a:rPr lang="en-US" sz="2400" i="1" dirty="0" smtClean="0">
                <a:latin typeface="Calibri"/>
              </a:rPr>
              <a:t>BD</a:t>
            </a:r>
            <a:r>
              <a:rPr lang="ru-RU" sz="2400" i="1" dirty="0" smtClean="0">
                <a:latin typeface="Calibri"/>
              </a:rPr>
              <a:t> - медиана</a:t>
            </a:r>
            <a:endParaRPr lang="ru-RU" sz="2400" i="1" dirty="0"/>
          </a:p>
        </p:txBody>
      </p:sp>
      <p:sp>
        <p:nvSpPr>
          <p:cNvPr id="6" name="TextBox 5"/>
          <p:cNvSpPr txBox="1"/>
          <p:nvPr/>
        </p:nvSpPr>
        <p:spPr>
          <a:xfrm>
            <a:off x="5643570" y="642918"/>
            <a:ext cx="12378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dirty="0" smtClean="0">
                <a:solidFill>
                  <a:schemeClr val="accent2">
                    <a:lumMod val="40000"/>
                    <a:lumOff val="60000"/>
                  </a:schemeClr>
                </a:solidFill>
              </a:rPr>
              <a:t>Анализ:</a:t>
            </a:r>
            <a:endParaRPr lang="ru-RU" sz="2400" dirty="0">
              <a:solidFill>
                <a:schemeClr val="accent2">
                  <a:lumMod val="40000"/>
                  <a:lumOff val="60000"/>
                </a:schemeClr>
              </a:solidFill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 flipH="1" flipV="1">
            <a:off x="5107785" y="1750207"/>
            <a:ext cx="1571636" cy="78581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6286512" y="1357298"/>
            <a:ext cx="1928826" cy="16430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Прямая соединительная линия 11"/>
          <p:cNvCxnSpPr/>
          <p:nvPr/>
        </p:nvCxnSpPr>
        <p:spPr>
          <a:xfrm rot="10800000">
            <a:off x="5500694" y="2928934"/>
            <a:ext cx="2714644" cy="71438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rot="16200000" flipH="1">
            <a:off x="5786446" y="1857364"/>
            <a:ext cx="1571636" cy="57150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rot="16200000" flipH="1">
            <a:off x="6036479" y="2893215"/>
            <a:ext cx="214314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rot="16200000" flipH="1">
            <a:off x="7250925" y="2893215"/>
            <a:ext cx="214314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5000628" y="2714620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A</a:t>
            </a:r>
            <a:endParaRPr lang="ru-RU" sz="2400" i="1" dirty="0"/>
          </a:p>
        </p:txBody>
      </p:sp>
      <p:sp>
        <p:nvSpPr>
          <p:cNvPr id="19" name="TextBox 18"/>
          <p:cNvSpPr txBox="1"/>
          <p:nvPr/>
        </p:nvSpPr>
        <p:spPr>
          <a:xfrm>
            <a:off x="6429388" y="1000108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20" name="TextBox 19"/>
          <p:cNvSpPr txBox="1"/>
          <p:nvPr/>
        </p:nvSpPr>
        <p:spPr>
          <a:xfrm>
            <a:off x="8358214" y="2786058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C</a:t>
            </a:r>
            <a:endParaRPr lang="ru-RU" sz="2400" i="1" dirty="0"/>
          </a:p>
        </p:txBody>
      </p:sp>
      <p:sp>
        <p:nvSpPr>
          <p:cNvPr id="21" name="TextBox 20"/>
          <p:cNvSpPr txBox="1"/>
          <p:nvPr/>
        </p:nvSpPr>
        <p:spPr>
          <a:xfrm>
            <a:off x="6572264" y="300037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D</a:t>
            </a:r>
            <a:endParaRPr lang="ru-RU" sz="2400" i="1" dirty="0"/>
          </a:p>
        </p:txBody>
      </p:sp>
      <p:cxnSp>
        <p:nvCxnSpPr>
          <p:cNvPr id="22" name="Прямая соединительная линия 21"/>
          <p:cNvCxnSpPr/>
          <p:nvPr/>
        </p:nvCxnSpPr>
        <p:spPr>
          <a:xfrm rot="5280000" flipH="1" flipV="1">
            <a:off x="535753" y="821513"/>
            <a:ext cx="1571636" cy="785818"/>
          </a:xfrm>
          <a:prstGeom prst="line">
            <a:avLst/>
          </a:prstGeom>
          <a:ln w="19050">
            <a:solidFill>
              <a:schemeClr val="tx1"/>
            </a:solidFill>
          </a:ln>
          <a:scene3d>
            <a:camera prst="orthographicFront">
              <a:rot lat="0" lon="0" rev="690000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TextBox 23"/>
          <p:cNvSpPr txBox="1"/>
          <p:nvPr/>
        </p:nvSpPr>
        <p:spPr>
          <a:xfrm>
            <a:off x="71406" y="824195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A</a:t>
            </a:r>
            <a:endParaRPr lang="ru-RU" sz="2400" i="1" dirty="0"/>
          </a:p>
        </p:txBody>
      </p:sp>
      <p:sp>
        <p:nvSpPr>
          <p:cNvPr id="25" name="TextBox 24"/>
          <p:cNvSpPr txBox="1"/>
          <p:nvPr/>
        </p:nvSpPr>
        <p:spPr>
          <a:xfrm>
            <a:off x="2143108" y="857232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cxnSp>
        <p:nvCxnSpPr>
          <p:cNvPr id="26" name="Прямая соединительная линия 25"/>
          <p:cNvCxnSpPr/>
          <p:nvPr/>
        </p:nvCxnSpPr>
        <p:spPr>
          <a:xfrm rot="-2400000">
            <a:off x="516726" y="1142065"/>
            <a:ext cx="1928826" cy="1643074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/>
        </p:nvSpPr>
        <p:spPr>
          <a:xfrm>
            <a:off x="0" y="1500174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28" name="TextBox 27"/>
          <p:cNvSpPr txBox="1"/>
          <p:nvPr/>
        </p:nvSpPr>
        <p:spPr>
          <a:xfrm>
            <a:off x="2786050" y="1571612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C</a:t>
            </a:r>
            <a:endParaRPr lang="ru-RU" sz="2400" i="1" dirty="0"/>
          </a:p>
        </p:txBody>
      </p:sp>
      <p:cxnSp>
        <p:nvCxnSpPr>
          <p:cNvPr id="29" name="Прямая соединительная линия 28"/>
          <p:cNvCxnSpPr/>
          <p:nvPr/>
        </p:nvCxnSpPr>
        <p:spPr>
          <a:xfrm rot="11820000" flipH="1">
            <a:off x="467187" y="2528207"/>
            <a:ext cx="1571636" cy="500066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TextBox 29"/>
          <p:cNvSpPr txBox="1"/>
          <p:nvPr/>
        </p:nvSpPr>
        <p:spPr>
          <a:xfrm>
            <a:off x="142844" y="2395831"/>
            <a:ext cx="38023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</a:t>
            </a:r>
            <a:endParaRPr lang="ru-RU" sz="2400" i="1" dirty="0"/>
          </a:p>
        </p:txBody>
      </p:sp>
      <p:sp>
        <p:nvSpPr>
          <p:cNvPr id="31" name="TextBox 30"/>
          <p:cNvSpPr txBox="1"/>
          <p:nvPr/>
        </p:nvSpPr>
        <p:spPr>
          <a:xfrm>
            <a:off x="2071670" y="242886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D</a:t>
            </a:r>
            <a:endParaRPr lang="ru-RU" sz="2400" i="1" dirty="0"/>
          </a:p>
        </p:txBody>
      </p:sp>
      <p:cxnSp>
        <p:nvCxnSpPr>
          <p:cNvPr id="32" name="Прямая соединительная линия 31"/>
          <p:cNvCxnSpPr/>
          <p:nvPr/>
        </p:nvCxnSpPr>
        <p:spPr>
          <a:xfrm rot="5400000" flipH="1" flipV="1">
            <a:off x="5107785" y="1750207"/>
            <a:ext cx="1571636" cy="785818"/>
          </a:xfrm>
          <a:prstGeom prst="line">
            <a:avLst/>
          </a:prstGeom>
          <a:ln w="2540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6286512" y="1357298"/>
            <a:ext cx="1928826" cy="1643074"/>
          </a:xfrm>
          <a:prstGeom prst="line">
            <a:avLst/>
          </a:prstGeom>
          <a:ln w="2222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Прямая соединительная линия 35"/>
          <p:cNvCxnSpPr/>
          <p:nvPr/>
        </p:nvCxnSpPr>
        <p:spPr>
          <a:xfrm rot="16200000" flipH="1">
            <a:off x="5255423" y="2397911"/>
            <a:ext cx="3214710" cy="1133484"/>
          </a:xfrm>
          <a:prstGeom prst="line">
            <a:avLst/>
          </a:prstGeom>
          <a:ln w="222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Прямая соединительная линия 40"/>
          <p:cNvCxnSpPr/>
          <p:nvPr/>
        </p:nvCxnSpPr>
        <p:spPr>
          <a:xfrm flipV="1">
            <a:off x="6429388" y="2071678"/>
            <a:ext cx="357190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Прямая соединительная линия 44"/>
          <p:cNvCxnSpPr/>
          <p:nvPr/>
        </p:nvCxnSpPr>
        <p:spPr>
          <a:xfrm flipV="1">
            <a:off x="6429388" y="2143116"/>
            <a:ext cx="357190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Прямая соединительная линия 45"/>
          <p:cNvCxnSpPr/>
          <p:nvPr/>
        </p:nvCxnSpPr>
        <p:spPr>
          <a:xfrm flipV="1">
            <a:off x="6858016" y="3571876"/>
            <a:ext cx="357190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Прямая соединительная линия 46"/>
          <p:cNvCxnSpPr/>
          <p:nvPr/>
        </p:nvCxnSpPr>
        <p:spPr>
          <a:xfrm flipV="1">
            <a:off x="6858016" y="3500438"/>
            <a:ext cx="357190" cy="142876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786578" y="4286256"/>
            <a:ext cx="50526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i="1" dirty="0" smtClean="0"/>
              <a:t>B1</a:t>
            </a:r>
            <a:endParaRPr lang="ru-RU" sz="2400" i="1" dirty="0"/>
          </a:p>
        </p:txBody>
      </p:sp>
      <p:cxnSp>
        <p:nvCxnSpPr>
          <p:cNvPr id="52" name="Прямая соединительная линия 51"/>
          <p:cNvCxnSpPr/>
          <p:nvPr/>
        </p:nvCxnSpPr>
        <p:spPr>
          <a:xfrm rot="5400000" flipH="1" flipV="1">
            <a:off x="7036611" y="3393281"/>
            <a:ext cx="1571636" cy="785818"/>
          </a:xfrm>
          <a:prstGeom prst="line">
            <a:avLst/>
          </a:prstGeom>
          <a:ln w="2540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8" name="Дуга 57"/>
          <p:cNvSpPr/>
          <p:nvPr/>
        </p:nvSpPr>
        <p:spPr>
          <a:xfrm flipH="1">
            <a:off x="6500826" y="2714620"/>
            <a:ext cx="428628" cy="500066"/>
          </a:xfrm>
          <a:prstGeom prst="arc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60" name="Дуга 59"/>
          <p:cNvSpPr/>
          <p:nvPr/>
        </p:nvSpPr>
        <p:spPr>
          <a:xfrm rot="10800000" flipH="1">
            <a:off x="6715140" y="2714620"/>
            <a:ext cx="428628" cy="500066"/>
          </a:xfrm>
          <a:prstGeom prst="arc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6286512" y="1357298"/>
            <a:ext cx="1928826" cy="1643074"/>
          </a:xfrm>
          <a:prstGeom prst="line">
            <a:avLst/>
          </a:prstGeom>
          <a:ln w="2222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Прямая соединительная линия 63"/>
          <p:cNvCxnSpPr/>
          <p:nvPr/>
        </p:nvCxnSpPr>
        <p:spPr>
          <a:xfrm rot="16200000" flipH="1">
            <a:off x="7608115" y="3821909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rot="16200000" flipH="1">
            <a:off x="7608115" y="3750471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Прямая соединительная линия 65"/>
          <p:cNvCxnSpPr/>
          <p:nvPr/>
        </p:nvCxnSpPr>
        <p:spPr>
          <a:xfrm rot="16200000" flipH="1">
            <a:off x="7679553" y="3750471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 rot="16200000" flipH="1">
            <a:off x="5679289" y="2107397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8" name="Прямая соединительная линия 67"/>
          <p:cNvCxnSpPr/>
          <p:nvPr/>
        </p:nvCxnSpPr>
        <p:spPr>
          <a:xfrm rot="16200000" flipH="1">
            <a:off x="5679289" y="2035959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rot="16200000" flipH="1">
            <a:off x="5750727" y="2035959"/>
            <a:ext cx="285752" cy="214314"/>
          </a:xfrm>
          <a:prstGeom prst="line">
            <a:avLst/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26657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500"/>
                            </p:stCondLst>
                            <p:childTnLst>
                              <p:par>
                                <p:cTn id="23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500"/>
                            </p:stCondLst>
                            <p:childTnLst>
                              <p:par>
                                <p:cTn id="39" presetID="18" presetClass="entr" presetSubtype="1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0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0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63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8" presetClass="entr" presetSubtype="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68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1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4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0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18" presetClass="entr" presetSubtype="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83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51" grpId="0"/>
      <p:bldP spid="58" grpId="0" animBg="1"/>
      <p:bldP spid="60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ChangeArrowheads="1"/>
          </p:cNvSpPr>
          <p:nvPr/>
        </p:nvSpPr>
        <p:spPr bwMode="auto">
          <a:xfrm>
            <a:off x="0" y="17192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099" name="Object 3"/>
          <p:cNvGraphicFramePr>
            <a:graphicFrameLocks noChangeAspect="1"/>
          </p:cNvGraphicFramePr>
          <p:nvPr/>
        </p:nvGraphicFramePr>
        <p:xfrm>
          <a:off x="539750" y="1773238"/>
          <a:ext cx="3529013" cy="345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68" name="GraphC" r:id="rId3" imgW="3495675" imgH="3419475" progId="GraphCtrl.Document">
                  <p:embed/>
                </p:oleObj>
              </mc:Choice>
              <mc:Fallback>
                <p:oleObj name="GraphC" r:id="rId3" imgW="3495675" imgH="3419475" progId="GraphCtrl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773238"/>
                        <a:ext cx="3529013" cy="3452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0" name="Rectangle 4"/>
          <p:cNvSpPr>
            <a:spLocks noChangeArrowheads="1"/>
          </p:cNvSpPr>
          <p:nvPr/>
        </p:nvSpPr>
        <p:spPr bwMode="auto">
          <a:xfrm>
            <a:off x="0" y="1738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01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02" name="Object 6"/>
          <p:cNvGraphicFramePr>
            <a:graphicFrameLocks noChangeAspect="1"/>
          </p:cNvGraphicFramePr>
          <p:nvPr/>
        </p:nvGraphicFramePr>
        <p:xfrm>
          <a:off x="4140200" y="1773238"/>
          <a:ext cx="4762500" cy="348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69" name="GraphC" r:id="rId5" imgW="4762500" imgH="3486150" progId="GraphCtrl.Document">
                  <p:embed/>
                </p:oleObj>
              </mc:Choice>
              <mc:Fallback>
                <p:oleObj name="GraphC" r:id="rId5" imgW="4762500" imgH="3486150" progId="GraphCtrl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1773238"/>
                        <a:ext cx="4762500" cy="348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3" name="Rectangle 7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04" name="Object 8"/>
          <p:cNvGraphicFramePr>
            <a:graphicFrameLocks noChangeAspect="1"/>
          </p:cNvGraphicFramePr>
          <p:nvPr/>
        </p:nvGraphicFramePr>
        <p:xfrm>
          <a:off x="5292725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0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5" name="Rectangle 9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06" name="Object 10"/>
          <p:cNvGraphicFramePr>
            <a:graphicFrameLocks noChangeAspect="1"/>
          </p:cNvGraphicFramePr>
          <p:nvPr/>
        </p:nvGraphicFramePr>
        <p:xfrm>
          <a:off x="4716463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1" name="Формула" r:id="rId9" imgW="164957" imgH="393359" progId="Equation.3">
                  <p:embed/>
                </p:oleObj>
              </mc:Choice>
              <mc:Fallback>
                <p:oleObj name="Формула" r:id="rId9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07" name="Rectangle 11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08" name="Rectangle 12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09" name="Object 13"/>
          <p:cNvGraphicFramePr>
            <a:graphicFrameLocks noChangeAspect="1"/>
          </p:cNvGraphicFramePr>
          <p:nvPr/>
        </p:nvGraphicFramePr>
        <p:xfrm>
          <a:off x="5003800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2" name="Формула" r:id="rId11" imgW="164957" imgH="393359" progId="Equation.3">
                  <p:embed/>
                </p:oleObj>
              </mc:Choice>
              <mc:Fallback>
                <p:oleObj name="Формула" r:id="rId11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0" name="Rectangle 14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11" name="Object 15"/>
          <p:cNvGraphicFramePr>
            <a:graphicFrameLocks noChangeAspect="1"/>
          </p:cNvGraphicFramePr>
          <p:nvPr/>
        </p:nvGraphicFramePr>
        <p:xfrm>
          <a:off x="6156325" y="3789363"/>
          <a:ext cx="2190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3" name="Формула" r:id="rId13" imgW="139700" imgH="139700" progId="Equation.3">
                  <p:embed/>
                </p:oleObj>
              </mc:Choice>
              <mc:Fallback>
                <p:oleObj name="Формула" r:id="rId13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789363"/>
                        <a:ext cx="219075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2" name="Rectangle 16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13" name="Object 17"/>
          <p:cNvGraphicFramePr>
            <a:graphicFrameLocks noChangeAspect="1"/>
          </p:cNvGraphicFramePr>
          <p:nvPr/>
        </p:nvGraphicFramePr>
        <p:xfrm>
          <a:off x="7885113" y="3789363"/>
          <a:ext cx="3619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4" name="Формула" r:id="rId15" imgW="228402" imgH="177646" progId="Equation.3">
                  <p:embed/>
                </p:oleObj>
              </mc:Choice>
              <mc:Fallback>
                <p:oleObj name="Формула" r:id="rId15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3789363"/>
                        <a:ext cx="361950" cy="27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4" name="Freeform 18"/>
          <p:cNvSpPr>
            <a:spLocks/>
          </p:cNvSpPr>
          <p:nvPr/>
        </p:nvSpPr>
        <p:spPr bwMode="auto">
          <a:xfrm>
            <a:off x="838200" y="2997200"/>
            <a:ext cx="6324600" cy="1588"/>
          </a:xfrm>
          <a:custGeom>
            <a:avLst/>
            <a:gdLst>
              <a:gd name="T0" fmla="*/ 0 w 3984"/>
              <a:gd name="T1" fmla="*/ 0 h 1"/>
              <a:gd name="T2" fmla="*/ 6324600 w 3984"/>
              <a:gd name="T3" fmla="*/ 0 h 1"/>
              <a:gd name="T4" fmla="*/ 0 60000 65536"/>
              <a:gd name="T5" fmla="*/ 0 60000 65536"/>
              <a:gd name="T6" fmla="*/ 0 w 3984"/>
              <a:gd name="T7" fmla="*/ 0 h 1"/>
              <a:gd name="T8" fmla="*/ 3984 w 3984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984" h="1">
                <a:moveTo>
                  <a:pt x="0" y="0"/>
                </a:moveTo>
                <a:lnTo>
                  <a:pt x="3984" y="0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5" name="Oval 19"/>
          <p:cNvSpPr>
            <a:spLocks noChangeArrowheads="1"/>
          </p:cNvSpPr>
          <p:nvPr/>
        </p:nvSpPr>
        <p:spPr bwMode="auto">
          <a:xfrm>
            <a:off x="4500563" y="3562350"/>
            <a:ext cx="71437" cy="6985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16" name="Freeform 20"/>
          <p:cNvSpPr>
            <a:spLocks/>
          </p:cNvSpPr>
          <p:nvPr/>
        </p:nvSpPr>
        <p:spPr bwMode="auto">
          <a:xfrm>
            <a:off x="2184400" y="2349500"/>
            <a:ext cx="850900" cy="1231900"/>
          </a:xfrm>
          <a:custGeom>
            <a:avLst/>
            <a:gdLst>
              <a:gd name="T0" fmla="*/ 0 w 536"/>
              <a:gd name="T1" fmla="*/ 1231900 h 776"/>
              <a:gd name="T2" fmla="*/ 850900 w 536"/>
              <a:gd name="T3" fmla="*/ 0 h 776"/>
              <a:gd name="T4" fmla="*/ 0 60000 65536"/>
              <a:gd name="T5" fmla="*/ 0 60000 65536"/>
              <a:gd name="T6" fmla="*/ 0 w 536"/>
              <a:gd name="T7" fmla="*/ 0 h 776"/>
              <a:gd name="T8" fmla="*/ 536 w 536"/>
              <a:gd name="T9" fmla="*/ 776 h 7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6" h="776">
                <a:moveTo>
                  <a:pt x="0" y="776"/>
                </a:moveTo>
                <a:lnTo>
                  <a:pt x="536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17" name="Rectangle 21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18" name="Object 22"/>
          <p:cNvGraphicFramePr>
            <a:graphicFrameLocks noChangeAspect="1"/>
          </p:cNvGraphicFramePr>
          <p:nvPr/>
        </p:nvGraphicFramePr>
        <p:xfrm>
          <a:off x="1908175" y="21336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5" name="Формула" r:id="rId17" imgW="164957" imgH="393359" progId="Equation.3">
                  <p:embed/>
                </p:oleObj>
              </mc:Choice>
              <mc:Fallback>
                <p:oleObj name="Формула" r:id="rId1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21336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19" name="Freeform 23"/>
          <p:cNvSpPr>
            <a:spLocks/>
          </p:cNvSpPr>
          <p:nvPr/>
        </p:nvSpPr>
        <p:spPr bwMode="auto">
          <a:xfrm>
            <a:off x="2184400" y="2095500"/>
            <a:ext cx="4000500" cy="12700"/>
          </a:xfrm>
          <a:custGeom>
            <a:avLst/>
            <a:gdLst>
              <a:gd name="T0" fmla="*/ 0 w 2520"/>
              <a:gd name="T1" fmla="*/ 0 h 8"/>
              <a:gd name="T2" fmla="*/ 4000500 w 2520"/>
              <a:gd name="T3" fmla="*/ 12700 h 8"/>
              <a:gd name="T4" fmla="*/ 0 60000 65536"/>
              <a:gd name="T5" fmla="*/ 0 60000 65536"/>
              <a:gd name="T6" fmla="*/ 0 w 2520"/>
              <a:gd name="T7" fmla="*/ 0 h 8"/>
              <a:gd name="T8" fmla="*/ 2520 w 2520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2520" h="8">
                <a:moveTo>
                  <a:pt x="0" y="0"/>
                </a:moveTo>
                <a:lnTo>
                  <a:pt x="2520" y="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0" name="Freeform 24"/>
          <p:cNvSpPr>
            <a:spLocks/>
          </p:cNvSpPr>
          <p:nvPr/>
        </p:nvSpPr>
        <p:spPr bwMode="auto">
          <a:xfrm>
            <a:off x="5410200" y="1778000"/>
            <a:ext cx="12700" cy="1828800"/>
          </a:xfrm>
          <a:custGeom>
            <a:avLst/>
            <a:gdLst>
              <a:gd name="T0" fmla="*/ 0 w 8"/>
              <a:gd name="T1" fmla="*/ 0 h 1152"/>
              <a:gd name="T2" fmla="*/ 12700 w 8"/>
              <a:gd name="T3" fmla="*/ 1828800 h 1152"/>
              <a:gd name="T4" fmla="*/ 0 60000 65536"/>
              <a:gd name="T5" fmla="*/ 0 60000 65536"/>
              <a:gd name="T6" fmla="*/ 0 w 8"/>
              <a:gd name="T7" fmla="*/ 0 h 1152"/>
              <a:gd name="T8" fmla="*/ 8 w 8"/>
              <a:gd name="T9" fmla="*/ 1152 h 1152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152">
                <a:moveTo>
                  <a:pt x="0" y="0"/>
                </a:moveTo>
                <a:lnTo>
                  <a:pt x="8" y="1152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1" name="Oval 25"/>
          <p:cNvSpPr>
            <a:spLocks noChangeArrowheads="1"/>
          </p:cNvSpPr>
          <p:nvPr/>
        </p:nvSpPr>
        <p:spPr bwMode="auto">
          <a:xfrm flipH="1">
            <a:off x="5364163" y="2060575"/>
            <a:ext cx="71437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22" name="Freeform 26"/>
          <p:cNvSpPr>
            <a:spLocks/>
          </p:cNvSpPr>
          <p:nvPr/>
        </p:nvSpPr>
        <p:spPr bwMode="auto">
          <a:xfrm>
            <a:off x="1308100" y="2362200"/>
            <a:ext cx="5016500" cy="12700"/>
          </a:xfrm>
          <a:custGeom>
            <a:avLst/>
            <a:gdLst>
              <a:gd name="T0" fmla="*/ 0 w 3160"/>
              <a:gd name="T1" fmla="*/ 0 h 8"/>
              <a:gd name="T2" fmla="*/ 5016500 w 3160"/>
              <a:gd name="T3" fmla="*/ 12700 h 8"/>
              <a:gd name="T4" fmla="*/ 0 60000 65536"/>
              <a:gd name="T5" fmla="*/ 0 60000 65536"/>
              <a:gd name="T6" fmla="*/ 0 w 3160"/>
              <a:gd name="T7" fmla="*/ 0 h 8"/>
              <a:gd name="T8" fmla="*/ 3160 w 3160"/>
              <a:gd name="T9" fmla="*/ 8 h 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160" h="8">
                <a:moveTo>
                  <a:pt x="0" y="0"/>
                </a:moveTo>
                <a:lnTo>
                  <a:pt x="3160" y="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3" name="Freeform 27"/>
          <p:cNvSpPr>
            <a:spLocks/>
          </p:cNvSpPr>
          <p:nvPr/>
        </p:nvSpPr>
        <p:spPr bwMode="auto">
          <a:xfrm>
            <a:off x="2184400" y="5080000"/>
            <a:ext cx="5588000" cy="1588"/>
          </a:xfrm>
          <a:custGeom>
            <a:avLst/>
            <a:gdLst>
              <a:gd name="T0" fmla="*/ 0 w 3520"/>
              <a:gd name="T1" fmla="*/ 0 h 1"/>
              <a:gd name="T2" fmla="*/ 5588000 w 3520"/>
              <a:gd name="T3" fmla="*/ 0 h 1"/>
              <a:gd name="T4" fmla="*/ 0 60000 65536"/>
              <a:gd name="T5" fmla="*/ 0 60000 65536"/>
              <a:gd name="T6" fmla="*/ 0 w 3520"/>
              <a:gd name="T7" fmla="*/ 0 h 1"/>
              <a:gd name="T8" fmla="*/ 3520 w 3520"/>
              <a:gd name="T9" fmla="*/ 1 h 1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3520" h="1">
                <a:moveTo>
                  <a:pt x="0" y="0"/>
                </a:moveTo>
                <a:lnTo>
                  <a:pt x="3520" y="0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4" name="Rectangle 28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25" name="Object 29"/>
          <p:cNvGraphicFramePr>
            <a:graphicFrameLocks noChangeAspect="1"/>
          </p:cNvGraphicFramePr>
          <p:nvPr/>
        </p:nvGraphicFramePr>
        <p:xfrm>
          <a:off x="1763713" y="4437063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6" name="Формула" r:id="rId18" imgW="241195" imgH="393529" progId="Equation.3">
                  <p:embed/>
                </p:oleObj>
              </mc:Choice>
              <mc:Fallback>
                <p:oleObj name="Формула" r:id="rId18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4437063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6" name="Rectangle 30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27" name="Object 31"/>
          <p:cNvGraphicFramePr>
            <a:graphicFrameLocks noChangeAspect="1"/>
          </p:cNvGraphicFramePr>
          <p:nvPr/>
        </p:nvGraphicFramePr>
        <p:xfrm>
          <a:off x="7019925" y="3716338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7" name="Формула" r:id="rId20" imgW="241195" imgH="393529" progId="Equation.3">
                  <p:embed/>
                </p:oleObj>
              </mc:Choice>
              <mc:Fallback>
                <p:oleObj name="Формула" r:id="rId20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3716338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28" name="Freeform 32"/>
          <p:cNvSpPr>
            <a:spLocks/>
          </p:cNvSpPr>
          <p:nvPr/>
        </p:nvSpPr>
        <p:spPr bwMode="auto">
          <a:xfrm>
            <a:off x="7175500" y="3594100"/>
            <a:ext cx="1588" cy="1808163"/>
          </a:xfrm>
          <a:custGeom>
            <a:avLst/>
            <a:gdLst>
              <a:gd name="T0" fmla="*/ 0 w 1"/>
              <a:gd name="T1" fmla="*/ 0 h 1139"/>
              <a:gd name="T2" fmla="*/ 1588 w 1"/>
              <a:gd name="T3" fmla="*/ 1808163 h 1139"/>
              <a:gd name="T4" fmla="*/ 0 60000 65536"/>
              <a:gd name="T5" fmla="*/ 0 60000 65536"/>
              <a:gd name="T6" fmla="*/ 0 w 1"/>
              <a:gd name="T7" fmla="*/ 0 h 1139"/>
              <a:gd name="T8" fmla="*/ 1 w 1"/>
              <a:gd name="T9" fmla="*/ 1139 h 1139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39">
                <a:moveTo>
                  <a:pt x="0" y="0"/>
                </a:moveTo>
                <a:lnTo>
                  <a:pt x="1" y="1139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29" name="Oval 33"/>
          <p:cNvSpPr>
            <a:spLocks noChangeArrowheads="1"/>
          </p:cNvSpPr>
          <p:nvPr/>
        </p:nvSpPr>
        <p:spPr bwMode="auto">
          <a:xfrm>
            <a:off x="7164388" y="501332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30" name="Oval 34"/>
          <p:cNvSpPr>
            <a:spLocks noChangeArrowheads="1"/>
          </p:cNvSpPr>
          <p:nvPr/>
        </p:nvSpPr>
        <p:spPr bwMode="auto">
          <a:xfrm>
            <a:off x="6289675" y="3549650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31" name="Oval 35"/>
          <p:cNvSpPr>
            <a:spLocks noChangeArrowheads="1"/>
          </p:cNvSpPr>
          <p:nvPr/>
        </p:nvSpPr>
        <p:spPr bwMode="auto">
          <a:xfrm>
            <a:off x="5076825" y="2349500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32" name="Oval 36"/>
          <p:cNvSpPr>
            <a:spLocks noChangeArrowheads="1"/>
          </p:cNvSpPr>
          <p:nvPr/>
        </p:nvSpPr>
        <p:spPr bwMode="auto">
          <a:xfrm flipH="1">
            <a:off x="5651500" y="2349500"/>
            <a:ext cx="71438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33" name="Object 37"/>
          <p:cNvGraphicFramePr>
            <a:graphicFrameLocks noChangeAspect="1"/>
          </p:cNvGraphicFramePr>
          <p:nvPr/>
        </p:nvGraphicFramePr>
        <p:xfrm>
          <a:off x="468313" y="3357563"/>
          <a:ext cx="2190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8" name="Формула" r:id="rId21" imgW="139700" imgH="139700" progId="Equation.3">
                  <p:embed/>
                </p:oleObj>
              </mc:Choice>
              <mc:Fallback>
                <p:oleObj name="Формула" r:id="rId21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3357563"/>
                        <a:ext cx="219075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34" name="Rectangle 38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35" name="Object 39"/>
          <p:cNvGraphicFramePr>
            <a:graphicFrameLocks noChangeAspect="1"/>
          </p:cNvGraphicFramePr>
          <p:nvPr/>
        </p:nvGraphicFramePr>
        <p:xfrm>
          <a:off x="2555875" y="21336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79" name="Формула" r:id="rId22" imgW="164957" imgH="393359" progId="Equation.3">
                  <p:embed/>
                </p:oleObj>
              </mc:Choice>
              <mc:Fallback>
                <p:oleObj name="Формула" r:id="rId22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21336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36" name="Rectangle 40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37" name="Object 41"/>
          <p:cNvGraphicFramePr>
            <a:graphicFrameLocks noChangeAspect="1"/>
          </p:cNvGraphicFramePr>
          <p:nvPr/>
        </p:nvGraphicFramePr>
        <p:xfrm>
          <a:off x="1187450" y="2349500"/>
          <a:ext cx="400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0" name="Формула" r:id="rId23" imgW="253890" imgH="393529" progId="Equation.3">
                  <p:embed/>
                </p:oleObj>
              </mc:Choice>
              <mc:Fallback>
                <p:oleObj name="Формула" r:id="rId23" imgW="2538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349500"/>
                        <a:ext cx="400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38" name="Freeform 42"/>
          <p:cNvSpPr>
            <a:spLocks/>
          </p:cNvSpPr>
          <p:nvPr/>
        </p:nvSpPr>
        <p:spPr bwMode="auto">
          <a:xfrm>
            <a:off x="5105400" y="1739900"/>
            <a:ext cx="1588" cy="1841500"/>
          </a:xfrm>
          <a:custGeom>
            <a:avLst/>
            <a:gdLst>
              <a:gd name="T0" fmla="*/ 0 w 1"/>
              <a:gd name="T1" fmla="*/ 0 h 1160"/>
              <a:gd name="T2" fmla="*/ 0 w 1"/>
              <a:gd name="T3" fmla="*/ 1841500 h 1160"/>
              <a:gd name="T4" fmla="*/ 0 60000 65536"/>
              <a:gd name="T5" fmla="*/ 0 60000 65536"/>
              <a:gd name="T6" fmla="*/ 0 w 1"/>
              <a:gd name="T7" fmla="*/ 0 h 1160"/>
              <a:gd name="T8" fmla="*/ 1 w 1"/>
              <a:gd name="T9" fmla="*/ 1160 h 1160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60">
                <a:moveTo>
                  <a:pt x="0" y="0"/>
                </a:moveTo>
                <a:lnTo>
                  <a:pt x="0" y="1160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39" name="Freeform 43"/>
          <p:cNvSpPr>
            <a:spLocks/>
          </p:cNvSpPr>
          <p:nvPr/>
        </p:nvSpPr>
        <p:spPr bwMode="auto">
          <a:xfrm>
            <a:off x="5689600" y="1803400"/>
            <a:ext cx="12700" cy="1790700"/>
          </a:xfrm>
          <a:custGeom>
            <a:avLst/>
            <a:gdLst>
              <a:gd name="T0" fmla="*/ 0 w 8"/>
              <a:gd name="T1" fmla="*/ 0 h 1128"/>
              <a:gd name="T2" fmla="*/ 12700 w 8"/>
              <a:gd name="T3" fmla="*/ 1790700 h 1128"/>
              <a:gd name="T4" fmla="*/ 0 60000 65536"/>
              <a:gd name="T5" fmla="*/ 0 60000 65536"/>
              <a:gd name="T6" fmla="*/ 0 w 8"/>
              <a:gd name="T7" fmla="*/ 0 h 1128"/>
              <a:gd name="T8" fmla="*/ 8 w 8"/>
              <a:gd name="T9" fmla="*/ 1128 h 11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128">
                <a:moveTo>
                  <a:pt x="0" y="0"/>
                </a:moveTo>
                <a:lnTo>
                  <a:pt x="8" y="112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0" name="Oval 44"/>
          <p:cNvSpPr>
            <a:spLocks noChangeArrowheads="1"/>
          </p:cNvSpPr>
          <p:nvPr/>
        </p:nvSpPr>
        <p:spPr bwMode="auto">
          <a:xfrm>
            <a:off x="5940425" y="292417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41" name="Oval 45"/>
          <p:cNvSpPr>
            <a:spLocks noChangeArrowheads="1"/>
          </p:cNvSpPr>
          <p:nvPr/>
        </p:nvSpPr>
        <p:spPr bwMode="auto">
          <a:xfrm>
            <a:off x="4787900" y="292417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4142" name="Freeform 46"/>
          <p:cNvSpPr>
            <a:spLocks/>
          </p:cNvSpPr>
          <p:nvPr/>
        </p:nvSpPr>
        <p:spPr bwMode="auto">
          <a:xfrm>
            <a:off x="2171700" y="2997200"/>
            <a:ext cx="1384300" cy="596900"/>
          </a:xfrm>
          <a:custGeom>
            <a:avLst/>
            <a:gdLst>
              <a:gd name="T0" fmla="*/ 0 w 872"/>
              <a:gd name="T1" fmla="*/ 596900 h 376"/>
              <a:gd name="T2" fmla="*/ 1384300 w 872"/>
              <a:gd name="T3" fmla="*/ 0 h 376"/>
              <a:gd name="T4" fmla="*/ 0 60000 65536"/>
              <a:gd name="T5" fmla="*/ 0 60000 65536"/>
              <a:gd name="T6" fmla="*/ 0 w 872"/>
              <a:gd name="T7" fmla="*/ 0 h 376"/>
              <a:gd name="T8" fmla="*/ 872 w 872"/>
              <a:gd name="T9" fmla="*/ 376 h 3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72" h="376">
                <a:moveTo>
                  <a:pt x="0" y="376"/>
                </a:moveTo>
                <a:lnTo>
                  <a:pt x="872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3" name="Rectangle 47"/>
          <p:cNvSpPr>
            <a:spLocks noChangeArrowheads="1"/>
          </p:cNvSpPr>
          <p:nvPr/>
        </p:nvSpPr>
        <p:spPr bwMode="auto">
          <a:xfrm>
            <a:off x="0" y="31416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44" name="Object 48"/>
          <p:cNvGraphicFramePr>
            <a:graphicFrameLocks noChangeAspect="1"/>
          </p:cNvGraphicFramePr>
          <p:nvPr/>
        </p:nvGraphicFramePr>
        <p:xfrm>
          <a:off x="3059113" y="25654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1" name="Формула" r:id="rId25" imgW="164957" imgH="393359" progId="Equation.3">
                  <p:embed/>
                </p:oleObj>
              </mc:Choice>
              <mc:Fallback>
                <p:oleObj name="Формула" r:id="rId25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5654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45" name="Rectangle 49"/>
          <p:cNvSpPr>
            <a:spLocks noChangeArrowheads="1"/>
          </p:cNvSpPr>
          <p:nvPr/>
        </p:nvSpPr>
        <p:spPr bwMode="auto">
          <a:xfrm>
            <a:off x="0" y="31416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4146" name="Object 50"/>
          <p:cNvGraphicFramePr>
            <a:graphicFrameLocks noChangeAspect="1"/>
          </p:cNvGraphicFramePr>
          <p:nvPr/>
        </p:nvGraphicFramePr>
        <p:xfrm>
          <a:off x="755650" y="299720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9682" name="Формула" r:id="rId26" imgW="241195" imgH="393529" progId="Equation.3">
                  <p:embed/>
                </p:oleObj>
              </mc:Choice>
              <mc:Fallback>
                <p:oleObj name="Формула" r:id="rId26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997200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47" name="Freeform 51"/>
          <p:cNvSpPr>
            <a:spLocks/>
          </p:cNvSpPr>
          <p:nvPr/>
        </p:nvSpPr>
        <p:spPr bwMode="auto">
          <a:xfrm>
            <a:off x="4813300" y="1816100"/>
            <a:ext cx="1588" cy="1790700"/>
          </a:xfrm>
          <a:custGeom>
            <a:avLst/>
            <a:gdLst>
              <a:gd name="T0" fmla="*/ 0 w 1"/>
              <a:gd name="T1" fmla="*/ 0 h 1128"/>
              <a:gd name="T2" fmla="*/ 0 w 1"/>
              <a:gd name="T3" fmla="*/ 1790700 h 1128"/>
              <a:gd name="T4" fmla="*/ 0 60000 65536"/>
              <a:gd name="T5" fmla="*/ 0 60000 65536"/>
              <a:gd name="T6" fmla="*/ 0 w 1"/>
              <a:gd name="T7" fmla="*/ 0 h 1128"/>
              <a:gd name="T8" fmla="*/ 1 w 1"/>
              <a:gd name="T9" fmla="*/ 1128 h 11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1" h="1128">
                <a:moveTo>
                  <a:pt x="0" y="0"/>
                </a:moveTo>
                <a:lnTo>
                  <a:pt x="0" y="112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8" name="Freeform 52"/>
          <p:cNvSpPr>
            <a:spLocks/>
          </p:cNvSpPr>
          <p:nvPr/>
        </p:nvSpPr>
        <p:spPr bwMode="auto">
          <a:xfrm>
            <a:off x="6011863" y="1773238"/>
            <a:ext cx="12700" cy="1790700"/>
          </a:xfrm>
          <a:custGeom>
            <a:avLst/>
            <a:gdLst>
              <a:gd name="T0" fmla="*/ 0 w 8"/>
              <a:gd name="T1" fmla="*/ 0 h 1128"/>
              <a:gd name="T2" fmla="*/ 12700 w 8"/>
              <a:gd name="T3" fmla="*/ 1790700 h 1128"/>
              <a:gd name="T4" fmla="*/ 0 60000 65536"/>
              <a:gd name="T5" fmla="*/ 0 60000 65536"/>
              <a:gd name="T6" fmla="*/ 0 w 8"/>
              <a:gd name="T7" fmla="*/ 0 h 1128"/>
              <a:gd name="T8" fmla="*/ 8 w 8"/>
              <a:gd name="T9" fmla="*/ 1128 h 1128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" h="1128">
                <a:moveTo>
                  <a:pt x="0" y="0"/>
                </a:moveTo>
                <a:lnTo>
                  <a:pt x="8" y="1128"/>
                </a:lnTo>
              </a:path>
            </a:pathLst>
          </a:custGeom>
          <a:noFill/>
          <a:ln w="31750" cap="flat">
            <a:solidFill>
              <a:srgbClr val="008000"/>
            </a:solidFill>
            <a:prstDash val="lgDash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4149" name="Rectangle 53"/>
          <p:cNvSpPr>
            <a:spLocks noChangeArrowheads="1"/>
          </p:cNvSpPr>
          <p:nvPr/>
        </p:nvSpPr>
        <p:spPr bwMode="auto">
          <a:xfrm>
            <a:off x="250825" y="333375"/>
            <a:ext cx="8642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i="1">
                <a:solidFill>
                  <a:schemeClr val="tx2"/>
                </a:solidFill>
                <a:latin typeface="Times New Roman" pitchFamily="18" charset="0"/>
              </a:rPr>
              <a:t>Построение  графика  функции  </a:t>
            </a:r>
            <a:r>
              <a:rPr lang="en-US" altLang="ru-RU" b="1" i="1">
                <a:solidFill>
                  <a:schemeClr val="tx2"/>
                </a:solidFill>
                <a:latin typeface="Times New Roman" pitchFamily="18" charset="0"/>
              </a:rPr>
              <a:t>y = sin x</a:t>
            </a:r>
            <a:r>
              <a:rPr lang="ru-RU" altLang="ru-RU" b="1" i="1">
                <a:solidFill>
                  <a:schemeClr val="tx2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849644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41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4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1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1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5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1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4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 nodeType="clickPar">
                      <p:stCondLst>
                        <p:cond delay="indefinite"/>
                      </p:stCondLst>
                      <p:childTnLst>
                        <p:par>
                          <p:cTn id="5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0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41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4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69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71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3" dur="5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75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41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4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 nodeType="clickPar">
                      <p:stCondLst>
                        <p:cond delay="indefinite"/>
                      </p:stCondLst>
                      <p:childTnLst>
                        <p:par>
                          <p:cTn id="8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41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4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8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41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1000"/>
                                        <p:tgtEl>
                                          <p:spTgt spid="4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 nodeType="clickPar">
                      <p:stCondLst>
                        <p:cond delay="indefinite"/>
                      </p:stCondLst>
                      <p:childTnLst>
                        <p:par>
                          <p:cTn id="9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97" dur="1000"/>
                                        <p:tgtEl>
                                          <p:spTgt spid="4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99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1000"/>
                                        <p:tgtEl>
                                          <p:spTgt spid="4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03" presetID="48" presetClass="entr" presetSubtype="0" ac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41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1000"/>
                                        <p:tgtEl>
                                          <p:spTgt spid="4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 nodeType="clickPar">
                      <p:stCondLst>
                        <p:cond delay="indefinite"/>
                      </p:stCondLst>
                      <p:childTnLst>
                        <p:par>
                          <p:cTn id="1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1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41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1000"/>
                                        <p:tgtEl>
                                          <p:spTgt spid="41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6" fill="hold" nodeType="clickPar">
                      <p:stCondLst>
                        <p:cond delay="indefinite"/>
                      </p:stCondLst>
                      <p:childTnLst>
                        <p:par>
                          <p:cTn id="11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8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41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41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4" fill="hold" nodeType="clickPar">
                      <p:stCondLst>
                        <p:cond delay="indefinite"/>
                      </p:stCondLst>
                      <p:childTnLst>
                        <p:par>
                          <p:cTn id="1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6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8" dur="1000"/>
                                        <p:tgtEl>
                                          <p:spTgt spid="4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41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4" dur="1000"/>
                                        <p:tgtEl>
                                          <p:spTgt spid="41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5" fill="hold" nodeType="clickPar">
                      <p:stCondLst>
                        <p:cond delay="indefinite"/>
                      </p:stCondLst>
                      <p:childTnLst>
                        <p:par>
                          <p:cTn id="13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7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39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53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1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1000" fill="hold"/>
                                        <p:tgtEl>
                                          <p:spTgt spid="41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1000"/>
                                        <p:tgtEl>
                                          <p:spTgt spid="41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46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8" dur="10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1" dur="10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2" fill="hold" nodeType="clickPar">
                      <p:stCondLst>
                        <p:cond delay="indefinite"/>
                      </p:stCondLst>
                      <p:childTnLst>
                        <p:par>
                          <p:cTn id="15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4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7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8" dur="1000" fill="hold"/>
                                        <p:tgtEl>
                                          <p:spTgt spid="41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9" dur="1000"/>
                                        <p:tgtEl>
                                          <p:spTgt spid="4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0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41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5" dur="1000"/>
                                        <p:tgtEl>
                                          <p:spTgt spid="4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6" fill="hold" nodeType="clickPar">
                      <p:stCondLst>
                        <p:cond delay="indefinite"/>
                      </p:stCondLst>
                      <p:childTnLst>
                        <p:par>
                          <p:cTn id="16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8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70" dur="1000"/>
                                        <p:tgtEl>
                                          <p:spTgt spid="4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1" fill="hold" nodeType="clickPar">
                      <p:stCondLst>
                        <p:cond delay="indefinite"/>
                      </p:stCondLst>
                      <p:childTnLst>
                        <p:par>
                          <p:cTn id="17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3" presetID="5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8" fill="hold" nodeType="clickPar">
                      <p:stCondLst>
                        <p:cond delay="indefinite"/>
                      </p:stCondLst>
                      <p:childTnLst>
                        <p:par>
                          <p:cTn id="17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80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82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3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4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6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7" dur="1000" fill="hold"/>
                                        <p:tgtEl>
                                          <p:spTgt spid="4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8" dur="100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1" dur="10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4" dur="1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5" fill="hold" nodeType="clickPar">
                      <p:stCondLst>
                        <p:cond delay="indefinite"/>
                      </p:stCondLst>
                      <p:childTnLst>
                        <p:par>
                          <p:cTn id="19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97" presetID="48" presetClass="entr" presetSubtype="0" accel="5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0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1" dur="1000" fill="hold"/>
                                        <p:tgtEl>
                                          <p:spTgt spid="41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2" dur="1000"/>
                                        <p:tgtEl>
                                          <p:spTgt spid="41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3" presetID="48" presetClass="entr" presetSubtype="0" accel="5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8000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1"/>
                                          </p:val>
                                        </p:tav>
                                        <p:tav tm="50000">
                                          <p:val>
                                            <p:fltVal val="0.9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7" dur="1000" fill="hold"/>
                                        <p:tgtEl>
                                          <p:spTgt spid="41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8" dur="1000"/>
                                        <p:tgtEl>
                                          <p:spTgt spid="41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9" fill="hold" nodeType="clickPar">
                      <p:stCondLst>
                        <p:cond delay="indefinite"/>
                      </p:stCondLst>
                      <p:childTnLst>
                        <p:par>
                          <p:cTn id="2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1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2" dur="1000"/>
                                        <p:tgtEl>
                                          <p:spTgt spid="41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3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5" dur="100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7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8" dur="1000"/>
                                        <p:tgtEl>
                                          <p:spTgt spid="413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9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0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1" dur="1000"/>
                                        <p:tgtEl>
                                          <p:spTgt spid="41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3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4" dur="1000"/>
                                        <p:tgtEl>
                                          <p:spTgt spid="413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7" dur="10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8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9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0" dur="1000"/>
                                        <p:tgtEl>
                                          <p:spTgt spid="41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2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33" dur="1000"/>
                                        <p:tgtEl>
                                          <p:spTgt spid="41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14" grpId="0" animBg="1"/>
      <p:bldP spid="4114" grpId="1" animBg="1"/>
      <p:bldP spid="4115" grpId="0" animBg="1"/>
      <p:bldP spid="4116" grpId="0" animBg="1"/>
      <p:bldP spid="4119" grpId="0" animBg="1"/>
      <p:bldP spid="4119" grpId="1" animBg="1"/>
      <p:bldP spid="4120" grpId="0" animBg="1"/>
      <p:bldP spid="4120" grpId="1" animBg="1"/>
      <p:bldP spid="4121" grpId="0" animBg="1"/>
      <p:bldP spid="4122" grpId="0" animBg="1"/>
      <p:bldP spid="4122" grpId="1" animBg="1"/>
      <p:bldP spid="4123" grpId="0" animBg="1"/>
      <p:bldP spid="4128" grpId="0" animBg="1"/>
      <p:bldP spid="4129" grpId="0" animBg="1"/>
      <p:bldP spid="4130" grpId="0" animBg="1"/>
      <p:bldP spid="4131" grpId="0" animBg="1"/>
      <p:bldP spid="4132" grpId="0" animBg="1"/>
      <p:bldP spid="4138" grpId="0" animBg="1"/>
      <p:bldP spid="4138" grpId="1" animBg="1"/>
      <p:bldP spid="4139" grpId="0" animBg="1"/>
      <p:bldP spid="4139" grpId="1" animBg="1"/>
      <p:bldP spid="4140" grpId="0" animBg="1"/>
      <p:bldP spid="4141" grpId="0" animBg="1"/>
      <p:bldP spid="4142" grpId="0" animBg="1"/>
      <p:bldP spid="4147" grpId="0" animBg="1"/>
      <p:bldP spid="4147" grpId="1" animBg="1"/>
      <p:bldP spid="4148" grpId="0" animBg="1"/>
      <p:bldP spid="4148" grpId="1" animBg="1"/>
      <p:bldP spid="414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ChangeArrowheads="1"/>
          </p:cNvSpPr>
          <p:nvPr/>
        </p:nvSpPr>
        <p:spPr bwMode="auto">
          <a:xfrm>
            <a:off x="0" y="17192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47" name="Object 3"/>
          <p:cNvGraphicFramePr>
            <a:graphicFrameLocks noChangeAspect="1"/>
          </p:cNvGraphicFramePr>
          <p:nvPr/>
        </p:nvGraphicFramePr>
        <p:xfrm>
          <a:off x="539750" y="1773238"/>
          <a:ext cx="3529013" cy="345281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2" name="GraphC" r:id="rId3" imgW="3495675" imgH="3419475" progId="GraphCtrl.Document">
                  <p:embed/>
                </p:oleObj>
              </mc:Choice>
              <mc:Fallback>
                <p:oleObj name="GraphC" r:id="rId3" imgW="3495675" imgH="3419475" progId="GraphCtrl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9750" y="1773238"/>
                        <a:ext cx="3529013" cy="345281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48" name="Rectangle 4"/>
          <p:cNvSpPr>
            <a:spLocks noChangeArrowheads="1"/>
          </p:cNvSpPr>
          <p:nvPr/>
        </p:nvSpPr>
        <p:spPr bwMode="auto">
          <a:xfrm>
            <a:off x="0" y="173831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49" name="Rectangle 5"/>
          <p:cNvSpPr>
            <a:spLocks noChangeArrowheads="1"/>
          </p:cNvSpPr>
          <p:nvPr/>
        </p:nvSpPr>
        <p:spPr bwMode="auto">
          <a:xfrm>
            <a:off x="0" y="1685925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0" name="Object 6"/>
          <p:cNvGraphicFramePr>
            <a:graphicFrameLocks noChangeAspect="1"/>
          </p:cNvGraphicFramePr>
          <p:nvPr/>
        </p:nvGraphicFramePr>
        <p:xfrm>
          <a:off x="4140200" y="1773238"/>
          <a:ext cx="4762500" cy="34861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3" name="GraphC" r:id="rId5" imgW="4762500" imgH="3486150" progId="GraphCtrl.Document">
                  <p:embed/>
                </p:oleObj>
              </mc:Choice>
              <mc:Fallback>
                <p:oleObj name="GraphC" r:id="rId5" imgW="4762500" imgH="3486150" progId="GraphCtrl.Document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40200" y="1773238"/>
                        <a:ext cx="4762500" cy="348615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1" name="Rectangle 7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2" name="Object 8"/>
          <p:cNvGraphicFramePr>
            <a:graphicFrameLocks noChangeAspect="1"/>
          </p:cNvGraphicFramePr>
          <p:nvPr/>
        </p:nvGraphicFramePr>
        <p:xfrm>
          <a:off x="5292725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4" name="Формула" r:id="rId7" imgW="164957" imgH="393359" progId="Equation.3">
                  <p:embed/>
                </p:oleObj>
              </mc:Choice>
              <mc:Fallback>
                <p:oleObj name="Формула" r:id="rId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292725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3" name="Rectangle 9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4" name="Object 10"/>
          <p:cNvGraphicFramePr>
            <a:graphicFrameLocks noChangeAspect="1"/>
          </p:cNvGraphicFramePr>
          <p:nvPr/>
        </p:nvGraphicFramePr>
        <p:xfrm>
          <a:off x="4716463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5" name="Формула" r:id="rId9" imgW="164957" imgH="393359" progId="Equation.3">
                  <p:embed/>
                </p:oleObj>
              </mc:Choice>
              <mc:Fallback>
                <p:oleObj name="Формула" r:id="rId9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716463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5" name="Rectangle 11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56" name="Rectangle 12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7" name="Object 13"/>
          <p:cNvGraphicFramePr>
            <a:graphicFrameLocks noChangeAspect="1"/>
          </p:cNvGraphicFramePr>
          <p:nvPr/>
        </p:nvGraphicFramePr>
        <p:xfrm>
          <a:off x="5003800" y="3716338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6" name="Формула" r:id="rId11" imgW="164957" imgH="393359" progId="Equation.3">
                  <p:embed/>
                </p:oleObj>
              </mc:Choice>
              <mc:Fallback>
                <p:oleObj name="Формула" r:id="rId11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03800" y="3716338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58" name="Rectangle 14"/>
          <p:cNvSpPr>
            <a:spLocks noChangeArrowheads="1"/>
          </p:cNvSpPr>
          <p:nvPr/>
        </p:nvSpPr>
        <p:spPr bwMode="auto">
          <a:xfrm>
            <a:off x="0" y="33194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59" name="Object 15"/>
          <p:cNvGraphicFramePr>
            <a:graphicFrameLocks noChangeAspect="1"/>
          </p:cNvGraphicFramePr>
          <p:nvPr/>
        </p:nvGraphicFramePr>
        <p:xfrm>
          <a:off x="6156325" y="3789363"/>
          <a:ext cx="2190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7" name="Формула" r:id="rId13" imgW="139700" imgH="139700" progId="Equation.3">
                  <p:embed/>
                </p:oleObj>
              </mc:Choice>
              <mc:Fallback>
                <p:oleObj name="Формула" r:id="rId13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156325" y="3789363"/>
                        <a:ext cx="219075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0" name="Rectangle 16"/>
          <p:cNvSpPr>
            <a:spLocks noChangeArrowheads="1"/>
          </p:cNvSpPr>
          <p:nvPr/>
        </p:nvSpPr>
        <p:spPr bwMode="auto">
          <a:xfrm>
            <a:off x="0" y="329088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61" name="Object 17"/>
          <p:cNvGraphicFramePr>
            <a:graphicFrameLocks noChangeAspect="1"/>
          </p:cNvGraphicFramePr>
          <p:nvPr/>
        </p:nvGraphicFramePr>
        <p:xfrm>
          <a:off x="7885113" y="3789363"/>
          <a:ext cx="361950" cy="2762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8" name="Формула" r:id="rId15" imgW="228402" imgH="177646" progId="Equation.3">
                  <p:embed/>
                </p:oleObj>
              </mc:Choice>
              <mc:Fallback>
                <p:oleObj name="Формула" r:id="rId15" imgW="228402" imgH="177646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885113" y="3789363"/>
                        <a:ext cx="361950" cy="2762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2" name="Oval 18"/>
          <p:cNvSpPr>
            <a:spLocks noChangeArrowheads="1"/>
          </p:cNvSpPr>
          <p:nvPr/>
        </p:nvSpPr>
        <p:spPr bwMode="auto">
          <a:xfrm>
            <a:off x="4500563" y="3573463"/>
            <a:ext cx="71437" cy="69850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63" name="Freeform 19"/>
          <p:cNvSpPr>
            <a:spLocks/>
          </p:cNvSpPr>
          <p:nvPr/>
        </p:nvSpPr>
        <p:spPr bwMode="auto">
          <a:xfrm>
            <a:off x="2184400" y="2349500"/>
            <a:ext cx="850900" cy="1231900"/>
          </a:xfrm>
          <a:custGeom>
            <a:avLst/>
            <a:gdLst>
              <a:gd name="T0" fmla="*/ 0 w 536"/>
              <a:gd name="T1" fmla="*/ 1231900 h 776"/>
              <a:gd name="T2" fmla="*/ 850900 w 536"/>
              <a:gd name="T3" fmla="*/ 0 h 776"/>
              <a:gd name="T4" fmla="*/ 0 60000 65536"/>
              <a:gd name="T5" fmla="*/ 0 60000 65536"/>
              <a:gd name="T6" fmla="*/ 0 w 536"/>
              <a:gd name="T7" fmla="*/ 0 h 776"/>
              <a:gd name="T8" fmla="*/ 536 w 536"/>
              <a:gd name="T9" fmla="*/ 776 h 7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6" h="776">
                <a:moveTo>
                  <a:pt x="0" y="776"/>
                </a:moveTo>
                <a:lnTo>
                  <a:pt x="536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64" name="Rectangle 20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65" name="Object 21"/>
          <p:cNvGraphicFramePr>
            <a:graphicFrameLocks noChangeAspect="1"/>
          </p:cNvGraphicFramePr>
          <p:nvPr/>
        </p:nvGraphicFramePr>
        <p:xfrm>
          <a:off x="1908175" y="21336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19" name="Формула" r:id="rId17" imgW="164957" imgH="393359" progId="Equation.3">
                  <p:embed/>
                </p:oleObj>
              </mc:Choice>
              <mc:Fallback>
                <p:oleObj name="Формула" r:id="rId17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08175" y="21336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6" name="Oval 22"/>
          <p:cNvSpPr>
            <a:spLocks noChangeArrowheads="1"/>
          </p:cNvSpPr>
          <p:nvPr/>
        </p:nvSpPr>
        <p:spPr bwMode="auto">
          <a:xfrm flipH="1">
            <a:off x="5364163" y="2060575"/>
            <a:ext cx="71437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67" name="Rectangle 23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68" name="Object 24"/>
          <p:cNvGraphicFramePr>
            <a:graphicFrameLocks noChangeAspect="1"/>
          </p:cNvGraphicFramePr>
          <p:nvPr/>
        </p:nvGraphicFramePr>
        <p:xfrm>
          <a:off x="1763713" y="4437063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0" name="Формула" r:id="rId18" imgW="241195" imgH="393529" progId="Equation.3">
                  <p:embed/>
                </p:oleObj>
              </mc:Choice>
              <mc:Fallback>
                <p:oleObj name="Формула" r:id="rId18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63713" y="4437063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69" name="Rectangle 25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70" name="Object 26"/>
          <p:cNvGraphicFramePr>
            <a:graphicFrameLocks noChangeAspect="1"/>
          </p:cNvGraphicFramePr>
          <p:nvPr/>
        </p:nvGraphicFramePr>
        <p:xfrm>
          <a:off x="7019925" y="3716338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1" name="Формула" r:id="rId20" imgW="241195" imgH="393529" progId="Equation.3">
                  <p:embed/>
                </p:oleObj>
              </mc:Choice>
              <mc:Fallback>
                <p:oleObj name="Формула" r:id="rId20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019925" y="3716338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1" name="Oval 27"/>
          <p:cNvSpPr>
            <a:spLocks noChangeArrowheads="1"/>
          </p:cNvSpPr>
          <p:nvPr/>
        </p:nvSpPr>
        <p:spPr bwMode="auto">
          <a:xfrm>
            <a:off x="7164388" y="501332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72" name="Oval 28"/>
          <p:cNvSpPr>
            <a:spLocks noChangeArrowheads="1"/>
          </p:cNvSpPr>
          <p:nvPr/>
        </p:nvSpPr>
        <p:spPr bwMode="auto">
          <a:xfrm>
            <a:off x="6300788" y="3573463"/>
            <a:ext cx="73025" cy="84137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73" name="Oval 29"/>
          <p:cNvSpPr>
            <a:spLocks noChangeArrowheads="1"/>
          </p:cNvSpPr>
          <p:nvPr/>
        </p:nvSpPr>
        <p:spPr bwMode="auto">
          <a:xfrm>
            <a:off x="5076825" y="2349500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74" name="Oval 30"/>
          <p:cNvSpPr>
            <a:spLocks noChangeArrowheads="1"/>
          </p:cNvSpPr>
          <p:nvPr/>
        </p:nvSpPr>
        <p:spPr bwMode="auto">
          <a:xfrm flipH="1">
            <a:off x="5651500" y="2349500"/>
            <a:ext cx="71438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75" name="Object 31"/>
          <p:cNvGraphicFramePr>
            <a:graphicFrameLocks noChangeAspect="1"/>
          </p:cNvGraphicFramePr>
          <p:nvPr/>
        </p:nvGraphicFramePr>
        <p:xfrm>
          <a:off x="468313" y="3357563"/>
          <a:ext cx="219075" cy="2190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2" name="Формула" r:id="rId21" imgW="139700" imgH="139700" progId="Equation.3">
                  <p:embed/>
                </p:oleObj>
              </mc:Choice>
              <mc:Fallback>
                <p:oleObj name="Формула" r:id="rId21" imgW="139700" imgH="13970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8313" y="3357563"/>
                        <a:ext cx="219075" cy="21907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6" name="Rectangle 32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77" name="Object 33"/>
          <p:cNvGraphicFramePr>
            <a:graphicFrameLocks noChangeAspect="1"/>
          </p:cNvGraphicFramePr>
          <p:nvPr/>
        </p:nvGraphicFramePr>
        <p:xfrm>
          <a:off x="2555875" y="21336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3" name="Формула" r:id="rId22" imgW="164957" imgH="393359" progId="Equation.3">
                  <p:embed/>
                </p:oleObj>
              </mc:Choice>
              <mc:Fallback>
                <p:oleObj name="Формула" r:id="rId22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555875" y="21336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78" name="Rectangle 34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79" name="Object 35"/>
          <p:cNvGraphicFramePr>
            <a:graphicFrameLocks noChangeAspect="1"/>
          </p:cNvGraphicFramePr>
          <p:nvPr/>
        </p:nvGraphicFramePr>
        <p:xfrm>
          <a:off x="1187450" y="2349500"/>
          <a:ext cx="400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4" name="Формула" r:id="rId23" imgW="253890" imgH="393529" progId="Equation.3">
                  <p:embed/>
                </p:oleObj>
              </mc:Choice>
              <mc:Fallback>
                <p:oleObj name="Формула" r:id="rId23" imgW="2538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87450" y="2349500"/>
                        <a:ext cx="400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0" name="Oval 36"/>
          <p:cNvSpPr>
            <a:spLocks noChangeArrowheads="1"/>
          </p:cNvSpPr>
          <p:nvPr/>
        </p:nvSpPr>
        <p:spPr bwMode="auto">
          <a:xfrm>
            <a:off x="5940425" y="292417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81" name="Oval 37"/>
          <p:cNvSpPr>
            <a:spLocks noChangeArrowheads="1"/>
          </p:cNvSpPr>
          <p:nvPr/>
        </p:nvSpPr>
        <p:spPr bwMode="auto">
          <a:xfrm>
            <a:off x="4787900" y="2924175"/>
            <a:ext cx="73025" cy="841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82" name="Freeform 38"/>
          <p:cNvSpPr>
            <a:spLocks/>
          </p:cNvSpPr>
          <p:nvPr/>
        </p:nvSpPr>
        <p:spPr bwMode="auto">
          <a:xfrm>
            <a:off x="2171700" y="2997200"/>
            <a:ext cx="1384300" cy="596900"/>
          </a:xfrm>
          <a:custGeom>
            <a:avLst/>
            <a:gdLst>
              <a:gd name="T0" fmla="*/ 0 w 872"/>
              <a:gd name="T1" fmla="*/ 596900 h 376"/>
              <a:gd name="T2" fmla="*/ 1384300 w 872"/>
              <a:gd name="T3" fmla="*/ 0 h 376"/>
              <a:gd name="T4" fmla="*/ 0 60000 65536"/>
              <a:gd name="T5" fmla="*/ 0 60000 65536"/>
              <a:gd name="T6" fmla="*/ 0 w 872"/>
              <a:gd name="T7" fmla="*/ 0 h 376"/>
              <a:gd name="T8" fmla="*/ 872 w 872"/>
              <a:gd name="T9" fmla="*/ 376 h 3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72" h="376">
                <a:moveTo>
                  <a:pt x="0" y="376"/>
                </a:moveTo>
                <a:lnTo>
                  <a:pt x="872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83" name="Rectangle 39"/>
          <p:cNvSpPr>
            <a:spLocks noChangeArrowheads="1"/>
          </p:cNvSpPr>
          <p:nvPr/>
        </p:nvSpPr>
        <p:spPr bwMode="auto">
          <a:xfrm>
            <a:off x="0" y="3141663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84" name="Object 40"/>
          <p:cNvGraphicFramePr>
            <a:graphicFrameLocks noChangeAspect="1"/>
          </p:cNvGraphicFramePr>
          <p:nvPr/>
        </p:nvGraphicFramePr>
        <p:xfrm>
          <a:off x="3059113" y="2565400"/>
          <a:ext cx="2667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5" name="Формула" r:id="rId25" imgW="164957" imgH="393359" progId="Equation.3">
                  <p:embed/>
                </p:oleObj>
              </mc:Choice>
              <mc:Fallback>
                <p:oleObj name="Формула" r:id="rId25" imgW="164957" imgH="39335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059113" y="2565400"/>
                        <a:ext cx="2667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185" name="Object 41"/>
          <p:cNvGraphicFramePr>
            <a:graphicFrameLocks noChangeAspect="1"/>
          </p:cNvGraphicFramePr>
          <p:nvPr/>
        </p:nvGraphicFramePr>
        <p:xfrm>
          <a:off x="755650" y="2997200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6" name="Формула" r:id="rId26" imgW="241195" imgH="393529" progId="Equation.3">
                  <p:embed/>
                </p:oleObj>
              </mc:Choice>
              <mc:Fallback>
                <p:oleObj name="Формула" r:id="rId26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2997200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6" name="Freeform 42"/>
          <p:cNvSpPr>
            <a:spLocks/>
          </p:cNvSpPr>
          <p:nvPr/>
        </p:nvSpPr>
        <p:spPr bwMode="auto">
          <a:xfrm>
            <a:off x="827088" y="3573463"/>
            <a:ext cx="1384300" cy="596900"/>
          </a:xfrm>
          <a:custGeom>
            <a:avLst/>
            <a:gdLst>
              <a:gd name="T0" fmla="*/ 0 w 872"/>
              <a:gd name="T1" fmla="*/ 596900 h 376"/>
              <a:gd name="T2" fmla="*/ 1384300 w 872"/>
              <a:gd name="T3" fmla="*/ 0 h 376"/>
              <a:gd name="T4" fmla="*/ 0 60000 65536"/>
              <a:gd name="T5" fmla="*/ 0 60000 65536"/>
              <a:gd name="T6" fmla="*/ 0 w 872"/>
              <a:gd name="T7" fmla="*/ 0 h 376"/>
              <a:gd name="T8" fmla="*/ 872 w 872"/>
              <a:gd name="T9" fmla="*/ 376 h 3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872" h="376">
                <a:moveTo>
                  <a:pt x="0" y="376"/>
                </a:moveTo>
                <a:lnTo>
                  <a:pt x="872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87" name="Rectangle 43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88" name="Object 44"/>
          <p:cNvGraphicFramePr>
            <a:graphicFrameLocks noChangeAspect="1"/>
          </p:cNvGraphicFramePr>
          <p:nvPr/>
        </p:nvGraphicFramePr>
        <p:xfrm>
          <a:off x="755650" y="3573463"/>
          <a:ext cx="400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7" name="Формула" r:id="rId28" imgW="253890" imgH="393529" progId="Equation.3">
                  <p:embed/>
                </p:oleObj>
              </mc:Choice>
              <mc:Fallback>
                <p:oleObj name="Формула" r:id="rId28" imgW="2538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55650" y="3573463"/>
                        <a:ext cx="400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89" name="Rectangle 45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90" name="Object 46"/>
          <p:cNvGraphicFramePr>
            <a:graphicFrameLocks noChangeAspect="1"/>
          </p:cNvGraphicFramePr>
          <p:nvPr/>
        </p:nvGraphicFramePr>
        <p:xfrm>
          <a:off x="3132138" y="3644900"/>
          <a:ext cx="466725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8" name="Формула" r:id="rId30" imgW="291973" imgH="393529" progId="Equation.3">
                  <p:embed/>
                </p:oleObj>
              </mc:Choice>
              <mc:Fallback>
                <p:oleObj name="Формула" r:id="rId30" imgW="291973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132138" y="3644900"/>
                        <a:ext cx="466725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1" name="Oval 47"/>
          <p:cNvSpPr>
            <a:spLocks noChangeArrowheads="1"/>
          </p:cNvSpPr>
          <p:nvPr/>
        </p:nvSpPr>
        <p:spPr bwMode="auto">
          <a:xfrm flipH="1">
            <a:off x="6516688" y="4149725"/>
            <a:ext cx="71437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92" name="Oval 48"/>
          <p:cNvSpPr>
            <a:spLocks noChangeArrowheads="1"/>
          </p:cNvSpPr>
          <p:nvPr/>
        </p:nvSpPr>
        <p:spPr bwMode="auto">
          <a:xfrm flipH="1">
            <a:off x="7740650" y="4149725"/>
            <a:ext cx="71438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93" name="Oval 49"/>
          <p:cNvSpPr>
            <a:spLocks noChangeArrowheads="1"/>
          </p:cNvSpPr>
          <p:nvPr/>
        </p:nvSpPr>
        <p:spPr bwMode="auto">
          <a:xfrm flipH="1">
            <a:off x="6804025" y="4724400"/>
            <a:ext cx="71438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94" name="Oval 50"/>
          <p:cNvSpPr>
            <a:spLocks noChangeArrowheads="1"/>
          </p:cNvSpPr>
          <p:nvPr/>
        </p:nvSpPr>
        <p:spPr bwMode="auto">
          <a:xfrm flipH="1">
            <a:off x="7451725" y="4724400"/>
            <a:ext cx="71438" cy="71438"/>
          </a:xfrm>
          <a:prstGeom prst="ellipse">
            <a:avLst/>
          </a:prstGeom>
          <a:solidFill>
            <a:srgbClr val="FF00FF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sp>
        <p:nvSpPr>
          <p:cNvPr id="6195" name="Freeform 51"/>
          <p:cNvSpPr>
            <a:spLocks/>
          </p:cNvSpPr>
          <p:nvPr/>
        </p:nvSpPr>
        <p:spPr bwMode="auto">
          <a:xfrm>
            <a:off x="1331913" y="3573463"/>
            <a:ext cx="850900" cy="1231900"/>
          </a:xfrm>
          <a:custGeom>
            <a:avLst/>
            <a:gdLst>
              <a:gd name="T0" fmla="*/ 0 w 536"/>
              <a:gd name="T1" fmla="*/ 1231900 h 776"/>
              <a:gd name="T2" fmla="*/ 850900 w 536"/>
              <a:gd name="T3" fmla="*/ 0 h 776"/>
              <a:gd name="T4" fmla="*/ 0 60000 65536"/>
              <a:gd name="T5" fmla="*/ 0 60000 65536"/>
              <a:gd name="T6" fmla="*/ 0 w 536"/>
              <a:gd name="T7" fmla="*/ 0 h 776"/>
              <a:gd name="T8" fmla="*/ 536 w 536"/>
              <a:gd name="T9" fmla="*/ 776 h 776"/>
            </a:gdLst>
            <a:ahLst/>
            <a:cxnLst>
              <a:cxn ang="T4">
                <a:pos x="T0" y="T1"/>
              </a:cxn>
              <a:cxn ang="T5">
                <a:pos x="T2" y="T3"/>
              </a:cxn>
            </a:cxnLst>
            <a:rect l="T6" t="T7" r="T8" b="T9"/>
            <a:pathLst>
              <a:path w="536" h="776">
                <a:moveTo>
                  <a:pt x="0" y="776"/>
                </a:moveTo>
                <a:lnTo>
                  <a:pt x="536" y="0"/>
                </a:lnTo>
              </a:path>
            </a:pathLst>
          </a:custGeom>
          <a:noFill/>
          <a:ln w="25400">
            <a:solidFill>
              <a:schemeClr val="tx1"/>
            </a:solidFill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196" name="Rectangle 52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97" name="Object 53"/>
          <p:cNvGraphicFramePr>
            <a:graphicFrameLocks noChangeAspect="1"/>
          </p:cNvGraphicFramePr>
          <p:nvPr/>
        </p:nvGraphicFramePr>
        <p:xfrm>
          <a:off x="1116013" y="4149725"/>
          <a:ext cx="40005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29" name="Формула" r:id="rId32" imgW="253890" imgH="393529" progId="Equation.3">
                  <p:embed/>
                </p:oleObj>
              </mc:Choice>
              <mc:Fallback>
                <p:oleObj name="Формула" r:id="rId32" imgW="253890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16013" y="4149725"/>
                        <a:ext cx="40005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198" name="Rectangle 54"/>
          <p:cNvSpPr>
            <a:spLocks noChangeArrowheads="1"/>
          </p:cNvSpPr>
          <p:nvPr/>
        </p:nvSpPr>
        <p:spPr bwMode="auto">
          <a:xfrm>
            <a:off x="0" y="3119438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ClrTx/>
              <a:buSzTx/>
              <a:buFontTx/>
              <a:buNone/>
            </a:pPr>
            <a:endParaRPr lang="ru-RU" altLang="ru-RU" sz="1800"/>
          </a:p>
        </p:txBody>
      </p:sp>
      <p:graphicFrame>
        <p:nvGraphicFramePr>
          <p:cNvPr id="6199" name="Object 55"/>
          <p:cNvGraphicFramePr>
            <a:graphicFrameLocks noChangeAspect="1"/>
          </p:cNvGraphicFramePr>
          <p:nvPr/>
        </p:nvGraphicFramePr>
        <p:xfrm>
          <a:off x="2771775" y="4149725"/>
          <a:ext cx="381000" cy="6191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830" name="Формула" r:id="rId34" imgW="241195" imgH="393529" progId="Equation.3">
                  <p:embed/>
                </p:oleObj>
              </mc:Choice>
              <mc:Fallback>
                <p:oleObj name="Формула" r:id="rId34" imgW="241195" imgH="393529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771775" y="4149725"/>
                        <a:ext cx="381000" cy="6191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200" name="Freeform 56"/>
          <p:cNvSpPr>
            <a:spLocks/>
          </p:cNvSpPr>
          <p:nvPr/>
        </p:nvSpPr>
        <p:spPr bwMode="auto">
          <a:xfrm>
            <a:off x="4267200" y="2087563"/>
            <a:ext cx="4241800" cy="2986087"/>
          </a:xfrm>
          <a:custGeom>
            <a:avLst/>
            <a:gdLst>
              <a:gd name="T0" fmla="*/ 0 w 2672"/>
              <a:gd name="T1" fmla="*/ 2014537 h 1881"/>
              <a:gd name="T2" fmla="*/ 546100 w 2672"/>
              <a:gd name="T3" fmla="*/ 884237 h 1881"/>
              <a:gd name="T4" fmla="*/ 809625 w 2672"/>
              <a:gd name="T5" fmla="*/ 333375 h 1881"/>
              <a:gd name="T6" fmla="*/ 1130300 w 2672"/>
              <a:gd name="T7" fmla="*/ 7937 h 1881"/>
              <a:gd name="T8" fmla="*/ 1435100 w 2672"/>
              <a:gd name="T9" fmla="*/ 287337 h 1881"/>
              <a:gd name="T10" fmla="*/ 1752600 w 2672"/>
              <a:gd name="T11" fmla="*/ 896937 h 1881"/>
              <a:gd name="T12" fmla="*/ 2057400 w 2672"/>
              <a:gd name="T13" fmla="*/ 1544637 h 1881"/>
              <a:gd name="T14" fmla="*/ 2311400 w 2672"/>
              <a:gd name="T15" fmla="*/ 2116137 h 1881"/>
              <a:gd name="T16" fmla="*/ 2578100 w 2672"/>
              <a:gd name="T17" fmla="*/ 2674937 h 1881"/>
              <a:gd name="T18" fmla="*/ 2908300 w 2672"/>
              <a:gd name="T19" fmla="*/ 2979737 h 1881"/>
              <a:gd name="T20" fmla="*/ 3200400 w 2672"/>
              <a:gd name="T21" fmla="*/ 2713037 h 1881"/>
              <a:gd name="T22" fmla="*/ 3517900 w 2672"/>
              <a:gd name="T23" fmla="*/ 2128837 h 1881"/>
              <a:gd name="T24" fmla="*/ 3810000 w 2672"/>
              <a:gd name="T25" fmla="*/ 1570037 h 1881"/>
              <a:gd name="T26" fmla="*/ 3976688 w 2672"/>
              <a:gd name="T27" fmla="*/ 1196975 h 1881"/>
              <a:gd name="T28" fmla="*/ 4241800 w 2672"/>
              <a:gd name="T29" fmla="*/ 554037 h 1881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2672"/>
              <a:gd name="T46" fmla="*/ 0 h 1881"/>
              <a:gd name="T47" fmla="*/ 2672 w 2672"/>
              <a:gd name="T48" fmla="*/ 1881 h 1881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2672" h="1881">
                <a:moveTo>
                  <a:pt x="0" y="1269"/>
                </a:moveTo>
                <a:cubicBezTo>
                  <a:pt x="57" y="1152"/>
                  <a:pt x="259" y="733"/>
                  <a:pt x="344" y="557"/>
                </a:cubicBezTo>
                <a:cubicBezTo>
                  <a:pt x="429" y="381"/>
                  <a:pt x="449" y="302"/>
                  <a:pt x="510" y="210"/>
                </a:cubicBezTo>
                <a:cubicBezTo>
                  <a:pt x="571" y="118"/>
                  <a:pt x="646" y="10"/>
                  <a:pt x="712" y="5"/>
                </a:cubicBezTo>
                <a:cubicBezTo>
                  <a:pt x="778" y="0"/>
                  <a:pt x="839" y="88"/>
                  <a:pt x="904" y="181"/>
                </a:cubicBezTo>
                <a:cubicBezTo>
                  <a:pt x="969" y="274"/>
                  <a:pt x="1039" y="433"/>
                  <a:pt x="1104" y="565"/>
                </a:cubicBezTo>
                <a:cubicBezTo>
                  <a:pt x="1169" y="697"/>
                  <a:pt x="1237" y="845"/>
                  <a:pt x="1296" y="973"/>
                </a:cubicBezTo>
                <a:cubicBezTo>
                  <a:pt x="1355" y="1101"/>
                  <a:pt x="1401" y="1214"/>
                  <a:pt x="1456" y="1333"/>
                </a:cubicBezTo>
                <a:cubicBezTo>
                  <a:pt x="1511" y="1452"/>
                  <a:pt x="1561" y="1594"/>
                  <a:pt x="1624" y="1685"/>
                </a:cubicBezTo>
                <a:cubicBezTo>
                  <a:pt x="1687" y="1776"/>
                  <a:pt x="1767" y="1873"/>
                  <a:pt x="1832" y="1877"/>
                </a:cubicBezTo>
                <a:cubicBezTo>
                  <a:pt x="1897" y="1881"/>
                  <a:pt x="1952" y="1798"/>
                  <a:pt x="2016" y="1709"/>
                </a:cubicBezTo>
                <a:cubicBezTo>
                  <a:pt x="2080" y="1620"/>
                  <a:pt x="2152" y="1461"/>
                  <a:pt x="2216" y="1341"/>
                </a:cubicBezTo>
                <a:cubicBezTo>
                  <a:pt x="2280" y="1221"/>
                  <a:pt x="2352" y="1087"/>
                  <a:pt x="2400" y="989"/>
                </a:cubicBezTo>
                <a:cubicBezTo>
                  <a:pt x="2448" y="891"/>
                  <a:pt x="2460" y="861"/>
                  <a:pt x="2505" y="754"/>
                </a:cubicBezTo>
                <a:cubicBezTo>
                  <a:pt x="2550" y="647"/>
                  <a:pt x="2637" y="433"/>
                  <a:pt x="2672" y="349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ru-RU"/>
          </a:p>
        </p:txBody>
      </p:sp>
      <p:sp>
        <p:nvSpPr>
          <p:cNvPr id="6201" name="Rectangle 57"/>
          <p:cNvSpPr>
            <a:spLocks noChangeArrowheads="1"/>
          </p:cNvSpPr>
          <p:nvPr/>
        </p:nvSpPr>
        <p:spPr bwMode="auto">
          <a:xfrm>
            <a:off x="250825" y="333375"/>
            <a:ext cx="8642350" cy="519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lr>
                <a:schemeClr val="folHlink"/>
              </a:buClr>
              <a:buSzPct val="90000"/>
              <a:buFont typeface="Wingdings" pitchFamily="2" charset="2"/>
              <a:buChar char="n"/>
              <a:defRPr sz="28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lr>
                <a:schemeClr val="accent1"/>
              </a:buClr>
              <a:buSzPct val="75000"/>
              <a:buFont typeface="Wingdings" pitchFamily="2" charset="2"/>
              <a:buChar char="n"/>
              <a:defRPr sz="26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lr>
                <a:schemeClr val="folHlink"/>
              </a:buClr>
              <a:buSzPct val="55000"/>
              <a:buFont typeface="Wingdings" pitchFamily="2" charset="2"/>
              <a:buChar char="n"/>
              <a:defRPr sz="23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1"/>
              </a:buClr>
              <a:buFont typeface="Wingdings" pitchFamily="2" charset="2"/>
              <a:buChar char="§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algn="ctr" eaLnBrk="1" hangingPunct="1">
              <a:spcBef>
                <a:spcPct val="0"/>
              </a:spcBef>
              <a:buClrTx/>
              <a:buSzTx/>
              <a:buFontTx/>
              <a:buNone/>
            </a:pPr>
            <a:r>
              <a:rPr lang="ru-RU" altLang="ru-RU" b="1" i="1">
                <a:solidFill>
                  <a:schemeClr val="tx2"/>
                </a:solidFill>
                <a:latin typeface="Times New Roman" pitchFamily="18" charset="0"/>
              </a:rPr>
              <a:t>Построение  графика  функции  </a:t>
            </a:r>
            <a:r>
              <a:rPr lang="en-US" altLang="ru-RU" b="1" i="1">
                <a:solidFill>
                  <a:schemeClr val="tx2"/>
                </a:solidFill>
                <a:latin typeface="Times New Roman" pitchFamily="18" charset="0"/>
              </a:rPr>
              <a:t>y = sin x</a:t>
            </a:r>
            <a:r>
              <a:rPr lang="ru-RU" altLang="ru-RU" b="1" i="1">
                <a:solidFill>
                  <a:schemeClr val="tx2"/>
                </a:solidFill>
                <a:latin typeface="Times New Roman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2987754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7" dur="1000"/>
                                        <p:tgtEl>
                                          <p:spTgt spid="62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20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-22986" t="-27508" r="-95340" b="-90818"/>
          <a:stretch/>
        </p:blipFill>
        <p:spPr>
          <a:xfrm>
            <a:off x="-2628800" y="-315416"/>
            <a:ext cx="28041600" cy="10287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67750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6692" t="6300" r="8473" b="1399"/>
          <a:stretch/>
        </p:blipFill>
        <p:spPr>
          <a:xfrm>
            <a:off x="25152" y="0"/>
            <a:ext cx="20984816" cy="94949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8370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2" name="Прямоугольник 1"/>
              <p:cNvSpPr/>
              <p:nvPr/>
            </p:nvSpPr>
            <p:spPr>
              <a:xfrm>
                <a:off x="899592" y="1556793"/>
                <a:ext cx="7416824" cy="264283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Найти все значения параметра а, при которых уравнение</a:t>
                </a:r>
              </a:p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4000" i="1">
                            <a:latin typeface="Cambria Math"/>
                          </a:rPr>
                        </m:ctrlPr>
                      </m:radPr>
                      <m:deg/>
                      <m:e>
                        <m:sSup>
                          <m:sSupPr>
                            <m:ctrlPr>
                              <a:rPr lang="ru-RU" sz="4000" i="1">
                                <a:latin typeface="Cambria Math"/>
                              </a:rPr>
                            </m:ctrlPr>
                          </m:sSupPr>
                          <m:e>
                            <m:r>
                              <a:rPr lang="ru-RU" sz="4000" i="1">
                                <a:latin typeface="Cambria Math"/>
                              </a:rPr>
                              <m:t>𝑥</m:t>
                            </m:r>
                          </m:e>
                          <m:sup>
                            <m:r>
                              <a:rPr lang="ru-RU" sz="4000" i="1">
                                <a:latin typeface="Cambria Math"/>
                              </a:rPr>
                              <m:t>2</m:t>
                            </m:r>
                          </m:sup>
                        </m:sSup>
                        <m:r>
                          <a:rPr lang="ru-RU" sz="4000" i="1">
                            <a:latin typeface="Cambria Math"/>
                          </a:rPr>
                          <m:t>−2</m:t>
                        </m:r>
                        <m:r>
                          <a:rPr lang="ru-RU" sz="4000" i="1">
                            <a:latin typeface="Cambria Math"/>
                          </a:rPr>
                          <m:t>𝑥</m:t>
                        </m:r>
                        <m:r>
                          <a:rPr lang="ru-RU" sz="4000" i="1">
                            <a:latin typeface="Cambria Math"/>
                          </a:rPr>
                          <m:t>−3</m:t>
                        </m:r>
                      </m:e>
                    </m:rad>
                    <m:r>
                      <a:rPr lang="ru-RU" sz="4000" i="1">
                        <a:latin typeface="Cambria Math"/>
                      </a:rPr>
                      <m:t> </m:t>
                    </m:r>
                  </m:oMath>
                </a14:m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=</a:t>
                </a:r>
                <a14:m>
                  <m:oMath xmlns:m="http://schemas.openxmlformats.org/officeDocument/2006/math">
                    <m:r>
                      <a:rPr lang="ru-RU" sz="4000" i="1">
                        <a:latin typeface="Cambria Math"/>
                      </a:rPr>
                      <m:t> </m:t>
                    </m:r>
                    <m:rad>
                      <m:radPr>
                        <m:degHide m:val="on"/>
                        <m:ctrlPr>
                          <a:rPr lang="ru-RU" sz="4000" i="1">
                            <a:latin typeface="Cambria Math"/>
                          </a:rPr>
                        </m:ctrlPr>
                      </m:radPr>
                      <m:deg/>
                      <m:e>
                        <m:r>
                          <a:rPr lang="ru-RU" sz="4000" i="1">
                            <a:latin typeface="Cambria Math"/>
                          </a:rPr>
                          <m:t>а  </m:t>
                        </m:r>
                        <m:r>
                          <a:rPr lang="ru-RU" sz="4000" i="1">
                            <a:latin typeface="Cambria Math"/>
                          </a:rPr>
                          <m:t>𝑥</m:t>
                        </m:r>
                        <m:r>
                          <a:rPr lang="ru-RU" sz="4000" i="1">
                            <a:latin typeface="Cambria Math"/>
                          </a:rPr>
                          <m:t>−7</m:t>
                        </m:r>
                      </m:e>
                    </m:rad>
                    <m:r>
                      <a:rPr lang="ru-RU" sz="4000" i="1">
                        <a:latin typeface="Cambria Math"/>
                      </a:rPr>
                      <m:t>      </m:t>
                    </m:r>
                  </m:oMath>
                </a14:m>
                <a:endParaRPr lang="ru-RU" sz="4000" dirty="0" smtClean="0">
                  <a:latin typeface="Times New Roman" panose="02020603050405020304" pitchFamily="18" charset="0"/>
                </a:endParaRPr>
              </a:p>
              <a:p>
                <a:r>
                  <a:rPr lang="ru-RU" sz="4000" dirty="0" smtClean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имеет </a:t>
                </a:r>
                <a:r>
                  <a:rPr lang="ru-RU" sz="4000" dirty="0">
                    <a:latin typeface="Times New Roman" panose="02020603050405020304" pitchFamily="18" charset="0"/>
                    <a:cs typeface="Times New Roman" panose="02020603050405020304" pitchFamily="18" charset="0"/>
                  </a:rPr>
                  <a:t>единственное решение. </a:t>
                </a:r>
              </a:p>
            </p:txBody>
          </p:sp>
        </mc:Choice>
        <mc:Fallback xmlns="">
          <p:sp>
            <p:nvSpPr>
              <p:cNvPr id="2" name="Прямоугольник 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1556793"/>
                <a:ext cx="7416824" cy="2642839"/>
              </a:xfrm>
              <a:prstGeom prst="rect">
                <a:avLst/>
              </a:prstGeom>
              <a:blipFill rotWithShape="1">
                <a:blip r:embed="rId2"/>
                <a:stretch>
                  <a:fillRect l="-2961" t="-4147" r="-2549" b="-898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396022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для выступления\IMG_20200303_14004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120" y="-3771800"/>
            <a:ext cx="10058400" cy="178427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988393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для выступления\IMG_20200303_1402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-5788024"/>
            <a:ext cx="12618720" cy="2238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57955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0223" y="112469"/>
            <a:ext cx="8686800" cy="838200"/>
          </a:xfrm>
        </p:spPr>
        <p:txBody>
          <a:bodyPr/>
          <a:lstStyle/>
          <a:p>
            <a:r>
              <a:rPr lang="ru-RU" dirty="0" smtClean="0"/>
              <a:t>Построение исследуемой функции</a:t>
            </a:r>
            <a:endParaRPr lang="ru-RU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3807" y="1007961"/>
            <a:ext cx="8776387" cy="4992789"/>
          </a:xfrm>
        </p:spPr>
      </p:pic>
      <p:sp>
        <p:nvSpPr>
          <p:cNvPr id="9" name="Полилиния 8"/>
          <p:cNvSpPr/>
          <p:nvPr/>
        </p:nvSpPr>
        <p:spPr>
          <a:xfrm>
            <a:off x="3021227" y="5361202"/>
            <a:ext cx="1399403" cy="685886"/>
          </a:xfrm>
          <a:custGeom>
            <a:avLst/>
            <a:gdLst>
              <a:gd name="connsiteX0" fmla="*/ 0 w 1865870"/>
              <a:gd name="connsiteY0" fmla="*/ 865087 h 914514"/>
              <a:gd name="connsiteX1" fmla="*/ 1223319 w 1865870"/>
              <a:gd name="connsiteY1" fmla="*/ 114 h 914514"/>
              <a:gd name="connsiteX2" fmla="*/ 1865870 w 1865870"/>
              <a:gd name="connsiteY2" fmla="*/ 914514 h 91451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1865870" h="914514">
                <a:moveTo>
                  <a:pt x="0" y="865087"/>
                </a:moveTo>
                <a:cubicBezTo>
                  <a:pt x="456170" y="428481"/>
                  <a:pt x="912341" y="-8124"/>
                  <a:pt x="1223319" y="114"/>
                </a:cubicBezTo>
                <a:cubicBezTo>
                  <a:pt x="1534297" y="8352"/>
                  <a:pt x="1649627" y="496444"/>
                  <a:pt x="1865870" y="914514"/>
                </a:cubicBezTo>
              </a:path>
            </a:pathLst>
          </a:custGeom>
          <a:noFill/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sp>
        <p:nvSpPr>
          <p:cNvPr id="12" name="Полилиния 11"/>
          <p:cNvSpPr/>
          <p:nvPr/>
        </p:nvSpPr>
        <p:spPr>
          <a:xfrm>
            <a:off x="4874804" y="1404037"/>
            <a:ext cx="2196350" cy="1476285"/>
          </a:xfrm>
          <a:custGeom>
            <a:avLst/>
            <a:gdLst>
              <a:gd name="connsiteX0" fmla="*/ 2928467 w 2928467"/>
              <a:gd name="connsiteY0" fmla="*/ 0 h 1968380"/>
              <a:gd name="connsiteX1" fmla="*/ 432403 w 2928467"/>
              <a:gd name="connsiteY1" fmla="*/ 1952367 h 1968380"/>
              <a:gd name="connsiteX2" fmla="*/ 12273 w 2928467"/>
              <a:gd name="connsiteY2" fmla="*/ 914400 h 196838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</a:cxnLst>
            <a:rect l="l" t="t" r="r" b="b"/>
            <a:pathLst>
              <a:path w="2928467" h="1968380">
                <a:moveTo>
                  <a:pt x="2928467" y="0"/>
                </a:moveTo>
                <a:cubicBezTo>
                  <a:pt x="1923451" y="899983"/>
                  <a:pt x="918435" y="1799967"/>
                  <a:pt x="432403" y="1952367"/>
                </a:cubicBezTo>
                <a:cubicBezTo>
                  <a:pt x="-53629" y="2104767"/>
                  <a:pt x="-10381" y="1124465"/>
                  <a:pt x="12273" y="914400"/>
                </a:cubicBezTo>
              </a:path>
            </a:pathLst>
          </a:custGeom>
          <a:noFill/>
          <a:ln w="76200">
            <a:solidFill>
              <a:schemeClr val="accent1">
                <a:lumMod val="5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ru-RU"/>
          </a:p>
        </p:txBody>
      </p:sp>
      <p:pic>
        <p:nvPicPr>
          <p:cNvPr id="13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9429" b="35813"/>
          <a:stretch/>
        </p:blipFill>
        <p:spPr>
          <a:xfrm>
            <a:off x="183807" y="1008890"/>
            <a:ext cx="5315913" cy="3204743"/>
          </a:xfrm>
          <a:prstGeom prst="rect">
            <a:avLst/>
          </a:prstGeom>
        </p:spPr>
      </p:pic>
      <p:pic>
        <p:nvPicPr>
          <p:cNvPr id="14" name="Объект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23" t="56976"/>
          <a:stretch/>
        </p:blipFill>
        <p:spPr>
          <a:xfrm>
            <a:off x="4275584" y="3862933"/>
            <a:ext cx="4684610" cy="2148086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/>
          <a:srcRect l="56743" t="78140" r="29082" b="18169"/>
          <a:stretch/>
        </p:blipFill>
        <p:spPr>
          <a:xfrm>
            <a:off x="4211251" y="6000750"/>
            <a:ext cx="1728192" cy="360040"/>
          </a:xfrm>
          <a:prstGeom prst="rect">
            <a:avLst/>
          </a:prstGeom>
        </p:spPr>
      </p:pic>
      <p:grpSp>
        <p:nvGrpSpPr>
          <p:cNvPr id="20" name="Группа 19"/>
          <p:cNvGrpSpPr/>
          <p:nvPr/>
        </p:nvGrpSpPr>
        <p:grpSpPr>
          <a:xfrm>
            <a:off x="827584" y="6240387"/>
            <a:ext cx="6573351" cy="493067"/>
            <a:chOff x="1259632" y="1295400"/>
            <a:chExt cx="6573351" cy="400110"/>
          </a:xfrm>
        </p:grpSpPr>
        <p:cxnSp>
          <p:nvCxnSpPr>
            <p:cNvPr id="18" name="Прямая соединительная линия 17"/>
            <p:cNvCxnSpPr/>
            <p:nvPr/>
          </p:nvCxnSpPr>
          <p:spPr>
            <a:xfrm>
              <a:off x="1784311" y="1409770"/>
              <a:ext cx="6048672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TextBox 18"/>
            <p:cNvSpPr txBox="1"/>
            <p:nvPr/>
          </p:nvSpPr>
          <p:spPr>
            <a:xfrm>
              <a:off x="1259632" y="1295400"/>
              <a:ext cx="587020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4" name="Группа 23"/>
          <p:cNvGrpSpPr/>
          <p:nvPr/>
        </p:nvGrpSpPr>
        <p:grpSpPr>
          <a:xfrm>
            <a:off x="827584" y="5095196"/>
            <a:ext cx="6617382" cy="493067"/>
            <a:chOff x="827584" y="5095196"/>
            <a:chExt cx="6617382" cy="493067"/>
          </a:xfrm>
        </p:grpSpPr>
        <p:cxnSp>
          <p:nvCxnSpPr>
            <p:cNvPr id="22" name="Прямая соединительная линия 21"/>
            <p:cNvCxnSpPr/>
            <p:nvPr/>
          </p:nvCxnSpPr>
          <p:spPr>
            <a:xfrm>
              <a:off x="1396294" y="5341730"/>
              <a:ext cx="6048672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TextBox 22"/>
            <p:cNvSpPr txBox="1"/>
            <p:nvPr/>
          </p:nvSpPr>
          <p:spPr>
            <a:xfrm>
              <a:off x="827584" y="5095196"/>
              <a:ext cx="587020" cy="493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1566113" y="2554375"/>
            <a:ext cx="6617382" cy="493067"/>
            <a:chOff x="827584" y="5095196"/>
            <a:chExt cx="6617382" cy="493067"/>
          </a:xfrm>
        </p:grpSpPr>
        <p:cxnSp>
          <p:nvCxnSpPr>
            <p:cNvPr id="26" name="Прямая соединительная линия 25"/>
            <p:cNvCxnSpPr/>
            <p:nvPr/>
          </p:nvCxnSpPr>
          <p:spPr>
            <a:xfrm>
              <a:off x="1396294" y="5341730"/>
              <a:ext cx="6048672" cy="0"/>
            </a:xfrm>
            <a:prstGeom prst="line">
              <a:avLst/>
            </a:prstGeom>
            <a:ln w="7620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TextBox 26"/>
            <p:cNvSpPr txBox="1"/>
            <p:nvPr/>
          </p:nvSpPr>
          <p:spPr>
            <a:xfrm>
              <a:off x="827584" y="5095196"/>
              <a:ext cx="587020" cy="49306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2000" b="1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y</a:t>
              </a:r>
              <a:r>
                <a:rPr lang="en-US" sz="2000" b="1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=a</a:t>
              </a:r>
              <a:endParaRPr lang="ru-RU" sz="2000" b="1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Рукописный ввод 2"/>
              <p14:cNvContentPartPr/>
              <p14:nvPr/>
            </p14:nvContentPartPr>
            <p14:xfrm>
              <a:off x="3129120" y="5464800"/>
              <a:ext cx="900360" cy="214920"/>
            </p14:xfrm>
          </p:contentPart>
        </mc:Choice>
        <mc:Fallback xmlns="">
          <p:pic>
            <p:nvPicPr>
              <p:cNvPr id="3" name="Рукописный ввод 2"/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112920" y="5401440"/>
                <a:ext cx="932400" cy="341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4" name="Рукописный ввод 3"/>
              <p14:cNvContentPartPr/>
              <p14:nvPr/>
            </p14:nvContentPartPr>
            <p14:xfrm>
              <a:off x="3936240" y="5679360"/>
              <a:ext cx="36000" cy="64440"/>
            </p14:xfrm>
          </p:contentPart>
        </mc:Choice>
        <mc:Fallback xmlns="">
          <p:pic>
            <p:nvPicPr>
              <p:cNvPr id="4" name="Рукописный ввод 3"/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920400" y="5615640"/>
                <a:ext cx="67680" cy="191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8">
            <p14:nvContentPartPr>
              <p14:cNvPr id="6" name="Рукописный ввод 5"/>
              <p14:cNvContentPartPr/>
              <p14:nvPr/>
            </p14:nvContentPartPr>
            <p14:xfrm>
              <a:off x="5186520" y="2886120"/>
              <a:ext cx="21600" cy="36000"/>
            </p14:xfrm>
          </p:contentPart>
        </mc:Choice>
        <mc:Fallback xmlns="">
          <p:pic>
            <p:nvPicPr>
              <p:cNvPr id="6" name="Рукописный ввод 5"/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170320" y="2822400"/>
                <a:ext cx="53640" cy="16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0">
            <p14:nvContentPartPr>
              <p14:cNvPr id="7" name="Рукописный ввод 6"/>
              <p14:cNvContentPartPr/>
              <p14:nvPr/>
            </p14:nvContentPartPr>
            <p14:xfrm>
              <a:off x="4243320" y="5686200"/>
              <a:ext cx="360" cy="360"/>
            </p14:xfrm>
          </p:contentPart>
        </mc:Choice>
        <mc:Fallback xmlns="">
          <p:pic>
            <p:nvPicPr>
              <p:cNvPr id="7" name="Рукописный ввод 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27480" y="562284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2">
            <p14:nvContentPartPr>
              <p14:cNvPr id="10" name="Рукописный ввод 9"/>
              <p14:cNvContentPartPr/>
              <p14:nvPr/>
            </p14:nvContentPartPr>
            <p14:xfrm>
              <a:off x="4250520" y="5729040"/>
              <a:ext cx="360" cy="360"/>
            </p14:xfrm>
          </p:contentPart>
        </mc:Choice>
        <mc:Fallback xmlns="">
          <p:pic>
            <p:nvPicPr>
              <p:cNvPr id="10" name="Рукописный ввод 9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34680" y="566568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11" name="Рукописный ввод 10"/>
              <p14:cNvContentPartPr/>
              <p14:nvPr/>
            </p14:nvContentPartPr>
            <p14:xfrm>
              <a:off x="5508000" y="2707560"/>
              <a:ext cx="360" cy="360"/>
            </p14:xfrm>
          </p:contentPart>
        </mc:Choice>
        <mc:Fallback xmlns="">
          <p:pic>
            <p:nvPicPr>
              <p:cNvPr id="11" name="Рукописный ввод 10"/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5491800" y="2643840"/>
                <a:ext cx="3240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15" name="Рукописный ввод 14"/>
              <p14:cNvContentPartPr/>
              <p14:nvPr/>
            </p14:nvContentPartPr>
            <p14:xfrm>
              <a:off x="235800" y="2892960"/>
              <a:ext cx="360" cy="360"/>
            </p14:xfrm>
          </p:contentPart>
        </mc:Choice>
        <mc:Fallback xmlns="">
          <p:pic>
            <p:nvPicPr>
              <p:cNvPr id="15" name="Рукописный ввод 14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19960" y="282960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6">
            <p14:nvContentPartPr>
              <p14:cNvPr id="16" name="Рукописный ввод 15"/>
              <p14:cNvContentPartPr/>
              <p14:nvPr/>
            </p14:nvContentPartPr>
            <p14:xfrm>
              <a:off x="3914640" y="5400720"/>
              <a:ext cx="360" cy="360"/>
            </p14:xfrm>
          </p:contentPart>
        </mc:Choice>
        <mc:Fallback xmlns="">
          <p:pic>
            <p:nvPicPr>
              <p:cNvPr id="16" name="Рукописный ввод 15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3898800" y="533700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7">
            <p14:nvContentPartPr>
              <p14:cNvPr id="17" name="Рукописный ввод 16"/>
              <p14:cNvContentPartPr/>
              <p14:nvPr/>
            </p14:nvContentPartPr>
            <p14:xfrm>
              <a:off x="4236120" y="5672160"/>
              <a:ext cx="360" cy="360"/>
            </p14:xfrm>
          </p:contentPart>
        </mc:Choice>
        <mc:Fallback xmlns="">
          <p:pic>
            <p:nvPicPr>
              <p:cNvPr id="17" name="Рукописный ввод 16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220280" y="560844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8">
            <p14:nvContentPartPr>
              <p14:cNvPr id="21" name="Рукописный ввод 20"/>
              <p14:cNvContentPartPr/>
              <p14:nvPr/>
            </p14:nvContentPartPr>
            <p14:xfrm>
              <a:off x="5164920" y="2907360"/>
              <a:ext cx="360" cy="360"/>
            </p14:xfrm>
          </p:contentPart>
        </mc:Choice>
        <mc:Fallback xmlns="">
          <p:pic>
            <p:nvPicPr>
              <p:cNvPr id="21" name="Рукописный ввод 20"/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149080" y="2844000"/>
                <a:ext cx="3204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9">
            <p14:nvContentPartPr>
              <p14:cNvPr id="28" name="Рукописный ввод 27"/>
              <p14:cNvContentPartPr/>
              <p14:nvPr/>
            </p14:nvContentPartPr>
            <p14:xfrm>
              <a:off x="5472000" y="2685960"/>
              <a:ext cx="360" cy="360"/>
            </p14:xfrm>
          </p:contentPart>
        </mc:Choice>
        <mc:Fallback xmlns="">
          <p:pic>
            <p:nvPicPr>
              <p:cNvPr id="28" name="Рукописный ввод 27"/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5456160" y="2622600"/>
                <a:ext cx="32040" cy="127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21">
            <p14:nvContentPartPr>
              <p14:cNvPr id="29" name="Рукописный ввод 28"/>
              <p14:cNvContentPartPr/>
              <p14:nvPr/>
            </p14:nvContentPartPr>
            <p14:xfrm>
              <a:off x="3014640" y="5421960"/>
              <a:ext cx="1100520" cy="250560"/>
            </p14:xfrm>
          </p:contentPart>
        </mc:Choice>
        <mc:Fallback xmlns="">
          <p:pic>
            <p:nvPicPr>
              <p:cNvPr id="29" name="Рукописный ввод 28"/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2998800" y="5358600"/>
                <a:ext cx="1132200" cy="377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317931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3.33333E-6 L -0.00278 -0.08333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9" y="-416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77778E-7 -3.33333E-6 L 2.77778E-7 -0.21041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10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85800" y="2286000"/>
            <a:ext cx="7772400" cy="114300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ru-RU" altLang="ru-RU" smtClean="0"/>
              <a:t>ТЕСТ</a:t>
            </a:r>
            <a:br>
              <a:rPr lang="ru-RU" altLang="ru-RU" smtClean="0"/>
            </a:br>
            <a:r>
              <a:rPr lang="ru-RU" altLang="ru-RU" smtClean="0"/>
              <a:t>по теме </a:t>
            </a:r>
            <a:r>
              <a:rPr lang="en-US" altLang="ru-RU" smtClean="0">
                <a:latin typeface="Arial" charset="0"/>
              </a:rPr>
              <a:t>“</a:t>
            </a:r>
            <a:r>
              <a:rPr lang="ru-RU" altLang="ru-RU" smtClean="0">
                <a:latin typeface="Arial" charset="0"/>
              </a:rPr>
              <a:t>График функции </a:t>
            </a:r>
            <a:r>
              <a:rPr lang="en-US" altLang="ru-RU" smtClean="0">
                <a:latin typeface="Arial" charset="0"/>
              </a:rPr>
              <a:t/>
            </a:r>
            <a:br>
              <a:rPr lang="en-US" altLang="ru-RU" smtClean="0">
                <a:latin typeface="Arial" charset="0"/>
              </a:rPr>
            </a:br>
            <a:r>
              <a:rPr lang="ru-RU" altLang="ru-RU" b="1" i="1" smtClean="0"/>
              <a:t>у = </a:t>
            </a:r>
            <a:r>
              <a:rPr lang="en-US" altLang="ru-RU" b="1" i="1" smtClean="0"/>
              <a:t>sin x</a:t>
            </a:r>
            <a:r>
              <a:rPr lang="en-US" altLang="ru-RU" smtClean="0">
                <a:latin typeface="Arial" charset="0"/>
              </a:rPr>
              <a:t> ”</a:t>
            </a:r>
            <a:r>
              <a:rPr lang="ru-RU" altLang="ru-RU" smtClean="0">
                <a:latin typeface="Arial" charset="0"/>
              </a:rPr>
              <a:t>              </a:t>
            </a:r>
          </a:p>
        </p:txBody>
      </p:sp>
      <p:sp>
        <p:nvSpPr>
          <p:cNvPr id="7171" name="AutoShape 4">
            <a:hlinkClick r:id="" action="ppaction://hlinkshowjump?jump=nextslide" highlightClick="1"/>
          </p:cNvPr>
          <p:cNvSpPr>
            <a:spLocks noChangeArrowheads="1"/>
          </p:cNvSpPr>
          <p:nvPr/>
        </p:nvSpPr>
        <p:spPr bwMode="auto">
          <a:xfrm>
            <a:off x="8316913" y="6021388"/>
            <a:ext cx="576262" cy="576262"/>
          </a:xfrm>
          <a:prstGeom prst="actionButtonForwardNext">
            <a:avLst/>
          </a:prstGeom>
          <a:gradFill rotWithShape="1">
            <a:gsLst>
              <a:gs pos="0">
                <a:srgbClr val="CCCCFF"/>
              </a:gs>
              <a:gs pos="17999">
                <a:srgbClr val="99CCFF"/>
              </a:gs>
              <a:gs pos="39000">
                <a:srgbClr val="CC99FF"/>
              </a:gs>
              <a:gs pos="64000">
                <a:srgbClr val="9966FF"/>
              </a:gs>
              <a:gs pos="82001">
                <a:srgbClr val="99CCFF"/>
              </a:gs>
              <a:gs pos="100000">
                <a:srgbClr val="CCCCFF"/>
              </a:gs>
            </a:gsLst>
            <a:path path="rect">
              <a:fillToRect l="50000" t="50000" r="50000" b="50000"/>
            </a:path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endParaRPr lang="ru-RU" altLang="ru-RU" sz="2400"/>
          </a:p>
        </p:txBody>
      </p:sp>
    </p:spTree>
    <p:extLst>
      <p:ext uri="{BB962C8B-B14F-4D97-AF65-F5344CB8AC3E}">
        <p14:creationId xmlns:p14="http://schemas.microsoft.com/office/powerpoint/2010/main" val="23656350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450" y="1916113"/>
            <a:ext cx="7499350" cy="3673475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Три пути ведут к знанию:</a:t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- путь размышления – это путь самый благородный,</a:t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 - путь подражания – это путь самый легкий и</a:t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путь опыта – это путь самый горький.</a:t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/>
            </a:r>
            <a:br>
              <a:rPr lang="ru-RU" sz="4400" b="1" i="1" cap="none" dirty="0" smtClean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</a:br>
            <a: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/>
            </a:r>
            <a:br>
              <a:rPr lang="ru-RU" b="1" cap="none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</a:br>
            <a:endParaRPr lang="ru-RU" b="1" cap="none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5363" name="TextBox 4"/>
          <p:cNvSpPr txBox="1">
            <a:spLocks noChangeArrowheads="1"/>
          </p:cNvSpPr>
          <p:nvPr/>
        </p:nvSpPr>
        <p:spPr bwMode="auto">
          <a:xfrm>
            <a:off x="6804025" y="5949950"/>
            <a:ext cx="2160588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 i="1" dirty="0">
                <a:ln w="1905"/>
                <a:solidFill>
                  <a:schemeClr val="tx1">
                    <a:lumMod val="95000"/>
                    <a:lumOff val="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Monotype Corsiva" pitchFamily="66" charset="0"/>
              </a:rPr>
              <a:t>Конфуций</a:t>
            </a:r>
          </a:p>
        </p:txBody>
      </p:sp>
    </p:spTree>
    <p:extLst>
      <p:ext uri="{BB962C8B-B14F-4D97-AF65-F5344CB8AC3E}">
        <p14:creationId xmlns:p14="http://schemas.microsoft.com/office/powerpoint/2010/main" val="18326879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Text Box 2"/>
          <p:cNvSpPr txBox="1">
            <a:spLocks noChangeArrowheads="1"/>
          </p:cNvSpPr>
          <p:nvPr/>
        </p:nvSpPr>
        <p:spPr bwMode="auto">
          <a:xfrm>
            <a:off x="685800" y="533400"/>
            <a:ext cx="7620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2400" b="1">
                <a:solidFill>
                  <a:srgbClr val="0033CC"/>
                </a:solidFill>
              </a:rPr>
              <a:t>График какой функции изображен на рисунке?</a:t>
            </a:r>
          </a:p>
        </p:txBody>
      </p:sp>
      <p:sp>
        <p:nvSpPr>
          <p:cNvPr id="1032" name="Text Box 17"/>
          <p:cNvSpPr txBox="1">
            <a:spLocks noChangeArrowheads="1"/>
          </p:cNvSpPr>
          <p:nvPr/>
        </p:nvSpPr>
        <p:spPr bwMode="auto">
          <a:xfrm>
            <a:off x="1331913" y="2276475"/>
            <a:ext cx="1411287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i="1"/>
              <a:t>y = sin</a:t>
            </a:r>
            <a:r>
              <a:rPr lang="ru-RU" altLang="ru-RU" sz="2400" i="1"/>
              <a:t> 3</a:t>
            </a:r>
            <a:r>
              <a:rPr lang="en-US" altLang="ru-RU" sz="2400" i="1"/>
              <a:t>x</a:t>
            </a:r>
            <a:endParaRPr lang="ru-RU" altLang="ru-RU" sz="2400" i="1"/>
          </a:p>
        </p:txBody>
      </p:sp>
      <p:sp>
        <p:nvSpPr>
          <p:cNvPr id="1033" name="Text Box 18"/>
          <p:cNvSpPr txBox="1">
            <a:spLocks noChangeArrowheads="1"/>
          </p:cNvSpPr>
          <p:nvPr/>
        </p:nvSpPr>
        <p:spPr bwMode="auto">
          <a:xfrm>
            <a:off x="1187450" y="3213100"/>
            <a:ext cx="1244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i="1"/>
              <a:t>y = sin x</a:t>
            </a:r>
            <a:endParaRPr lang="ru-RU" altLang="ru-RU" sz="2400" i="1"/>
          </a:p>
        </p:txBody>
      </p:sp>
      <p:sp>
        <p:nvSpPr>
          <p:cNvPr id="1034" name="Text Box 19"/>
          <p:cNvSpPr txBox="1">
            <a:spLocks noChangeArrowheads="1"/>
          </p:cNvSpPr>
          <p:nvPr/>
        </p:nvSpPr>
        <p:spPr bwMode="auto">
          <a:xfrm>
            <a:off x="1331913" y="4292600"/>
            <a:ext cx="1641475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ru-RU" altLang="ru-RU" sz="2400" i="1"/>
              <a:t>у = </a:t>
            </a:r>
            <a:r>
              <a:rPr lang="en-US" altLang="ru-RU" sz="2400" i="1"/>
              <a:t>sin</a:t>
            </a:r>
            <a:r>
              <a:rPr lang="ru-RU" altLang="ru-RU" sz="2400" i="1"/>
              <a:t> </a:t>
            </a:r>
            <a:r>
              <a:rPr lang="en-US" altLang="ru-RU" sz="2400" i="1"/>
              <a:t>0,5x</a:t>
            </a:r>
            <a:endParaRPr lang="ru-RU" altLang="ru-RU" sz="2400" i="1"/>
          </a:p>
        </p:txBody>
      </p:sp>
      <p:sp>
        <p:nvSpPr>
          <p:cNvPr id="1035" name="Text Box 20"/>
          <p:cNvSpPr txBox="1">
            <a:spLocks noChangeArrowheads="1"/>
          </p:cNvSpPr>
          <p:nvPr/>
        </p:nvSpPr>
        <p:spPr bwMode="auto">
          <a:xfrm>
            <a:off x="1258888" y="5300663"/>
            <a:ext cx="1487487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ru-RU" sz="2400" i="1"/>
              <a:t>y = 2sin</a:t>
            </a:r>
            <a:r>
              <a:rPr lang="ru-RU" altLang="ru-RU" sz="2400" i="1"/>
              <a:t> </a:t>
            </a:r>
            <a:r>
              <a:rPr lang="en-US" altLang="ru-RU" sz="2400" i="1"/>
              <a:t>x </a:t>
            </a:r>
            <a:endParaRPr lang="ru-RU" altLang="ru-RU" sz="2400" i="1"/>
          </a:p>
        </p:txBody>
      </p:sp>
      <p:pic>
        <p:nvPicPr>
          <p:cNvPr id="1036" name="Рисунок 10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95738" y="1916113"/>
            <a:ext cx="4752975" cy="273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controls>
      <mc:AlternateContent xmlns:mc="http://schemas.openxmlformats.org/markup-compatibility/2006">
        <mc:Choice xmlns:v="urn:schemas-microsoft-com:vml" Requires="v">
          <p:control spid="11336" name="OptionButton1" r:id="rId2" imgW="371520" imgH="609480"/>
        </mc:Choice>
        <mc:Fallback>
          <p:control name="OptionButton1" r:id="rId2" imgW="371520" imgH="609480">
            <p:pic>
              <p:nvPicPr>
                <p:cNvPr id="0" name="OptionButt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9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4838" y="2211388"/>
                  <a:ext cx="366712" cy="606425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337" name="CommandButton1" r:id="rId3" imgW="1828800" imgH="533520"/>
        </mc:Choice>
        <mc:Fallback>
          <p:control name="CommandButton1" r:id="rId3" imgW="1828800" imgH="533520">
            <p:pic>
              <p:nvPicPr>
                <p:cNvPr id="0" name="CommandButt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0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948488" y="6092825"/>
                  <a:ext cx="1828800" cy="5334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338" name="OptionButton2" r:id="rId4" imgW="361800" imgH="609480"/>
        </mc:Choice>
        <mc:Fallback>
          <p:control name="OptionButton2" r:id="rId4" imgW="361800" imgH="609480">
            <p:pic>
              <p:nvPicPr>
                <p:cNvPr id="0" name="OptionButton2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1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09600" y="3200400"/>
                  <a:ext cx="361950" cy="60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339" name="OptionButton3" r:id="rId5" imgW="352440" imgH="609480"/>
        </mc:Choice>
        <mc:Fallback>
          <p:control name="OptionButton3" r:id="rId5" imgW="352440" imgH="609480">
            <p:pic>
              <p:nvPicPr>
                <p:cNvPr id="0" name="OptionButton3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2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5800" y="4267200"/>
                  <a:ext cx="357188" cy="60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1340" name="OptionButton4" r:id="rId6" imgW="285840" imgH="609480"/>
        </mc:Choice>
        <mc:Fallback>
          <p:control name="OptionButton4" r:id="rId6" imgW="285840" imgH="609480">
            <p:pic>
              <p:nvPicPr>
                <p:cNvPr id="0" name="OptionButton4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13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685800" y="5270500"/>
                  <a:ext cx="285750" cy="6096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10512982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Text Box 2"/>
          <p:cNvSpPr txBox="1">
            <a:spLocks noChangeArrowheads="1"/>
          </p:cNvSpPr>
          <p:nvPr/>
        </p:nvSpPr>
        <p:spPr bwMode="auto">
          <a:xfrm>
            <a:off x="1676400" y="1143000"/>
            <a:ext cx="5715000" cy="1736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50000"/>
              </a:spcBef>
              <a:buFontTx/>
              <a:buNone/>
            </a:pPr>
            <a:r>
              <a:rPr lang="ru-RU" altLang="ru-RU" sz="5400"/>
              <a:t>Правильных ответов:</a:t>
            </a:r>
          </a:p>
        </p:txBody>
      </p:sp>
      <p:sp>
        <p:nvSpPr>
          <p:cNvPr id="5125" name="AutoShape 6">
            <a:hlinkClick r:id="" action="ppaction://hlinkshowjump?jump=endshow" highlightClick="1"/>
          </p:cNvPr>
          <p:cNvSpPr>
            <a:spLocks noChangeArrowheads="1"/>
          </p:cNvSpPr>
          <p:nvPr/>
        </p:nvSpPr>
        <p:spPr bwMode="auto">
          <a:xfrm>
            <a:off x="457200" y="4191000"/>
            <a:ext cx="990600" cy="6858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Выход</a:t>
            </a:r>
          </a:p>
        </p:txBody>
      </p:sp>
      <p:sp>
        <p:nvSpPr>
          <p:cNvPr id="5126" name="AutoShape 7">
            <a:hlinkClick r:id="" action="ppaction://hlinkshowjump?jump=firstslide" highlightClick="1"/>
          </p:cNvPr>
          <p:cNvSpPr>
            <a:spLocks noChangeArrowheads="1"/>
          </p:cNvSpPr>
          <p:nvPr/>
        </p:nvSpPr>
        <p:spPr bwMode="auto">
          <a:xfrm>
            <a:off x="7467600" y="4191000"/>
            <a:ext cx="1447800" cy="685800"/>
          </a:xfrm>
          <a:prstGeom prst="actionButtonBlank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Times New Roman" pitchFamily="18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Times New Roman" pitchFamily="18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Times New Roman" pitchFamily="18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Times New Roman" pitchFamily="18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Times New Roman" pitchFamily="18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ru-RU" altLang="ru-RU" sz="2400"/>
              <a:t>В начало</a:t>
            </a:r>
          </a:p>
        </p:txBody>
      </p:sp>
    </p:spTree>
    <p:controls>
      <mc:AlternateContent xmlns:mc="http://schemas.openxmlformats.org/markup-compatibility/2006">
        <mc:Choice xmlns:v="urn:schemas-microsoft-com:vml" Requires="v">
          <p:control spid="12318" name="CommandButton1" r:id="rId2" imgW="4800600" imgH="838080"/>
        </mc:Choice>
        <mc:Fallback>
          <p:control name="CommandButton1" r:id="rId2" imgW="4800600" imgH="838080">
            <p:pic>
              <p:nvPicPr>
                <p:cNvPr id="0" name="CommandButton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5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2362200" y="4114800"/>
                  <a:ext cx="4800600" cy="8382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  <mc:AlternateContent xmlns:mc="http://schemas.openxmlformats.org/markup-compatibility/2006">
        <mc:Choice xmlns:v="urn:schemas-microsoft-com:vml" Requires="v">
          <p:control spid="12319" name="Label1" r:id="rId3" imgW="533520" imgH="762120"/>
        </mc:Choice>
        <mc:Fallback>
          <p:control name="Label1" r:id="rId3" imgW="533520" imgH="762120">
            <p:pic>
              <p:nvPicPr>
                <p:cNvPr id="0" name="Label1"/>
                <p:cNvPicPr preferRelativeResize="0">
                  <a:picLocks noChangeArrowheads="1" noChangeShapeType="1"/>
                </p:cNvPicPr>
                <p:nvPr/>
              </p:nvPicPr>
              <p:blipFill>
                <a:blip r:embed="rId6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267200" y="3200400"/>
                  <a:ext cx="533400" cy="762000"/>
                </a:xfrm>
                <a:prstGeom prst="rect">
                  <a:avLst/>
                </a:prstGeom>
                <a:noFill/>
                <a:ln>
                  <a:noFill/>
                </a:ln>
                <a:effectLst/>
                <a:extLst>
                  <a:ext uri="{909E8E84-426E-40DD-AFC4-6F175D3DCCD1}">
                    <a14:hiddenFill xmlns:a14="http://schemas.microsoft.com/office/drawing/2010/main">
                      <a:noFill/>
                    </a14:hiddenFill>
                  </a:ext>
                  <a:ext uri="{91240B29-F687-4F45-9708-019B960494DF}">
                    <a14:hiddenLine xmlns:a14="http://schemas.microsoft.com/office/drawing/2010/main" w="9525">
                      <a:noFill/>
                      <a:miter lim="800000"/>
                      <a:headEnd/>
                      <a:tailEnd/>
                    </a14:hiddenLine>
                  </a:ext>
                  <a:ext uri="{AF507438-7753-43E0-B8FC-AC1667EBCBE1}">
                    <a14:hiddenEffects xmlns:a14="http://schemas.microsoft.com/office/drawing/2010/main">
                      <a:effectLst>
                        <a:outerShdw dist="35921" dir="2700000" algn="ctr" rotWithShape="0">
                          <a:schemeClr val="bg2"/>
                        </a:outerShdw>
                      </a:effectLst>
                    </a14:hiddenEffects>
                  </a:ext>
                </a:extLst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32436802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Click="0"/>
    </mc:Choice>
    <mc:Fallback xmlns="">
      <p:transition spd="slow" advClick="0"/>
    </mc:Fallback>
  </mc:AlternateContent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Прямоугольник 82"/>
          <p:cNvSpPr/>
          <p:nvPr/>
        </p:nvSpPr>
        <p:spPr>
          <a:xfrm>
            <a:off x="4355976" y="5373216"/>
            <a:ext cx="172819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2,8 :40</a:t>
            </a:r>
          </a:p>
        </p:txBody>
      </p:sp>
      <p:sp>
        <p:nvSpPr>
          <p:cNvPr id="84" name="TextBox 83"/>
          <p:cNvSpPr txBox="1"/>
          <p:nvPr/>
        </p:nvSpPr>
        <p:spPr>
          <a:xfrm>
            <a:off x="5868144" y="5373216"/>
            <a:ext cx="720080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6012160" y="5373216"/>
            <a:ext cx="1728192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33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0,07</a:t>
            </a:r>
          </a:p>
        </p:txBody>
      </p:sp>
      <p:sp>
        <p:nvSpPr>
          <p:cNvPr id="2053" name="WordArt 24"/>
          <p:cNvSpPr>
            <a:spLocks noChangeArrowheads="1" noChangeShapeType="1" noTextEdit="1"/>
          </p:cNvSpPr>
          <p:nvPr/>
        </p:nvSpPr>
        <p:spPr bwMode="auto">
          <a:xfrm flipV="1">
            <a:off x="8027988" y="4221163"/>
            <a:ext cx="504825" cy="71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99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_</a:t>
            </a:r>
          </a:p>
        </p:txBody>
      </p:sp>
      <p:sp>
        <p:nvSpPr>
          <p:cNvPr id="82" name="TextBox 81"/>
          <p:cNvSpPr txBox="1"/>
          <p:nvPr/>
        </p:nvSpPr>
        <p:spPr>
          <a:xfrm>
            <a:off x="7956376" y="4221088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11</a:t>
            </a: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pic>
        <p:nvPicPr>
          <p:cNvPr id="2055" name="TextBox 80"/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8288" y="3535363"/>
            <a:ext cx="938212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Box 70"/>
          <p:cNvSpPr txBox="1"/>
          <p:nvPr/>
        </p:nvSpPr>
        <p:spPr>
          <a:xfrm>
            <a:off x="6300192" y="3933056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3" name="Freeform 32"/>
          <p:cNvSpPr>
            <a:spLocks/>
          </p:cNvSpPr>
          <p:nvPr/>
        </p:nvSpPr>
        <p:spPr bwMode="auto">
          <a:xfrm rot="763444">
            <a:off x="7023100" y="4259263"/>
            <a:ext cx="360363" cy="7302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240" y="0"/>
              </a:cxn>
            </a:cxnLst>
            <a:rect l="0" t="0" r="r" b="b"/>
            <a:pathLst>
              <a:path w="240" h="10">
                <a:moveTo>
                  <a:pt x="0" y="10"/>
                </a:moveTo>
                <a:lnTo>
                  <a:pt x="240" y="0"/>
                </a:lnTo>
              </a:path>
            </a:pathLst>
          </a:custGeom>
          <a:noFill/>
          <a:ln w="28575">
            <a:solidFill>
              <a:srgbClr val="339933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6876256" y="4221088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55</a:t>
            </a: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6876256" y="3717032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25 </a:t>
            </a:r>
            <a:endParaRPr lang="ru-RU" sz="3600" dirty="0">
              <a:solidFill>
                <a:schemeClr val="accent3">
                  <a:lumMod val="75000"/>
                </a:schemeClr>
              </a:solidFill>
              <a:latin typeface="+mn-lt"/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7308304" y="3933056"/>
            <a:ext cx="792088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chemeClr val="accent3">
                    <a:lumMod val="75000"/>
                  </a:schemeClr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 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72" name="Прямоугольник 71"/>
          <p:cNvSpPr/>
          <p:nvPr/>
        </p:nvSpPr>
        <p:spPr>
          <a:xfrm>
            <a:off x="4283968" y="3933056"/>
            <a:ext cx="2276707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339933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0,25 : 0,55</a:t>
            </a:r>
          </a:p>
        </p:txBody>
      </p:sp>
      <p:sp>
        <p:nvSpPr>
          <p:cNvPr id="2062" name="WordArt 11"/>
          <p:cNvSpPr>
            <a:spLocks noChangeArrowheads="1" noChangeShapeType="1" noTextEdit="1"/>
          </p:cNvSpPr>
          <p:nvPr/>
        </p:nvSpPr>
        <p:spPr bwMode="auto">
          <a:xfrm>
            <a:off x="4500563" y="2708275"/>
            <a:ext cx="1511300" cy="4556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84807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12,3 :3</a:t>
            </a:r>
          </a:p>
        </p:txBody>
      </p:sp>
      <p:sp>
        <p:nvSpPr>
          <p:cNvPr id="89" name="Freeform 32"/>
          <p:cNvSpPr>
            <a:spLocks/>
          </p:cNvSpPr>
          <p:nvPr/>
        </p:nvSpPr>
        <p:spPr bwMode="auto">
          <a:xfrm rot="763444">
            <a:off x="7023100" y="4259263"/>
            <a:ext cx="360363" cy="73025"/>
          </a:xfrm>
          <a:custGeom>
            <a:avLst/>
            <a:gdLst/>
            <a:ahLst/>
            <a:cxnLst>
              <a:cxn ang="0">
                <a:pos x="0" y="10"/>
              </a:cxn>
              <a:cxn ang="0">
                <a:pos x="240" y="0"/>
              </a:cxn>
            </a:cxnLst>
            <a:rect l="0" t="0" r="r" b="b"/>
            <a:pathLst>
              <a:path w="240" h="10">
                <a:moveTo>
                  <a:pt x="0" y="10"/>
                </a:moveTo>
                <a:lnTo>
                  <a:pt x="240" y="0"/>
                </a:lnTo>
              </a:path>
            </a:pathLst>
          </a:custGeom>
          <a:noFill/>
          <a:ln w="28575">
            <a:solidFill>
              <a:srgbClr val="339933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+mn-lt"/>
            </a:endParaRPr>
          </a:p>
        </p:txBody>
      </p:sp>
      <p:sp>
        <p:nvSpPr>
          <p:cNvPr id="2064" name="WordArt 24"/>
          <p:cNvSpPr>
            <a:spLocks noChangeArrowheads="1" noChangeShapeType="1" noTextEdit="1"/>
          </p:cNvSpPr>
          <p:nvPr/>
        </p:nvSpPr>
        <p:spPr bwMode="auto">
          <a:xfrm flipV="1">
            <a:off x="8243888" y="1700213"/>
            <a:ext cx="504825" cy="73025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_</a:t>
            </a:r>
          </a:p>
        </p:txBody>
      </p:sp>
      <p:sp>
        <p:nvSpPr>
          <p:cNvPr id="2065" name="WordArt 11"/>
          <p:cNvSpPr>
            <a:spLocks noChangeArrowheads="1" noChangeShapeType="1" noTextEdit="1"/>
          </p:cNvSpPr>
          <p:nvPr/>
        </p:nvSpPr>
        <p:spPr bwMode="auto">
          <a:xfrm>
            <a:off x="6084888" y="2565400"/>
            <a:ext cx="1582737" cy="59848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984807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 4,1  </a:t>
            </a:r>
          </a:p>
        </p:txBody>
      </p:sp>
      <p:grpSp>
        <p:nvGrpSpPr>
          <p:cNvPr id="2066" name="Group 43"/>
          <p:cNvGrpSpPr>
            <a:grpSpLocks/>
          </p:cNvGrpSpPr>
          <p:nvPr/>
        </p:nvGrpSpPr>
        <p:grpSpPr bwMode="auto">
          <a:xfrm>
            <a:off x="0" y="0"/>
            <a:ext cx="9093200" cy="6835775"/>
            <a:chOff x="14" y="0"/>
            <a:chExt cx="5728" cy="4306"/>
          </a:xfrm>
        </p:grpSpPr>
        <p:sp>
          <p:nvSpPr>
            <p:cNvPr id="2117" name="Freeform 44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8" name="Freeform 45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19" name="Freeform 46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0" name="Freeform 47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1" name="Freeform 48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2" name="Freeform 49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23" name="Group 50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2135" name="Arc 51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36" name="Arc 52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2124" name="Freeform 53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25" name="Freeform 54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26" name="Group 55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2133" name="Arc 5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34" name="Arc 5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127" name="Group 58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2131" name="Arc 59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32" name="Arc 60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2128" name="Group 61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2129" name="Arc 62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2130" name="Arc 63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" name="Freeform 16"/>
          <p:cNvSpPr>
            <a:spLocks/>
          </p:cNvSpPr>
          <p:nvPr/>
        </p:nvSpPr>
        <p:spPr bwMode="auto">
          <a:xfrm flipH="1">
            <a:off x="4267200" y="387350"/>
            <a:ext cx="4953000" cy="76200"/>
          </a:xfrm>
          <a:custGeom>
            <a:avLst/>
            <a:gdLst/>
            <a:ahLst/>
            <a:cxnLst>
              <a:cxn ang="0">
                <a:pos x="70" y="4"/>
              </a:cxn>
              <a:cxn ang="0">
                <a:pos x="3575" y="0"/>
              </a:cxn>
              <a:cxn ang="0">
                <a:pos x="3594" y="30"/>
              </a:cxn>
              <a:cxn ang="0">
                <a:pos x="3580" y="46"/>
              </a:cxn>
              <a:cxn ang="0">
                <a:pos x="3552" y="46"/>
              </a:cxn>
              <a:cxn ang="0">
                <a:pos x="85" y="35"/>
              </a:cxn>
              <a:cxn ang="0">
                <a:pos x="69" y="27"/>
              </a:cxn>
              <a:cxn ang="0">
                <a:pos x="0" y="16"/>
              </a:cxn>
              <a:cxn ang="0">
                <a:pos x="84" y="4"/>
              </a:cxn>
              <a:cxn ang="0">
                <a:pos x="669" y="7"/>
              </a:cxn>
              <a:cxn ang="0">
                <a:pos x="747" y="8"/>
              </a:cxn>
              <a:cxn ang="0">
                <a:pos x="70" y="4"/>
              </a:cxn>
            </a:cxnLst>
            <a:rect l="0" t="0" r="r" b="b"/>
            <a:pathLst>
              <a:path w="3594" h="46">
                <a:moveTo>
                  <a:pt x="70" y="4"/>
                </a:moveTo>
                <a:lnTo>
                  <a:pt x="3575" y="0"/>
                </a:lnTo>
                <a:lnTo>
                  <a:pt x="3594" y="30"/>
                </a:lnTo>
                <a:lnTo>
                  <a:pt x="3580" y="46"/>
                </a:lnTo>
                <a:lnTo>
                  <a:pt x="3552" y="46"/>
                </a:lnTo>
                <a:lnTo>
                  <a:pt x="85" y="35"/>
                </a:lnTo>
                <a:lnTo>
                  <a:pt x="69" y="27"/>
                </a:lnTo>
                <a:lnTo>
                  <a:pt x="0" y="16"/>
                </a:lnTo>
                <a:lnTo>
                  <a:pt x="84" y="4"/>
                </a:lnTo>
                <a:lnTo>
                  <a:pt x="669" y="7"/>
                </a:lnTo>
                <a:lnTo>
                  <a:pt x="747" y="8"/>
                </a:lnTo>
                <a:lnTo>
                  <a:pt x="70" y="4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44000"/>
                </a:schemeClr>
              </a:gs>
              <a:gs pos="50000">
                <a:srgbClr val="0066FF">
                  <a:alpha val="38000"/>
                </a:srgbClr>
              </a:gs>
              <a:gs pos="100000">
                <a:schemeClr val="bg1">
                  <a:alpha val="44000"/>
                </a:schemeClr>
              </a:gs>
            </a:gsLst>
            <a:lin ang="5400000" scaled="1"/>
          </a:gradFill>
          <a:ln w="9525" cap="flat" cmpd="sng">
            <a:solidFill>
              <a:srgbClr val="0099FF">
                <a:alpha val="61000"/>
              </a:srgbClr>
            </a:solidFill>
            <a:prstDash val="solid"/>
            <a:round/>
            <a:headEnd type="none" w="lg" len="lg"/>
            <a:tailEnd type="none" w="lg" len="lg"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ru-RU">
              <a:latin typeface="+mn-lt"/>
            </a:endParaRPr>
          </a:p>
        </p:txBody>
      </p:sp>
      <p:sp>
        <p:nvSpPr>
          <p:cNvPr id="8256" name="Rectangle 64"/>
          <p:cNvSpPr>
            <a:spLocks noChangeArrowheads="1"/>
          </p:cNvSpPr>
          <p:nvPr/>
        </p:nvSpPr>
        <p:spPr bwMode="auto">
          <a:xfrm>
            <a:off x="539750" y="0"/>
            <a:ext cx="8001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800" b="1" dirty="0">
                <a:solidFill>
                  <a:srgbClr val="0099FF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8257" name="Text Box 65"/>
          <p:cNvSpPr txBox="1">
            <a:spLocks noChangeArrowheads="1"/>
          </p:cNvSpPr>
          <p:nvPr/>
        </p:nvSpPr>
        <p:spPr bwMode="auto">
          <a:xfrm>
            <a:off x="4211960" y="1412776"/>
            <a:ext cx="2376264" cy="7694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124 : 3 </a:t>
            </a:r>
            <a:r>
              <a:rPr lang="ru-RU" sz="44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</a:t>
            </a:r>
          </a:p>
        </p:txBody>
      </p:sp>
      <p:sp>
        <p:nvSpPr>
          <p:cNvPr id="53" name="Прямоугольник 52"/>
          <p:cNvSpPr/>
          <p:nvPr/>
        </p:nvSpPr>
        <p:spPr>
          <a:xfrm>
            <a:off x="468313" y="908050"/>
            <a:ext cx="3671887" cy="585788"/>
          </a:xfrm>
          <a:prstGeom prst="rect">
            <a:avLst/>
          </a:prstGeom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 </a:t>
            </a:r>
          </a:p>
        </p:txBody>
      </p:sp>
      <p:sp>
        <p:nvSpPr>
          <p:cNvPr id="54" name="AutoShape 7"/>
          <p:cNvSpPr>
            <a:spLocks noChangeArrowheads="1"/>
          </p:cNvSpPr>
          <p:nvPr/>
        </p:nvSpPr>
        <p:spPr bwMode="auto">
          <a:xfrm>
            <a:off x="395288" y="1484313"/>
            <a:ext cx="2881312" cy="720725"/>
          </a:xfrm>
          <a:prstGeom prst="roundRect">
            <a:avLst>
              <a:gd name="adj" fmla="val 16667"/>
            </a:avLst>
          </a:prstGeom>
          <a:solidFill>
            <a:srgbClr val="FFE1FB"/>
          </a:solidFill>
          <a:ln w="9525">
            <a:solidFill>
              <a:srgbClr val="FF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124 к 3</a:t>
            </a:r>
          </a:p>
        </p:txBody>
      </p:sp>
      <p:sp>
        <p:nvSpPr>
          <p:cNvPr id="2072" name="WordArt 20"/>
          <p:cNvSpPr>
            <a:spLocks noChangeArrowheads="1" noChangeShapeType="1" noTextEdit="1"/>
          </p:cNvSpPr>
          <p:nvPr/>
        </p:nvSpPr>
        <p:spPr bwMode="auto">
          <a:xfrm>
            <a:off x="6443663" y="1268413"/>
            <a:ext cx="792162" cy="40005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28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124</a:t>
            </a:r>
          </a:p>
        </p:txBody>
      </p:sp>
      <p:sp>
        <p:nvSpPr>
          <p:cNvPr id="2073" name="WordArt 23"/>
          <p:cNvSpPr>
            <a:spLocks noChangeArrowheads="1" noChangeShapeType="1" noTextEdit="1"/>
          </p:cNvSpPr>
          <p:nvPr/>
        </p:nvSpPr>
        <p:spPr bwMode="auto">
          <a:xfrm>
            <a:off x="6659563" y="1916113"/>
            <a:ext cx="2889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2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3</a:t>
            </a:r>
          </a:p>
        </p:txBody>
      </p:sp>
      <p:sp>
        <p:nvSpPr>
          <p:cNvPr id="2074" name="WordArt 24"/>
          <p:cNvSpPr>
            <a:spLocks noChangeArrowheads="1" noChangeShapeType="1" noTextEdit="1"/>
          </p:cNvSpPr>
          <p:nvPr/>
        </p:nvSpPr>
        <p:spPr bwMode="auto">
          <a:xfrm flipV="1">
            <a:off x="6516688" y="1773238"/>
            <a:ext cx="503237" cy="714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b="1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_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7308304" y="1484784"/>
            <a:ext cx="576064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Times New Roman"/>
                <a:cs typeface="Times New Roman"/>
              </a:rPr>
              <a:t>=</a:t>
            </a:r>
          </a:p>
        </p:txBody>
      </p:sp>
      <p:pic>
        <p:nvPicPr>
          <p:cNvPr id="2076" name="Прямоугольник 59"/>
          <p:cNvPicPr>
            <a:picLocks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46975" y="1311275"/>
            <a:ext cx="1047750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7" name="Прямоугольник 60"/>
          <p:cNvPicPr>
            <a:picLocks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950913"/>
            <a:ext cx="8112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78" name="Прямоугольник 61"/>
          <p:cNvPicPr>
            <a:picLocks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64500" y="1670050"/>
            <a:ext cx="811213" cy="755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1" name="Group 17"/>
          <p:cNvGrpSpPr>
            <a:grpSpLocks/>
          </p:cNvGrpSpPr>
          <p:nvPr/>
        </p:nvGrpSpPr>
        <p:grpSpPr bwMode="auto">
          <a:xfrm>
            <a:off x="3786188" y="214313"/>
            <a:ext cx="5180012" cy="6440487"/>
            <a:chOff x="2064" y="192"/>
            <a:chExt cx="3599" cy="4057"/>
          </a:xfrm>
        </p:grpSpPr>
        <p:sp>
          <p:nvSpPr>
            <p:cNvPr id="3" name="Freeform 18"/>
            <p:cNvSpPr>
              <a:spLocks/>
            </p:cNvSpPr>
            <p:nvPr/>
          </p:nvSpPr>
          <p:spPr bwMode="auto">
            <a:xfrm>
              <a:off x="2064" y="365"/>
              <a:ext cx="3599" cy="3884"/>
            </a:xfrm>
            <a:custGeom>
              <a:avLst/>
              <a:gdLst/>
              <a:ahLst/>
              <a:cxnLst>
                <a:cxn ang="0">
                  <a:pos x="387" y="180"/>
                </a:cxn>
                <a:cxn ang="0">
                  <a:pos x="587" y="20"/>
                </a:cxn>
                <a:cxn ang="0">
                  <a:pos x="801" y="188"/>
                </a:cxn>
                <a:cxn ang="0">
                  <a:pos x="1034" y="4"/>
                </a:cxn>
                <a:cxn ang="0">
                  <a:pos x="1268" y="164"/>
                </a:cxn>
                <a:cxn ang="0">
                  <a:pos x="1508" y="20"/>
                </a:cxn>
                <a:cxn ang="0">
                  <a:pos x="1741" y="180"/>
                </a:cxn>
                <a:cxn ang="0">
                  <a:pos x="1981" y="20"/>
                </a:cxn>
                <a:cxn ang="0">
                  <a:pos x="2208" y="188"/>
                </a:cxn>
                <a:cxn ang="0">
                  <a:pos x="2428" y="20"/>
                </a:cxn>
                <a:cxn ang="0">
                  <a:pos x="2669" y="212"/>
                </a:cxn>
                <a:cxn ang="0">
                  <a:pos x="2882" y="44"/>
                </a:cxn>
                <a:cxn ang="0">
                  <a:pos x="3029" y="260"/>
                </a:cxn>
                <a:cxn ang="0">
                  <a:pos x="3312" y="59"/>
                </a:cxn>
                <a:cxn ang="0">
                  <a:pos x="3480" y="251"/>
                </a:cxn>
                <a:cxn ang="0">
                  <a:pos x="3488" y="827"/>
                </a:cxn>
                <a:cxn ang="0">
                  <a:pos x="3456" y="1763"/>
                </a:cxn>
                <a:cxn ang="0">
                  <a:pos x="3408" y="2499"/>
                </a:cxn>
                <a:cxn ang="0">
                  <a:pos x="3416" y="3083"/>
                </a:cxn>
                <a:cxn ang="0">
                  <a:pos x="3488" y="3419"/>
                </a:cxn>
                <a:cxn ang="0">
                  <a:pos x="3589" y="3524"/>
                </a:cxn>
                <a:cxn ang="0">
                  <a:pos x="3549" y="3572"/>
                </a:cxn>
                <a:cxn ang="0">
                  <a:pos x="3389" y="3668"/>
                </a:cxn>
                <a:cxn ang="0">
                  <a:pos x="3229" y="3668"/>
                </a:cxn>
                <a:cxn ang="0">
                  <a:pos x="2909" y="3572"/>
                </a:cxn>
                <a:cxn ang="0">
                  <a:pos x="2709" y="3764"/>
                </a:cxn>
                <a:cxn ang="0">
                  <a:pos x="2468" y="3860"/>
                </a:cxn>
                <a:cxn ang="0">
                  <a:pos x="2068" y="3668"/>
                </a:cxn>
                <a:cxn ang="0">
                  <a:pos x="1628" y="3860"/>
                </a:cxn>
                <a:cxn ang="0">
                  <a:pos x="1067" y="3668"/>
                </a:cxn>
                <a:cxn ang="0">
                  <a:pos x="627" y="3860"/>
                </a:cxn>
                <a:cxn ang="0">
                  <a:pos x="347" y="3812"/>
                </a:cxn>
                <a:cxn ang="0">
                  <a:pos x="27" y="3620"/>
                </a:cxn>
                <a:cxn ang="0">
                  <a:pos x="187" y="3524"/>
                </a:cxn>
                <a:cxn ang="0">
                  <a:pos x="307" y="3044"/>
                </a:cxn>
                <a:cxn ang="0">
                  <a:pos x="352" y="2331"/>
                </a:cxn>
                <a:cxn ang="0">
                  <a:pos x="347" y="1076"/>
                </a:cxn>
                <a:cxn ang="0">
                  <a:pos x="336" y="523"/>
                </a:cxn>
                <a:cxn ang="0">
                  <a:pos x="389" y="176"/>
                </a:cxn>
              </a:cxnLst>
              <a:rect l="0" t="0" r="r" b="b"/>
              <a:pathLst>
                <a:path w="3599" h="3884">
                  <a:moveTo>
                    <a:pt x="387" y="180"/>
                  </a:moveTo>
                  <a:cubicBezTo>
                    <a:pt x="420" y="155"/>
                    <a:pt x="518" y="19"/>
                    <a:pt x="587" y="20"/>
                  </a:cubicBezTo>
                  <a:cubicBezTo>
                    <a:pt x="656" y="21"/>
                    <a:pt x="726" y="191"/>
                    <a:pt x="801" y="188"/>
                  </a:cubicBezTo>
                  <a:cubicBezTo>
                    <a:pt x="875" y="185"/>
                    <a:pt x="957" y="8"/>
                    <a:pt x="1034" y="4"/>
                  </a:cubicBezTo>
                  <a:cubicBezTo>
                    <a:pt x="1112" y="0"/>
                    <a:pt x="1188" y="161"/>
                    <a:pt x="1268" y="164"/>
                  </a:cubicBezTo>
                  <a:cubicBezTo>
                    <a:pt x="1347" y="167"/>
                    <a:pt x="1429" y="17"/>
                    <a:pt x="1508" y="20"/>
                  </a:cubicBezTo>
                  <a:cubicBezTo>
                    <a:pt x="1587" y="23"/>
                    <a:pt x="1662" y="180"/>
                    <a:pt x="1741" y="180"/>
                  </a:cubicBezTo>
                  <a:cubicBezTo>
                    <a:pt x="1821" y="180"/>
                    <a:pt x="1904" y="19"/>
                    <a:pt x="1981" y="20"/>
                  </a:cubicBezTo>
                  <a:cubicBezTo>
                    <a:pt x="2059" y="21"/>
                    <a:pt x="2134" y="188"/>
                    <a:pt x="2208" y="188"/>
                  </a:cubicBezTo>
                  <a:cubicBezTo>
                    <a:pt x="2283" y="188"/>
                    <a:pt x="2352" y="16"/>
                    <a:pt x="2428" y="20"/>
                  </a:cubicBezTo>
                  <a:cubicBezTo>
                    <a:pt x="2505" y="24"/>
                    <a:pt x="2593" y="208"/>
                    <a:pt x="2669" y="212"/>
                  </a:cubicBezTo>
                  <a:cubicBezTo>
                    <a:pt x="2745" y="216"/>
                    <a:pt x="2822" y="36"/>
                    <a:pt x="2882" y="44"/>
                  </a:cubicBezTo>
                  <a:cubicBezTo>
                    <a:pt x="2942" y="52"/>
                    <a:pt x="2957" y="257"/>
                    <a:pt x="3029" y="260"/>
                  </a:cubicBezTo>
                  <a:cubicBezTo>
                    <a:pt x="3101" y="263"/>
                    <a:pt x="3237" y="60"/>
                    <a:pt x="3312" y="59"/>
                  </a:cubicBezTo>
                  <a:cubicBezTo>
                    <a:pt x="3387" y="58"/>
                    <a:pt x="3451" y="123"/>
                    <a:pt x="3480" y="251"/>
                  </a:cubicBezTo>
                  <a:cubicBezTo>
                    <a:pt x="3509" y="379"/>
                    <a:pt x="3492" y="575"/>
                    <a:pt x="3488" y="827"/>
                  </a:cubicBezTo>
                  <a:cubicBezTo>
                    <a:pt x="3484" y="1079"/>
                    <a:pt x="3469" y="1484"/>
                    <a:pt x="3456" y="1763"/>
                  </a:cubicBezTo>
                  <a:cubicBezTo>
                    <a:pt x="3443" y="2042"/>
                    <a:pt x="3415" y="2279"/>
                    <a:pt x="3408" y="2499"/>
                  </a:cubicBezTo>
                  <a:cubicBezTo>
                    <a:pt x="3401" y="2719"/>
                    <a:pt x="3403" y="2930"/>
                    <a:pt x="3416" y="3083"/>
                  </a:cubicBezTo>
                  <a:cubicBezTo>
                    <a:pt x="3429" y="3236"/>
                    <a:pt x="3459" y="3346"/>
                    <a:pt x="3488" y="3419"/>
                  </a:cubicBezTo>
                  <a:cubicBezTo>
                    <a:pt x="3517" y="3492"/>
                    <a:pt x="3579" y="3499"/>
                    <a:pt x="3589" y="3524"/>
                  </a:cubicBezTo>
                  <a:cubicBezTo>
                    <a:pt x="3599" y="3549"/>
                    <a:pt x="3583" y="3548"/>
                    <a:pt x="3549" y="3572"/>
                  </a:cubicBezTo>
                  <a:cubicBezTo>
                    <a:pt x="3516" y="3596"/>
                    <a:pt x="3443" y="3652"/>
                    <a:pt x="3389" y="3668"/>
                  </a:cubicBezTo>
                  <a:cubicBezTo>
                    <a:pt x="3336" y="3684"/>
                    <a:pt x="3309" y="3684"/>
                    <a:pt x="3229" y="3668"/>
                  </a:cubicBezTo>
                  <a:cubicBezTo>
                    <a:pt x="3149" y="3652"/>
                    <a:pt x="2996" y="3556"/>
                    <a:pt x="2909" y="3572"/>
                  </a:cubicBezTo>
                  <a:cubicBezTo>
                    <a:pt x="2822" y="3588"/>
                    <a:pt x="2782" y="3716"/>
                    <a:pt x="2709" y="3764"/>
                  </a:cubicBezTo>
                  <a:cubicBezTo>
                    <a:pt x="2635" y="3812"/>
                    <a:pt x="2575" y="3876"/>
                    <a:pt x="2468" y="3860"/>
                  </a:cubicBezTo>
                  <a:cubicBezTo>
                    <a:pt x="2362" y="3844"/>
                    <a:pt x="2208" y="3668"/>
                    <a:pt x="2068" y="3668"/>
                  </a:cubicBezTo>
                  <a:cubicBezTo>
                    <a:pt x="1928" y="3668"/>
                    <a:pt x="1795" y="3860"/>
                    <a:pt x="1628" y="3860"/>
                  </a:cubicBezTo>
                  <a:cubicBezTo>
                    <a:pt x="1461" y="3860"/>
                    <a:pt x="1234" y="3668"/>
                    <a:pt x="1067" y="3668"/>
                  </a:cubicBezTo>
                  <a:cubicBezTo>
                    <a:pt x="901" y="3668"/>
                    <a:pt x="747" y="3836"/>
                    <a:pt x="627" y="3860"/>
                  </a:cubicBezTo>
                  <a:cubicBezTo>
                    <a:pt x="507" y="3884"/>
                    <a:pt x="447" y="3852"/>
                    <a:pt x="347" y="3812"/>
                  </a:cubicBezTo>
                  <a:cubicBezTo>
                    <a:pt x="247" y="3772"/>
                    <a:pt x="53" y="3668"/>
                    <a:pt x="27" y="3620"/>
                  </a:cubicBezTo>
                  <a:cubicBezTo>
                    <a:pt x="0" y="3572"/>
                    <a:pt x="140" y="3620"/>
                    <a:pt x="187" y="3524"/>
                  </a:cubicBezTo>
                  <a:cubicBezTo>
                    <a:pt x="234" y="3428"/>
                    <a:pt x="280" y="3243"/>
                    <a:pt x="307" y="3044"/>
                  </a:cubicBezTo>
                  <a:cubicBezTo>
                    <a:pt x="334" y="2845"/>
                    <a:pt x="345" y="2659"/>
                    <a:pt x="352" y="2331"/>
                  </a:cubicBezTo>
                  <a:cubicBezTo>
                    <a:pt x="359" y="2003"/>
                    <a:pt x="350" y="1377"/>
                    <a:pt x="347" y="1076"/>
                  </a:cubicBezTo>
                  <a:cubicBezTo>
                    <a:pt x="344" y="775"/>
                    <a:pt x="329" y="673"/>
                    <a:pt x="336" y="523"/>
                  </a:cubicBezTo>
                  <a:cubicBezTo>
                    <a:pt x="343" y="373"/>
                    <a:pt x="378" y="248"/>
                    <a:pt x="389" y="176"/>
                  </a:cubicBezTo>
                </a:path>
              </a:pathLst>
            </a:custGeom>
            <a:gradFill rotWithShape="1">
              <a:gsLst>
                <a:gs pos="0">
                  <a:schemeClr val="accent1">
                    <a:alpha val="98000"/>
                  </a:schemeClr>
                </a:gs>
                <a:gs pos="50000">
                  <a:schemeClr val="bg1">
                    <a:alpha val="99001"/>
                  </a:schemeClr>
                </a:gs>
                <a:gs pos="100000">
                  <a:schemeClr val="accent1">
                    <a:alpha val="98000"/>
                  </a:schemeClr>
                </a:gs>
              </a:gsLst>
              <a:lin ang="0" scaled="1"/>
            </a:gradFill>
            <a:ln w="9525" cap="flat" cmpd="sng">
              <a:solidFill>
                <a:schemeClr val="tx2"/>
              </a:solidFill>
              <a:prstDash val="solid"/>
              <a:round/>
              <a:headEnd type="none" w="lg" len="lg"/>
              <a:tailEnd type="none" w="lg" len="lg"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ru-RU">
                <a:latin typeface="+mn-lt"/>
              </a:endParaRPr>
            </a:p>
          </p:txBody>
        </p:sp>
        <p:grpSp>
          <p:nvGrpSpPr>
            <p:cNvPr id="2093" name="Group 19"/>
            <p:cNvGrpSpPr>
              <a:grpSpLocks/>
            </p:cNvGrpSpPr>
            <p:nvPr/>
          </p:nvGrpSpPr>
          <p:grpSpPr bwMode="auto">
            <a:xfrm>
              <a:off x="2560" y="192"/>
              <a:ext cx="134" cy="385"/>
              <a:chOff x="275" y="191"/>
              <a:chExt cx="161" cy="385"/>
            </a:xfrm>
          </p:grpSpPr>
          <p:sp>
            <p:nvSpPr>
              <p:cNvPr id="2115" name="Oval 20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13" name="Freeform 21"/>
              <p:cNvSpPr>
                <a:spLocks/>
              </p:cNvSpPr>
              <p:nvPr/>
            </p:nvSpPr>
            <p:spPr bwMode="auto">
              <a:xfrm>
                <a:off x="275" y="191"/>
                <a:ext cx="158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4" name="Group 22"/>
            <p:cNvGrpSpPr>
              <a:grpSpLocks/>
            </p:cNvGrpSpPr>
            <p:nvPr/>
          </p:nvGrpSpPr>
          <p:grpSpPr bwMode="auto">
            <a:xfrm>
              <a:off x="3011" y="193"/>
              <a:ext cx="135" cy="385"/>
              <a:chOff x="275" y="191"/>
              <a:chExt cx="161" cy="385"/>
            </a:xfrm>
          </p:grpSpPr>
          <p:sp>
            <p:nvSpPr>
              <p:cNvPr id="2113" name="Oval 23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5" name="Freeform 24"/>
              <p:cNvSpPr>
                <a:spLocks/>
              </p:cNvSpPr>
              <p:nvPr/>
            </p:nvSpPr>
            <p:spPr bwMode="auto">
              <a:xfrm>
                <a:off x="278" y="191"/>
                <a:ext cx="158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5" name="Group 25"/>
            <p:cNvGrpSpPr>
              <a:grpSpLocks/>
            </p:cNvGrpSpPr>
            <p:nvPr/>
          </p:nvGrpSpPr>
          <p:grpSpPr bwMode="auto">
            <a:xfrm>
              <a:off x="3492" y="193"/>
              <a:ext cx="134" cy="385"/>
              <a:chOff x="275" y="191"/>
              <a:chExt cx="161" cy="385"/>
            </a:xfrm>
          </p:grpSpPr>
          <p:sp>
            <p:nvSpPr>
              <p:cNvPr id="2111" name="Oval 26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19" name="Freeform 27"/>
              <p:cNvSpPr>
                <a:spLocks/>
              </p:cNvSpPr>
              <p:nvPr/>
            </p:nvSpPr>
            <p:spPr bwMode="auto">
              <a:xfrm>
                <a:off x="275" y="191"/>
                <a:ext cx="158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6" name="Group 28"/>
            <p:cNvGrpSpPr>
              <a:grpSpLocks/>
            </p:cNvGrpSpPr>
            <p:nvPr/>
          </p:nvGrpSpPr>
          <p:grpSpPr bwMode="auto">
            <a:xfrm>
              <a:off x="3972" y="193"/>
              <a:ext cx="134" cy="385"/>
              <a:chOff x="275" y="191"/>
              <a:chExt cx="161" cy="385"/>
            </a:xfrm>
          </p:grpSpPr>
          <p:sp>
            <p:nvSpPr>
              <p:cNvPr id="2109" name="Oval 29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22" name="Freeform 30"/>
              <p:cNvSpPr>
                <a:spLocks/>
              </p:cNvSpPr>
              <p:nvPr/>
            </p:nvSpPr>
            <p:spPr bwMode="auto">
              <a:xfrm>
                <a:off x="275" y="191"/>
                <a:ext cx="158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7" name="Group 31"/>
            <p:cNvGrpSpPr>
              <a:grpSpLocks/>
            </p:cNvGrpSpPr>
            <p:nvPr/>
          </p:nvGrpSpPr>
          <p:grpSpPr bwMode="auto">
            <a:xfrm>
              <a:off x="4398" y="193"/>
              <a:ext cx="134" cy="385"/>
              <a:chOff x="275" y="191"/>
              <a:chExt cx="161" cy="385"/>
            </a:xfrm>
          </p:grpSpPr>
          <p:sp>
            <p:nvSpPr>
              <p:cNvPr id="2107" name="Oval 32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25" name="Freeform 33"/>
              <p:cNvSpPr>
                <a:spLocks/>
              </p:cNvSpPr>
              <p:nvPr/>
            </p:nvSpPr>
            <p:spPr bwMode="auto">
              <a:xfrm>
                <a:off x="275" y="191"/>
                <a:ext cx="164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grpSp>
          <p:nvGrpSpPr>
            <p:cNvPr id="2098" name="Group 34"/>
            <p:cNvGrpSpPr>
              <a:grpSpLocks/>
            </p:cNvGrpSpPr>
            <p:nvPr/>
          </p:nvGrpSpPr>
          <p:grpSpPr bwMode="auto">
            <a:xfrm>
              <a:off x="4879" y="193"/>
              <a:ext cx="134" cy="385"/>
              <a:chOff x="275" y="191"/>
              <a:chExt cx="161" cy="385"/>
            </a:xfrm>
          </p:grpSpPr>
          <p:sp>
            <p:nvSpPr>
              <p:cNvPr id="2105" name="Oval 35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28" name="Freeform 36"/>
              <p:cNvSpPr>
                <a:spLocks/>
              </p:cNvSpPr>
              <p:nvPr/>
            </p:nvSpPr>
            <p:spPr bwMode="auto">
              <a:xfrm>
                <a:off x="275" y="191"/>
                <a:ext cx="164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  <p:sp>
          <p:nvSpPr>
            <p:cNvPr id="2099" name="Freeform 37"/>
            <p:cNvSpPr>
              <a:spLocks/>
            </p:cNvSpPr>
            <p:nvPr/>
          </p:nvSpPr>
          <p:spPr bwMode="auto">
            <a:xfrm>
              <a:off x="4727" y="1560"/>
              <a:ext cx="206" cy="2377"/>
            </a:xfrm>
            <a:custGeom>
              <a:avLst/>
              <a:gdLst>
                <a:gd name="T0" fmla="*/ 206 w 206"/>
                <a:gd name="T1" fmla="*/ 2377 h 2377"/>
                <a:gd name="T2" fmla="*/ 86 w 206"/>
                <a:gd name="T3" fmla="*/ 2100 h 2377"/>
                <a:gd name="T4" fmla="*/ 9 w 206"/>
                <a:gd name="T5" fmla="*/ 1200 h 2377"/>
                <a:gd name="T6" fmla="*/ 33 w 206"/>
                <a:gd name="T7" fmla="*/ 0 h 2377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06"/>
                <a:gd name="T13" fmla="*/ 0 h 2377"/>
                <a:gd name="T14" fmla="*/ 206 w 206"/>
                <a:gd name="T15" fmla="*/ 2377 h 2377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06" h="2377">
                  <a:moveTo>
                    <a:pt x="206" y="2377"/>
                  </a:moveTo>
                  <a:cubicBezTo>
                    <a:pt x="166" y="2331"/>
                    <a:pt x="119" y="2296"/>
                    <a:pt x="86" y="2100"/>
                  </a:cubicBezTo>
                  <a:cubicBezTo>
                    <a:pt x="53" y="1904"/>
                    <a:pt x="18" y="1550"/>
                    <a:pt x="9" y="1200"/>
                  </a:cubicBezTo>
                  <a:cubicBezTo>
                    <a:pt x="0" y="850"/>
                    <a:pt x="28" y="250"/>
                    <a:pt x="33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0" name="Freeform 38"/>
            <p:cNvSpPr>
              <a:spLocks/>
            </p:cNvSpPr>
            <p:nvPr/>
          </p:nvSpPr>
          <p:spPr bwMode="auto">
            <a:xfrm>
              <a:off x="3892" y="2161"/>
              <a:ext cx="320" cy="1872"/>
            </a:xfrm>
            <a:custGeom>
              <a:avLst/>
              <a:gdLst>
                <a:gd name="T0" fmla="*/ 15 w 384"/>
                <a:gd name="T1" fmla="*/ 1844463 h 1248"/>
                <a:gd name="T2" fmla="*/ 9 w 384"/>
                <a:gd name="T3" fmla="*/ 1631475 h 1248"/>
                <a:gd name="T4" fmla="*/ 4 w 384"/>
                <a:gd name="T5" fmla="*/ 993065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2101" name="Freeform 39"/>
            <p:cNvSpPr>
              <a:spLocks/>
            </p:cNvSpPr>
            <p:nvPr/>
          </p:nvSpPr>
          <p:spPr bwMode="auto">
            <a:xfrm>
              <a:off x="3011" y="2785"/>
              <a:ext cx="321" cy="1296"/>
            </a:xfrm>
            <a:custGeom>
              <a:avLst/>
              <a:gdLst>
                <a:gd name="T0" fmla="*/ 16 w 384"/>
                <a:gd name="T1" fmla="*/ 2463 h 1248"/>
                <a:gd name="T2" fmla="*/ 9 w 384"/>
                <a:gd name="T3" fmla="*/ 2177 h 1248"/>
                <a:gd name="T4" fmla="*/ 4 w 384"/>
                <a:gd name="T5" fmla="*/ 1326 h 1248"/>
                <a:gd name="T6" fmla="*/ 0 w 384"/>
                <a:gd name="T7" fmla="*/ 0 h 124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384"/>
                <a:gd name="T13" fmla="*/ 0 h 1248"/>
                <a:gd name="T14" fmla="*/ 384 w 384"/>
                <a:gd name="T15" fmla="*/ 1248 h 124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384" h="1248">
                  <a:moveTo>
                    <a:pt x="384" y="1248"/>
                  </a:moveTo>
                  <a:cubicBezTo>
                    <a:pt x="336" y="1224"/>
                    <a:pt x="288" y="1200"/>
                    <a:pt x="240" y="1104"/>
                  </a:cubicBezTo>
                  <a:cubicBezTo>
                    <a:pt x="192" y="1008"/>
                    <a:pt x="136" y="856"/>
                    <a:pt x="96" y="672"/>
                  </a:cubicBezTo>
                  <a:cubicBezTo>
                    <a:pt x="56" y="488"/>
                    <a:pt x="28" y="244"/>
                    <a:pt x="0" y="0"/>
                  </a:cubicBezTo>
                </a:path>
              </a:pathLst>
            </a:custGeom>
            <a:noFill/>
            <a:ln w="9525">
              <a:solidFill>
                <a:srgbClr val="0099FF">
                  <a:alpha val="50195"/>
                </a:srgbClr>
              </a:solidFill>
              <a:round/>
              <a:headEnd type="none" w="lg" len="lg"/>
              <a:tailEnd type="none" w="lg" len="lg"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2102" name="Group 40"/>
            <p:cNvGrpSpPr>
              <a:grpSpLocks/>
            </p:cNvGrpSpPr>
            <p:nvPr/>
          </p:nvGrpSpPr>
          <p:grpSpPr bwMode="auto">
            <a:xfrm>
              <a:off x="5328" y="192"/>
              <a:ext cx="134" cy="385"/>
              <a:chOff x="275" y="191"/>
              <a:chExt cx="161" cy="385"/>
            </a:xfrm>
          </p:grpSpPr>
          <p:sp>
            <p:nvSpPr>
              <p:cNvPr id="2103" name="Oval 41"/>
              <p:cNvSpPr>
                <a:spLocks noChangeArrowheads="1"/>
              </p:cNvSpPr>
              <p:nvPr/>
            </p:nvSpPr>
            <p:spPr bwMode="auto">
              <a:xfrm>
                <a:off x="336" y="480"/>
                <a:ext cx="48" cy="96"/>
              </a:xfrm>
              <a:prstGeom prst="ellipse">
                <a:avLst/>
              </a:prstGeom>
              <a:noFill/>
              <a:ln w="9525">
                <a:solidFill>
                  <a:schemeClr val="tx2"/>
                </a:solidFill>
                <a:round/>
                <a:headEnd type="none" w="lg" len="lg"/>
                <a:tailEnd type="none" w="lg" len="lg"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spcBef>
                    <a:spcPct val="20000"/>
                  </a:spcBef>
                  <a:buFont typeface="Arial" charset="0"/>
                  <a:buChar char="•"/>
                  <a:defRPr sz="3200">
                    <a:solidFill>
                      <a:schemeClr val="tx1"/>
                    </a:solidFill>
                    <a:latin typeface="Calibri" pitchFamily="34" charset="0"/>
                  </a:defRPr>
                </a:lvl1pPr>
                <a:lvl2pPr marL="742950" indent="-285750" eaLnBrk="0" hangingPunct="0">
                  <a:spcBef>
                    <a:spcPct val="20000"/>
                  </a:spcBef>
                  <a:buFont typeface="Arial" charset="0"/>
                  <a:buChar char="–"/>
                  <a:defRPr sz="2800">
                    <a:solidFill>
                      <a:schemeClr val="tx1"/>
                    </a:solidFill>
                    <a:latin typeface="Calibri" pitchFamily="34" charset="0"/>
                  </a:defRPr>
                </a:lvl2pPr>
                <a:lvl3pPr marL="1143000" indent="-228600" eaLnBrk="0" hangingPunct="0">
                  <a:spcBef>
                    <a:spcPct val="20000"/>
                  </a:spcBef>
                  <a:buFont typeface="Arial" charset="0"/>
                  <a:buChar char="•"/>
                  <a:defRPr sz="2400">
                    <a:solidFill>
                      <a:schemeClr val="tx1"/>
                    </a:solidFill>
                    <a:latin typeface="Calibri" pitchFamily="34" charset="0"/>
                  </a:defRPr>
                </a:lvl3pPr>
                <a:lvl4pPr marL="1600200" indent="-228600" eaLnBrk="0" hangingPunct="0">
                  <a:spcBef>
                    <a:spcPct val="20000"/>
                  </a:spcBef>
                  <a:buFont typeface="Arial" charset="0"/>
                  <a:buChar char="–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4pPr>
                <a:lvl5pPr marL="2057400" indent="-228600" eaLnBrk="0" hangingPunct="0">
                  <a:spcBef>
                    <a:spcPct val="20000"/>
                  </a:spcBef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5pPr>
                <a:lvl6pPr marL="25146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6pPr>
                <a:lvl7pPr marL="29718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7pPr>
                <a:lvl8pPr marL="34290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8pPr>
                <a:lvl9pPr marL="3886200" indent="-22860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charset="0"/>
                  <a:buChar char="»"/>
                  <a:defRPr sz="2000">
                    <a:solidFill>
                      <a:schemeClr val="tx1"/>
                    </a:solidFill>
                    <a:latin typeface="Calibri" pitchFamily="34" charset="0"/>
                  </a:defRPr>
                </a:lvl9pPr>
              </a:lstStyle>
              <a:p>
                <a:pPr eaLnBrk="1" hangingPunct="1">
                  <a:spcBef>
                    <a:spcPct val="0"/>
                  </a:spcBef>
                  <a:buFontTx/>
                  <a:buNone/>
                </a:pPr>
                <a:endParaRPr lang="ru-RU" altLang="ru-RU" sz="1800"/>
              </a:p>
            </p:txBody>
          </p:sp>
          <p:sp>
            <p:nvSpPr>
              <p:cNvPr id="8234" name="Freeform 42"/>
              <p:cNvSpPr>
                <a:spLocks/>
              </p:cNvSpPr>
              <p:nvPr/>
            </p:nvSpPr>
            <p:spPr bwMode="auto">
              <a:xfrm>
                <a:off x="275" y="191"/>
                <a:ext cx="164" cy="367"/>
              </a:xfrm>
              <a:custGeom>
                <a:avLst/>
                <a:gdLst/>
                <a:ahLst/>
                <a:cxnLst>
                  <a:cxn ang="0">
                    <a:pos x="97" y="295"/>
                  </a:cxn>
                  <a:cxn ang="0">
                    <a:pos x="88" y="363"/>
                  </a:cxn>
                  <a:cxn ang="0">
                    <a:pos x="51" y="319"/>
                  </a:cxn>
                  <a:cxn ang="0">
                    <a:pos x="6" y="216"/>
                  </a:cxn>
                  <a:cxn ang="0">
                    <a:pos x="13" y="95"/>
                  </a:cxn>
                  <a:cxn ang="0">
                    <a:pos x="37" y="25"/>
                  </a:cxn>
                  <a:cxn ang="0">
                    <a:pos x="82" y="0"/>
                  </a:cxn>
                  <a:cxn ang="0">
                    <a:pos x="130" y="25"/>
                  </a:cxn>
                  <a:cxn ang="0">
                    <a:pos x="156" y="81"/>
                  </a:cxn>
                  <a:cxn ang="0">
                    <a:pos x="159" y="198"/>
                  </a:cxn>
                  <a:cxn ang="0">
                    <a:pos x="145" y="198"/>
                  </a:cxn>
                  <a:cxn ang="0">
                    <a:pos x="133" y="195"/>
                  </a:cxn>
                  <a:cxn ang="0">
                    <a:pos x="136" y="134"/>
                  </a:cxn>
                  <a:cxn ang="0">
                    <a:pos x="129" y="85"/>
                  </a:cxn>
                  <a:cxn ang="0">
                    <a:pos x="108" y="53"/>
                  </a:cxn>
                  <a:cxn ang="0">
                    <a:pos x="82" y="43"/>
                  </a:cxn>
                  <a:cxn ang="0">
                    <a:pos x="61" y="53"/>
                  </a:cxn>
                  <a:cxn ang="0">
                    <a:pos x="42" y="111"/>
                  </a:cxn>
                  <a:cxn ang="0">
                    <a:pos x="39" y="193"/>
                  </a:cxn>
                  <a:cxn ang="0">
                    <a:pos x="58" y="264"/>
                  </a:cxn>
                  <a:cxn ang="0">
                    <a:pos x="84" y="292"/>
                  </a:cxn>
                  <a:cxn ang="0">
                    <a:pos x="97" y="295"/>
                  </a:cxn>
                </a:cxnLst>
                <a:rect l="0" t="0" r="r" b="b"/>
                <a:pathLst>
                  <a:path w="161" h="367">
                    <a:moveTo>
                      <a:pt x="97" y="295"/>
                    </a:moveTo>
                    <a:cubicBezTo>
                      <a:pt x="98" y="308"/>
                      <a:pt x="96" y="359"/>
                      <a:pt x="88" y="363"/>
                    </a:cubicBezTo>
                    <a:cubicBezTo>
                      <a:pt x="80" y="367"/>
                      <a:pt x="65" y="344"/>
                      <a:pt x="51" y="319"/>
                    </a:cubicBezTo>
                    <a:cubicBezTo>
                      <a:pt x="37" y="294"/>
                      <a:pt x="12" y="253"/>
                      <a:pt x="6" y="216"/>
                    </a:cubicBezTo>
                    <a:cubicBezTo>
                      <a:pt x="0" y="179"/>
                      <a:pt x="8" y="127"/>
                      <a:pt x="13" y="95"/>
                    </a:cubicBezTo>
                    <a:cubicBezTo>
                      <a:pt x="18" y="63"/>
                      <a:pt x="25" y="41"/>
                      <a:pt x="37" y="25"/>
                    </a:cubicBezTo>
                    <a:cubicBezTo>
                      <a:pt x="49" y="9"/>
                      <a:pt x="67" y="0"/>
                      <a:pt x="82" y="0"/>
                    </a:cubicBezTo>
                    <a:cubicBezTo>
                      <a:pt x="97" y="0"/>
                      <a:pt x="118" y="11"/>
                      <a:pt x="130" y="25"/>
                    </a:cubicBezTo>
                    <a:cubicBezTo>
                      <a:pt x="142" y="39"/>
                      <a:pt x="151" y="52"/>
                      <a:pt x="156" y="81"/>
                    </a:cubicBezTo>
                    <a:cubicBezTo>
                      <a:pt x="161" y="110"/>
                      <a:pt x="161" y="179"/>
                      <a:pt x="159" y="198"/>
                    </a:cubicBezTo>
                    <a:cubicBezTo>
                      <a:pt x="157" y="217"/>
                      <a:pt x="149" y="198"/>
                      <a:pt x="145" y="198"/>
                    </a:cubicBezTo>
                    <a:cubicBezTo>
                      <a:pt x="141" y="198"/>
                      <a:pt x="134" y="206"/>
                      <a:pt x="133" y="195"/>
                    </a:cubicBezTo>
                    <a:cubicBezTo>
                      <a:pt x="132" y="184"/>
                      <a:pt x="137" y="152"/>
                      <a:pt x="136" y="134"/>
                    </a:cubicBezTo>
                    <a:cubicBezTo>
                      <a:pt x="135" y="116"/>
                      <a:pt x="134" y="98"/>
                      <a:pt x="129" y="85"/>
                    </a:cubicBezTo>
                    <a:cubicBezTo>
                      <a:pt x="124" y="72"/>
                      <a:pt x="116" y="60"/>
                      <a:pt x="108" y="53"/>
                    </a:cubicBezTo>
                    <a:cubicBezTo>
                      <a:pt x="100" y="46"/>
                      <a:pt x="90" y="43"/>
                      <a:pt x="82" y="43"/>
                    </a:cubicBezTo>
                    <a:cubicBezTo>
                      <a:pt x="74" y="43"/>
                      <a:pt x="68" y="42"/>
                      <a:pt x="61" y="53"/>
                    </a:cubicBezTo>
                    <a:cubicBezTo>
                      <a:pt x="54" y="64"/>
                      <a:pt x="46" y="88"/>
                      <a:pt x="42" y="111"/>
                    </a:cubicBezTo>
                    <a:cubicBezTo>
                      <a:pt x="38" y="134"/>
                      <a:pt x="36" y="167"/>
                      <a:pt x="39" y="193"/>
                    </a:cubicBezTo>
                    <a:cubicBezTo>
                      <a:pt x="42" y="219"/>
                      <a:pt x="51" y="248"/>
                      <a:pt x="58" y="264"/>
                    </a:cubicBezTo>
                    <a:cubicBezTo>
                      <a:pt x="65" y="280"/>
                      <a:pt x="78" y="287"/>
                      <a:pt x="84" y="292"/>
                    </a:cubicBezTo>
                    <a:cubicBezTo>
                      <a:pt x="90" y="297"/>
                      <a:pt x="94" y="295"/>
                      <a:pt x="97" y="295"/>
                    </a:cubicBez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49001"/>
                    </a:schemeClr>
                  </a:gs>
                  <a:gs pos="50000">
                    <a:srgbClr val="0000FF">
                      <a:alpha val="45000"/>
                    </a:srgbClr>
                  </a:gs>
                  <a:gs pos="100000">
                    <a:schemeClr val="bg1">
                      <a:alpha val="49001"/>
                    </a:schemeClr>
                  </a:gs>
                </a:gsLst>
                <a:lin ang="0" scaled="1"/>
              </a:gradFill>
              <a:ln w="9525" cap="flat" cmpd="sng">
                <a:solidFill>
                  <a:srgbClr val="0000FF">
                    <a:alpha val="50000"/>
                  </a:srgbClr>
                </a:solidFill>
                <a:prstDash val="solid"/>
                <a:round/>
                <a:headEnd type="none" w="lg" len="lg"/>
                <a:tailEnd type="none" w="lg" len="lg"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>
                  <a:latin typeface="+mn-lt"/>
                </a:endParaRPr>
              </a:p>
            </p:txBody>
          </p:sp>
        </p:grpSp>
      </p:grpSp>
      <p:sp>
        <p:nvSpPr>
          <p:cNvPr id="64" name="AutoShape 10"/>
          <p:cNvSpPr>
            <a:spLocks noChangeArrowheads="1"/>
          </p:cNvSpPr>
          <p:nvPr/>
        </p:nvSpPr>
        <p:spPr bwMode="auto">
          <a:xfrm>
            <a:off x="395288" y="2636838"/>
            <a:ext cx="2881312" cy="720725"/>
          </a:xfrm>
          <a:prstGeom prst="roundRect">
            <a:avLst>
              <a:gd name="adj" fmla="val 16667"/>
            </a:avLst>
          </a:prstGeom>
          <a:solidFill>
            <a:srgbClr val="FFE1FB"/>
          </a:solidFill>
          <a:ln w="9525">
            <a:solidFill>
              <a:srgbClr val="FF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4000" b="1" dirty="0">
                <a:solidFill>
                  <a:schemeClr val="accent6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12,3 к 3</a:t>
            </a:r>
          </a:p>
        </p:txBody>
      </p:sp>
      <p:sp>
        <p:nvSpPr>
          <p:cNvPr id="65" name="AutoShape 10"/>
          <p:cNvSpPr>
            <a:spLocks noChangeArrowheads="1"/>
          </p:cNvSpPr>
          <p:nvPr/>
        </p:nvSpPr>
        <p:spPr bwMode="auto">
          <a:xfrm>
            <a:off x="395536" y="3933056"/>
            <a:ext cx="2881313" cy="720725"/>
          </a:xfrm>
          <a:prstGeom prst="roundRect">
            <a:avLst>
              <a:gd name="adj" fmla="val 16667"/>
            </a:avLst>
          </a:prstGeom>
          <a:solidFill>
            <a:srgbClr val="FFE1FB"/>
          </a:solidFill>
          <a:ln w="9525">
            <a:solidFill>
              <a:srgbClr val="FF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66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0,25 к 0,55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66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66" name="AutoShape 10"/>
          <p:cNvSpPr>
            <a:spLocks noChangeArrowheads="1"/>
          </p:cNvSpPr>
          <p:nvPr/>
        </p:nvSpPr>
        <p:spPr bwMode="auto">
          <a:xfrm>
            <a:off x="395536" y="5373216"/>
            <a:ext cx="2881313" cy="720725"/>
          </a:xfrm>
          <a:prstGeom prst="roundRect">
            <a:avLst>
              <a:gd name="adj" fmla="val 16667"/>
            </a:avLst>
          </a:prstGeom>
          <a:solidFill>
            <a:srgbClr val="FFE1FB"/>
          </a:solidFill>
          <a:ln w="9525">
            <a:solidFill>
              <a:srgbClr val="FF99CC"/>
            </a:solidFill>
            <a:round/>
            <a:headEnd/>
            <a:tailEnd/>
          </a:ln>
          <a:effectLst/>
        </p:spPr>
        <p:txBody>
          <a:bodyPr wrap="none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3600" b="1" dirty="0">
                <a:solidFill>
                  <a:srgbClr val="0033CC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n-lt"/>
              </a:rPr>
              <a:t>2,8 см к 4 дм</a:t>
            </a:r>
            <a:endParaRPr lang="ru-RU" sz="3600" b="1" kern="10" dirty="0">
              <a:ln w="19050">
                <a:solidFill>
                  <a:srgbClr val="99CCFF"/>
                </a:solidFill>
                <a:round/>
                <a:headEnd/>
                <a:tailEnd/>
              </a:ln>
              <a:solidFill>
                <a:srgbClr val="0033CC"/>
              </a:solidFill>
              <a:effectLst>
                <a:outerShdw dist="35921" dir="2700000" algn="ctr" rotWithShape="0">
                  <a:srgbClr val="990000"/>
                </a:outerShdw>
              </a:effectLst>
              <a:latin typeface="Times New Roman"/>
              <a:cs typeface="Times New Roman"/>
            </a:endParaRPr>
          </a:p>
        </p:txBody>
      </p:sp>
      <p:sp>
        <p:nvSpPr>
          <p:cNvPr id="2083" name="WordArt 11"/>
          <p:cNvSpPr>
            <a:spLocks noChangeArrowheads="1" noChangeShapeType="1" noTextEdit="1"/>
          </p:cNvSpPr>
          <p:nvPr/>
        </p:nvSpPr>
        <p:spPr bwMode="auto">
          <a:xfrm>
            <a:off x="1116013" y="2205038"/>
            <a:ext cx="2087562" cy="454025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endParaRPr lang="ru-RU" sz="3600" b="1" kern="10">
              <a:solidFill>
                <a:srgbClr val="FF0000"/>
              </a:solidFill>
              <a:effectLst>
                <a:outerShdw dist="38100" dir="2700000" algn="tl" rotWithShape="0">
                  <a:srgbClr val="C0C0C0"/>
                </a:outerShdw>
              </a:effectLst>
              <a:latin typeface="+mn-lt"/>
              <a:ea typeface="+mn-lt"/>
              <a:cs typeface="+mn-lt"/>
            </a:endParaRPr>
          </a:p>
        </p:txBody>
      </p:sp>
      <p:grpSp>
        <p:nvGrpSpPr>
          <p:cNvPr id="19" name="Группа 96"/>
          <p:cNvGrpSpPr>
            <a:grpSpLocks/>
          </p:cNvGrpSpPr>
          <p:nvPr/>
        </p:nvGrpSpPr>
        <p:grpSpPr bwMode="auto">
          <a:xfrm>
            <a:off x="4159250" y="233363"/>
            <a:ext cx="4697413" cy="858837"/>
            <a:chOff x="4159780" y="234093"/>
            <a:chExt cx="4696188" cy="857552"/>
          </a:xfrm>
        </p:grpSpPr>
        <p:grpSp>
          <p:nvGrpSpPr>
            <p:cNvPr id="2086" name="Группа 95"/>
            <p:cNvGrpSpPr>
              <a:grpSpLocks/>
            </p:cNvGrpSpPr>
            <p:nvPr/>
          </p:nvGrpSpPr>
          <p:grpSpPr bwMode="auto">
            <a:xfrm>
              <a:off x="4159780" y="234093"/>
              <a:ext cx="4696188" cy="857552"/>
              <a:chOff x="4159780" y="234093"/>
              <a:chExt cx="4696188" cy="857552"/>
            </a:xfrm>
          </p:grpSpPr>
          <p:sp>
            <p:nvSpPr>
              <p:cNvPr id="91" name="AutoShape 14"/>
              <p:cNvSpPr>
                <a:spLocks noChangeArrowheads="1"/>
              </p:cNvSpPr>
              <p:nvPr/>
            </p:nvSpPr>
            <p:spPr bwMode="auto">
              <a:xfrm rot="10800000">
                <a:off x="4159780" y="234093"/>
                <a:ext cx="4372659" cy="838200"/>
              </a:xfrm>
              <a:prstGeom prst="wedgeRectCallout">
                <a:avLst>
                  <a:gd name="adj1" fmla="val -20223"/>
                  <a:gd name="adj2" fmla="val -68995"/>
                </a:avLst>
              </a:prstGeom>
              <a:gradFill rotWithShape="1">
                <a:gsLst>
                  <a:gs pos="0">
                    <a:srgbClr val="33CCFF">
                      <a:alpha val="89999"/>
                    </a:srgbClr>
                  </a:gs>
                  <a:gs pos="50000">
                    <a:srgbClr val="66FFFF">
                      <a:alpha val="91000"/>
                    </a:srgbClr>
                  </a:gs>
                  <a:gs pos="100000">
                    <a:srgbClr val="33CCFF">
                      <a:alpha val="89999"/>
                    </a:srgbClr>
                  </a:gs>
                </a:gsLst>
                <a:lin ang="18900000" scaled="1"/>
              </a:gradFill>
              <a:ln w="9525">
                <a:solidFill>
                  <a:srgbClr val="FF0000"/>
                </a:solidFill>
                <a:miter lim="800000"/>
                <a:headEnd/>
                <a:tailEnd/>
              </a:ln>
              <a:effectLst/>
            </p:spPr>
            <p:txBody>
              <a:bodyPr/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sym typeface="Symbol" pitchFamily="18" charset="2"/>
                </a:endParaRPr>
              </a:p>
            </p:txBody>
          </p:sp>
          <p:sp>
            <p:nvSpPr>
              <p:cNvPr id="90" name="Прямоугольник 89"/>
              <p:cNvSpPr/>
              <p:nvPr/>
            </p:nvSpPr>
            <p:spPr>
              <a:xfrm>
                <a:off x="4212154" y="261040"/>
                <a:ext cx="4643814" cy="830605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Частное двух чисел называют </a:t>
                </a:r>
              </a:p>
              <a:p>
                <a:pPr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ru-RU" sz="2400" b="1" dirty="0">
                    <a:solidFill>
                      <a:srgbClr val="FF0000"/>
                    </a:solidFill>
                    <a:effectLst>
                      <a:outerShdw blurRad="38100" dist="38100" dir="2700000" algn="tl">
                        <a:srgbClr val="C0C0C0"/>
                      </a:outerShdw>
                    </a:effectLst>
                    <a:latin typeface="+mn-lt"/>
                  </a:rPr>
                  <a:t>отношением этих чисел</a:t>
                </a:r>
                <a:endParaRPr lang="ru-RU" sz="2400" dirty="0">
                  <a:latin typeface="+mn-lt"/>
                </a:endParaRPr>
              </a:p>
            </p:txBody>
          </p:sp>
        </p:grpSp>
        <p:sp>
          <p:nvSpPr>
            <p:cNvPr id="95" name="Прямоугольник 94"/>
            <p:cNvSpPr/>
            <p:nvPr/>
          </p:nvSpPr>
          <p:spPr>
            <a:xfrm>
              <a:off x="8171933" y="620863"/>
              <a:ext cx="311069" cy="369334"/>
            </a:xfrm>
            <a:prstGeom prst="rect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txBody>
            <a:bodyPr wrap="none">
              <a:spAutoFit/>
            </a:bodyPr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ru-RU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+mn-lt"/>
                  <a:sym typeface="Symbol" pitchFamily="18" charset="2"/>
                </a:rPr>
                <a:t></a:t>
              </a:r>
            </a:p>
          </p:txBody>
        </p:sp>
      </p:grpSp>
      <p:pic>
        <p:nvPicPr>
          <p:cNvPr id="2085" name="Прямоугольник 85"/>
          <p:cNvPicPr>
            <a:picLocks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0688" y="146050"/>
            <a:ext cx="2835275" cy="1322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1237125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-1.11111E-6 L 0.6335 -0.00278 " pathEditMode="relative" rAng="0" ptsTypes="AA">
                                      <p:cBhvr>
                                        <p:cTn id="6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700" y="-1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242" name="Group 17"/>
          <p:cNvGrpSpPr>
            <a:grpSpLocks/>
          </p:cNvGrpSpPr>
          <p:nvPr/>
        </p:nvGrpSpPr>
        <p:grpSpPr bwMode="auto">
          <a:xfrm>
            <a:off x="22225" y="0"/>
            <a:ext cx="9093200" cy="6835775"/>
            <a:chOff x="14" y="0"/>
            <a:chExt cx="5728" cy="4306"/>
          </a:xfrm>
        </p:grpSpPr>
        <p:sp>
          <p:nvSpPr>
            <p:cNvPr id="10246" name="Freeform 18"/>
            <p:cNvSpPr>
              <a:spLocks/>
            </p:cNvSpPr>
            <p:nvPr/>
          </p:nvSpPr>
          <p:spPr bwMode="auto">
            <a:xfrm>
              <a:off x="357" y="70"/>
              <a:ext cx="5040" cy="5"/>
            </a:xfrm>
            <a:custGeom>
              <a:avLst/>
              <a:gdLst>
                <a:gd name="T0" fmla="*/ 5040 w 5040"/>
                <a:gd name="T1" fmla="*/ 0 h 5"/>
                <a:gd name="T2" fmla="*/ 0 w 5040"/>
                <a:gd name="T3" fmla="*/ 5 h 5"/>
                <a:gd name="T4" fmla="*/ 0 60000 65536"/>
                <a:gd name="T5" fmla="*/ 0 60000 65536"/>
                <a:gd name="T6" fmla="*/ 0 w 5040"/>
                <a:gd name="T7" fmla="*/ 0 h 5"/>
                <a:gd name="T8" fmla="*/ 5040 w 5040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5">
                  <a:moveTo>
                    <a:pt x="5040" y="0"/>
                  </a:moveTo>
                  <a:lnTo>
                    <a:pt x="0" y="5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7" name="Freeform 19"/>
            <p:cNvSpPr>
              <a:spLocks/>
            </p:cNvSpPr>
            <p:nvPr/>
          </p:nvSpPr>
          <p:spPr bwMode="auto">
            <a:xfrm>
              <a:off x="327" y="29"/>
              <a:ext cx="5102" cy="3"/>
            </a:xfrm>
            <a:custGeom>
              <a:avLst/>
              <a:gdLst>
                <a:gd name="T0" fmla="*/ 5102 w 5102"/>
                <a:gd name="T1" fmla="*/ 0 h 3"/>
                <a:gd name="T2" fmla="*/ 0 w 5102"/>
                <a:gd name="T3" fmla="*/ 3 h 3"/>
                <a:gd name="T4" fmla="*/ 0 60000 65536"/>
                <a:gd name="T5" fmla="*/ 0 60000 65536"/>
                <a:gd name="T6" fmla="*/ 0 w 5102"/>
                <a:gd name="T7" fmla="*/ 0 h 3"/>
                <a:gd name="T8" fmla="*/ 5102 w 5102"/>
                <a:gd name="T9" fmla="*/ 3 h 3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2" h="3">
                  <a:moveTo>
                    <a:pt x="5102" y="0"/>
                  </a:moveTo>
                  <a:lnTo>
                    <a:pt x="0" y="3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8" name="Freeform 20"/>
            <p:cNvSpPr>
              <a:spLocks/>
            </p:cNvSpPr>
            <p:nvPr/>
          </p:nvSpPr>
          <p:spPr bwMode="auto">
            <a:xfrm>
              <a:off x="71" y="362"/>
              <a:ext cx="6" cy="3580"/>
            </a:xfrm>
            <a:custGeom>
              <a:avLst/>
              <a:gdLst>
                <a:gd name="T0" fmla="*/ 6 w 6"/>
                <a:gd name="T1" fmla="*/ 3580 h 3580"/>
                <a:gd name="T2" fmla="*/ 0 w 6"/>
                <a:gd name="T3" fmla="*/ 0 h 3580"/>
                <a:gd name="T4" fmla="*/ 0 60000 65536"/>
                <a:gd name="T5" fmla="*/ 0 60000 65536"/>
                <a:gd name="T6" fmla="*/ 0 w 6"/>
                <a:gd name="T7" fmla="*/ 0 h 3580"/>
                <a:gd name="T8" fmla="*/ 6 w 6"/>
                <a:gd name="T9" fmla="*/ 3580 h 3580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6" h="3580">
                  <a:moveTo>
                    <a:pt x="6" y="3580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49" name="Freeform 21"/>
            <p:cNvSpPr>
              <a:spLocks/>
            </p:cNvSpPr>
            <p:nvPr/>
          </p:nvSpPr>
          <p:spPr bwMode="auto">
            <a:xfrm>
              <a:off x="32" y="336"/>
              <a:ext cx="3" cy="3641"/>
            </a:xfrm>
            <a:custGeom>
              <a:avLst/>
              <a:gdLst>
                <a:gd name="T0" fmla="*/ 3 w 3"/>
                <a:gd name="T1" fmla="*/ 3641 h 3641"/>
                <a:gd name="T2" fmla="*/ 0 w 3"/>
                <a:gd name="T3" fmla="*/ 0 h 3641"/>
                <a:gd name="T4" fmla="*/ 0 60000 65536"/>
                <a:gd name="T5" fmla="*/ 0 60000 65536"/>
                <a:gd name="T6" fmla="*/ 0 w 3"/>
                <a:gd name="T7" fmla="*/ 0 h 3641"/>
                <a:gd name="T8" fmla="*/ 3 w 3"/>
                <a:gd name="T9" fmla="*/ 3641 h 3641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641">
                  <a:moveTo>
                    <a:pt x="3" y="3641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0" name="Freeform 22"/>
            <p:cNvSpPr>
              <a:spLocks/>
            </p:cNvSpPr>
            <p:nvPr/>
          </p:nvSpPr>
          <p:spPr bwMode="auto">
            <a:xfrm>
              <a:off x="359" y="4224"/>
              <a:ext cx="5040" cy="2"/>
            </a:xfrm>
            <a:custGeom>
              <a:avLst/>
              <a:gdLst>
                <a:gd name="T0" fmla="*/ 5040 w 5040"/>
                <a:gd name="T1" fmla="*/ 0 h 2"/>
                <a:gd name="T2" fmla="*/ 0 w 5040"/>
                <a:gd name="T3" fmla="*/ 2 h 2"/>
                <a:gd name="T4" fmla="*/ 0 60000 65536"/>
                <a:gd name="T5" fmla="*/ 0 60000 65536"/>
                <a:gd name="T6" fmla="*/ 0 w 5040"/>
                <a:gd name="T7" fmla="*/ 0 h 2"/>
                <a:gd name="T8" fmla="*/ 5040 w 5040"/>
                <a:gd name="T9" fmla="*/ 2 h 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040" h="2">
                  <a:moveTo>
                    <a:pt x="5040" y="0"/>
                  </a:moveTo>
                  <a:lnTo>
                    <a:pt x="0" y="2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1" name="Freeform 23"/>
            <p:cNvSpPr>
              <a:spLocks/>
            </p:cNvSpPr>
            <p:nvPr/>
          </p:nvSpPr>
          <p:spPr bwMode="auto">
            <a:xfrm>
              <a:off x="327" y="4272"/>
              <a:ext cx="5105" cy="5"/>
            </a:xfrm>
            <a:custGeom>
              <a:avLst/>
              <a:gdLst>
                <a:gd name="T0" fmla="*/ 5105 w 5105"/>
                <a:gd name="T1" fmla="*/ 0 h 5"/>
                <a:gd name="T2" fmla="*/ 0 w 5105"/>
                <a:gd name="T3" fmla="*/ 5 h 5"/>
                <a:gd name="T4" fmla="*/ 0 60000 65536"/>
                <a:gd name="T5" fmla="*/ 0 60000 65536"/>
                <a:gd name="T6" fmla="*/ 0 w 5105"/>
                <a:gd name="T7" fmla="*/ 0 h 5"/>
                <a:gd name="T8" fmla="*/ 5105 w 5105"/>
                <a:gd name="T9" fmla="*/ 5 h 5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5105" h="5">
                  <a:moveTo>
                    <a:pt x="5105" y="0"/>
                  </a:moveTo>
                  <a:lnTo>
                    <a:pt x="0" y="5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252" name="Group 24"/>
            <p:cNvGrpSpPr>
              <a:grpSpLocks/>
            </p:cNvGrpSpPr>
            <p:nvPr/>
          </p:nvGrpSpPr>
          <p:grpSpPr bwMode="auto">
            <a:xfrm>
              <a:off x="5417" y="3921"/>
              <a:ext cx="325" cy="380"/>
              <a:chOff x="5417" y="3921"/>
              <a:chExt cx="325" cy="380"/>
            </a:xfrm>
          </p:grpSpPr>
          <p:sp>
            <p:nvSpPr>
              <p:cNvPr id="10264" name="Arc 25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65" name="Arc 26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sp>
          <p:nvSpPr>
            <p:cNvPr id="10253" name="Freeform 27"/>
            <p:cNvSpPr>
              <a:spLocks/>
            </p:cNvSpPr>
            <p:nvPr/>
          </p:nvSpPr>
          <p:spPr bwMode="auto">
            <a:xfrm>
              <a:off x="5678" y="360"/>
              <a:ext cx="3" cy="3582"/>
            </a:xfrm>
            <a:custGeom>
              <a:avLst/>
              <a:gdLst>
                <a:gd name="T0" fmla="*/ 3 w 3"/>
                <a:gd name="T1" fmla="*/ 3582 h 3582"/>
                <a:gd name="T2" fmla="*/ 0 w 3"/>
                <a:gd name="T3" fmla="*/ 0 h 3582"/>
                <a:gd name="T4" fmla="*/ 0 60000 65536"/>
                <a:gd name="T5" fmla="*/ 0 60000 65536"/>
                <a:gd name="T6" fmla="*/ 0 w 3"/>
                <a:gd name="T7" fmla="*/ 0 h 3582"/>
                <a:gd name="T8" fmla="*/ 3 w 3"/>
                <a:gd name="T9" fmla="*/ 3582 h 358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3" h="3582">
                  <a:moveTo>
                    <a:pt x="3" y="3582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sp>
          <p:nvSpPr>
            <p:cNvPr id="10254" name="Freeform 28"/>
            <p:cNvSpPr>
              <a:spLocks/>
            </p:cNvSpPr>
            <p:nvPr/>
          </p:nvSpPr>
          <p:spPr bwMode="auto">
            <a:xfrm>
              <a:off x="5723" y="327"/>
              <a:ext cx="1" cy="3642"/>
            </a:xfrm>
            <a:custGeom>
              <a:avLst/>
              <a:gdLst>
                <a:gd name="T0" fmla="*/ 1 w 1"/>
                <a:gd name="T1" fmla="*/ 3642 h 3642"/>
                <a:gd name="T2" fmla="*/ 0 w 1"/>
                <a:gd name="T3" fmla="*/ 0 h 3642"/>
                <a:gd name="T4" fmla="*/ 0 60000 65536"/>
                <a:gd name="T5" fmla="*/ 0 60000 65536"/>
                <a:gd name="T6" fmla="*/ 0 w 1"/>
                <a:gd name="T7" fmla="*/ 0 h 3642"/>
                <a:gd name="T8" fmla="*/ 1 w 1"/>
                <a:gd name="T9" fmla="*/ 3642 h 3642"/>
              </a:gdLst>
              <a:ahLst/>
              <a:cxnLst>
                <a:cxn ang="T4">
                  <a:pos x="T0" y="T1"/>
                </a:cxn>
                <a:cxn ang="T5">
                  <a:pos x="T2" y="T3"/>
                </a:cxn>
              </a:cxnLst>
              <a:rect l="T6" t="T7" r="T8" b="T9"/>
              <a:pathLst>
                <a:path w="1" h="3642">
                  <a:moveTo>
                    <a:pt x="1" y="3642"/>
                  </a:moveTo>
                  <a:lnTo>
                    <a:pt x="0" y="0"/>
                  </a:lnTo>
                </a:path>
              </a:pathLst>
            </a:custGeom>
            <a:noFill/>
            <a:ln w="38100">
              <a:solidFill>
                <a:srgbClr val="0099FF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/>
            <a:lstStyle/>
            <a:p>
              <a:endParaRPr lang="ru-RU"/>
            </a:p>
          </p:txBody>
        </p:sp>
        <p:grpSp>
          <p:nvGrpSpPr>
            <p:cNvPr id="10255" name="Group 29"/>
            <p:cNvGrpSpPr>
              <a:grpSpLocks/>
            </p:cNvGrpSpPr>
            <p:nvPr/>
          </p:nvGrpSpPr>
          <p:grpSpPr bwMode="auto">
            <a:xfrm flipH="1" flipV="1">
              <a:off x="14" y="2"/>
              <a:ext cx="325" cy="380"/>
              <a:chOff x="5417" y="3921"/>
              <a:chExt cx="325" cy="380"/>
            </a:xfrm>
          </p:grpSpPr>
          <p:sp>
            <p:nvSpPr>
              <p:cNvPr id="10262" name="Arc 30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63" name="Arc 31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256" name="Group 32"/>
            <p:cNvGrpSpPr>
              <a:grpSpLocks/>
            </p:cNvGrpSpPr>
            <p:nvPr/>
          </p:nvGrpSpPr>
          <p:grpSpPr bwMode="auto">
            <a:xfrm flipV="1">
              <a:off x="5415" y="0"/>
              <a:ext cx="325" cy="380"/>
              <a:chOff x="5417" y="3921"/>
              <a:chExt cx="325" cy="380"/>
            </a:xfrm>
          </p:grpSpPr>
          <p:sp>
            <p:nvSpPr>
              <p:cNvPr id="10260" name="Arc 33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61" name="Arc 34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  <p:grpSp>
          <p:nvGrpSpPr>
            <p:cNvPr id="10257" name="Group 35"/>
            <p:cNvGrpSpPr>
              <a:grpSpLocks/>
            </p:cNvGrpSpPr>
            <p:nvPr/>
          </p:nvGrpSpPr>
          <p:grpSpPr bwMode="auto">
            <a:xfrm flipH="1">
              <a:off x="16" y="3926"/>
              <a:ext cx="325" cy="380"/>
              <a:chOff x="5417" y="3921"/>
              <a:chExt cx="325" cy="380"/>
            </a:xfrm>
          </p:grpSpPr>
          <p:sp>
            <p:nvSpPr>
              <p:cNvPr id="10258" name="Arc 36"/>
              <p:cNvSpPr>
                <a:spLocks/>
              </p:cNvSpPr>
              <p:nvPr/>
            </p:nvSpPr>
            <p:spPr bwMode="auto">
              <a:xfrm rot="5937534" flipH="1" flipV="1">
                <a:off x="5408" y="3930"/>
                <a:ext cx="332" cy="313"/>
              </a:xfrm>
              <a:custGeom>
                <a:avLst/>
                <a:gdLst>
                  <a:gd name="T0" fmla="*/ 0 w 22928"/>
                  <a:gd name="T1" fmla="*/ 0 h 21600"/>
                  <a:gd name="T2" fmla="*/ 0 w 22928"/>
                  <a:gd name="T3" fmla="*/ 0 h 21600"/>
                  <a:gd name="T4" fmla="*/ 0 w 22928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2928"/>
                  <a:gd name="T10" fmla="*/ 0 h 21600"/>
                  <a:gd name="T11" fmla="*/ 22928 w 22928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2928" h="21600" fill="none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</a:path>
                  <a:path w="22928" h="21600" stroke="0" extrusionOk="0">
                    <a:moveTo>
                      <a:pt x="-1" y="84"/>
                    </a:moveTo>
                    <a:cubicBezTo>
                      <a:pt x="635" y="28"/>
                      <a:pt x="1272" y="-1"/>
                      <a:pt x="1910" y="0"/>
                    </a:cubicBezTo>
                    <a:cubicBezTo>
                      <a:pt x="11920" y="0"/>
                      <a:pt x="20618" y="6877"/>
                      <a:pt x="22927" y="16618"/>
                    </a:cubicBezTo>
                    <a:lnTo>
                      <a:pt x="1910" y="21600"/>
                    </a:lnTo>
                    <a:lnTo>
                      <a:pt x="-1" y="84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  <p:sp>
            <p:nvSpPr>
              <p:cNvPr id="10259" name="Arc 37"/>
              <p:cNvSpPr>
                <a:spLocks/>
              </p:cNvSpPr>
              <p:nvPr/>
            </p:nvSpPr>
            <p:spPr bwMode="auto">
              <a:xfrm rot="5937534" flipH="1" flipV="1">
                <a:off x="5421" y="3980"/>
                <a:ext cx="349" cy="293"/>
              </a:xfrm>
              <a:custGeom>
                <a:avLst/>
                <a:gdLst>
                  <a:gd name="T0" fmla="*/ 0 w 25689"/>
                  <a:gd name="T1" fmla="*/ 0 h 21600"/>
                  <a:gd name="T2" fmla="*/ 0 w 25689"/>
                  <a:gd name="T3" fmla="*/ 0 h 21600"/>
                  <a:gd name="T4" fmla="*/ 0 w 25689"/>
                  <a:gd name="T5" fmla="*/ 0 h 21600"/>
                  <a:gd name="T6" fmla="*/ 0 60000 65536"/>
                  <a:gd name="T7" fmla="*/ 0 60000 65536"/>
                  <a:gd name="T8" fmla="*/ 0 60000 65536"/>
                  <a:gd name="T9" fmla="*/ 0 w 25689"/>
                  <a:gd name="T10" fmla="*/ 0 h 21600"/>
                  <a:gd name="T11" fmla="*/ 25689 w 25689"/>
                  <a:gd name="T12" fmla="*/ 21600 h 21600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T9" t="T10" r="T11" b="T12"/>
                <a:pathLst>
                  <a:path w="25689" h="21600" fill="none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</a:path>
                  <a:path w="25689" h="21600" stroke="0" extrusionOk="0">
                    <a:moveTo>
                      <a:pt x="-1" y="426"/>
                    </a:moveTo>
                    <a:cubicBezTo>
                      <a:pt x="1406" y="142"/>
                      <a:pt x="2837" y="-1"/>
                      <a:pt x="4272" y="0"/>
                    </a:cubicBezTo>
                    <a:cubicBezTo>
                      <a:pt x="15115" y="0"/>
                      <a:pt x="24279" y="8040"/>
                      <a:pt x="25688" y="18792"/>
                    </a:cubicBezTo>
                    <a:lnTo>
                      <a:pt x="4272" y="21600"/>
                    </a:lnTo>
                    <a:lnTo>
                      <a:pt x="-1" y="426"/>
                    </a:lnTo>
                    <a:close/>
                  </a:path>
                </a:pathLst>
              </a:custGeom>
              <a:noFill/>
              <a:ln w="38100">
                <a:solidFill>
                  <a:srgbClr val="0099FF"/>
                </a:solidFill>
                <a:round/>
                <a:headEnd/>
                <a:tailEnd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/>
              <a:p>
                <a:endParaRPr lang="ru-RU"/>
              </a:p>
            </p:txBody>
          </p:sp>
        </p:grpSp>
      </p:grpSp>
      <p:sp>
        <p:nvSpPr>
          <p:cNvPr id="27" name="Прямоугольник 26"/>
          <p:cNvSpPr/>
          <p:nvPr/>
        </p:nvSpPr>
        <p:spPr>
          <a:xfrm>
            <a:off x="630542" y="2060848"/>
            <a:ext cx="7866257" cy="110799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6600" b="1" dirty="0">
                <a:ln w="28575" cmpd="sng">
                  <a:solidFill>
                    <a:srgbClr val="0033CC"/>
                  </a:solidFill>
                  <a:prstDash val="solid"/>
                </a:ln>
                <a:solidFill>
                  <a:srgbClr val="FF0000"/>
                </a:solidFill>
                <a:latin typeface="Century Schoolbook" pitchFamily="18" charset="0"/>
              </a:rPr>
              <a:t>Спасибо за урок!</a:t>
            </a:r>
          </a:p>
        </p:txBody>
      </p:sp>
      <p:pic>
        <p:nvPicPr>
          <p:cNvPr id="10244" name="Picture 4" descr="C:\Users\Роман\Pictures\340655966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7675" y="3789363"/>
            <a:ext cx="2952750" cy="1655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5" name="Picture 25" descr="C:\Users\user\Desktop\классный руководитель\5 б 2018-2019\5б 2019\media-share-0-02-04-01d027b711dbeff7b9b6b54006b6611f8d2806a2c91436260d3ada7c711e15e3-Picture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-1143000"/>
            <a:ext cx="12192000" cy="914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81950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 descr="C:\Users\user\Desktop\lt5Mt8aK8BxiKNd1-nZqHPtX6uO38vU9Fi6d2C2qVGA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0825" y="333375"/>
            <a:ext cx="8642350" cy="5832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880126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C:\Users\user\Desktop\для выступления\IMG_20200304_14160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96752" y="-5355976"/>
            <a:ext cx="12680586" cy="224942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08886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C:\Users\user\Desktop\для выступления\IMG_20200304_141615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00608" y="-5427984"/>
            <a:ext cx="13453790" cy="23865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058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E:\для 18.03\для выступления\media-share-0-02-04-47fd1f1e949b0035821e81d9af2a7c3bee77946ded4b5eb0106eb90486bc64c3-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4763"/>
            <a:ext cx="12192000" cy="6848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98661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/>
          <p:cNvSpPr>
            <a:spLocks noGrp="1" noChangeArrowheads="1"/>
          </p:cNvSpPr>
          <p:nvPr>
            <p:ph type="title"/>
          </p:nvPr>
        </p:nvSpPr>
        <p:spPr>
          <a:xfrm>
            <a:off x="1366838" y="620713"/>
            <a:ext cx="7777162" cy="936625"/>
          </a:xfrm>
        </p:spPr>
        <p:txBody>
          <a:bodyPr>
            <a:noAutofit/>
          </a:bodyPr>
          <a:lstStyle/>
          <a:p>
            <a:pPr algn="ctr" eaLnBrk="1" hangingPunct="1">
              <a:defRPr/>
            </a:pP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8.На рисунке изображены график функции </a:t>
            </a:r>
            <a:r>
              <a:rPr lang="ru-RU" sz="2400" cap="none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y=f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(</a:t>
            </a:r>
            <a:r>
              <a:rPr lang="ru-RU" sz="2400" cap="none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x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) и касательная к нему в точке с абсциссой x</a:t>
            </a:r>
            <a:r>
              <a:rPr lang="ru-RU" sz="2400" cap="none" baseline="-25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0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. Найдите значение производной функции </a:t>
            </a:r>
            <a:r>
              <a:rPr lang="ru-RU" sz="2400" cap="none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y=f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(</a:t>
            </a:r>
            <a:r>
              <a:rPr lang="ru-RU" sz="2400" cap="none" dirty="0" err="1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x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) в точке х</a:t>
            </a:r>
            <a:r>
              <a:rPr lang="ru-RU" sz="2400" cap="none" baseline="-25000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0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Monotype Corsiva" pitchFamily="66" charset="0"/>
              </a:rPr>
              <a:t>. </a:t>
            </a:r>
            <a: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/>
            </a:r>
            <a:br>
              <a:rPr lang="ru-RU" sz="2400" cap="none" dirty="0" smtClean="0">
                <a:ln w="0"/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</a:br>
            <a:endParaRPr lang="ru-RU" sz="2400" cap="none" dirty="0" smtClean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Monotype Corsiva" pitchFamily="66" charset="0"/>
            </a:endParaRPr>
          </a:p>
        </p:txBody>
      </p:sp>
      <p:pic>
        <p:nvPicPr>
          <p:cNvPr id="5124" name="Picture 1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0825" y="1844675"/>
            <a:ext cx="5008563" cy="4608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1329" name="AutoShape 17"/>
          <p:cNvSpPr>
            <a:spLocks noChangeArrowheads="1"/>
          </p:cNvSpPr>
          <p:nvPr/>
        </p:nvSpPr>
        <p:spPr bwMode="auto">
          <a:xfrm rot="-5400000">
            <a:off x="2232026" y="2312987"/>
            <a:ext cx="1079500" cy="4321175"/>
          </a:xfrm>
          <a:prstGeom prst="rtTriangle">
            <a:avLst/>
          </a:prstGeom>
          <a:solidFill>
            <a:srgbClr val="FF0000">
              <a:alpha val="43921"/>
            </a:srgbClr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ru-RU"/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95288" y="4221163"/>
            <a:ext cx="3603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Monotype Corsiva" pitchFamily="66" charset="0"/>
              </a:rPr>
              <a:t>А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716463" y="3284538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Monotype Corsiva" pitchFamily="66" charset="0"/>
              </a:rPr>
              <a:t>В</a:t>
            </a:r>
          </a:p>
        </p:txBody>
      </p:sp>
      <p:sp>
        <p:nvSpPr>
          <p:cNvPr id="15" name="TextBox 14"/>
          <p:cNvSpPr txBox="1">
            <a:spLocks noChangeArrowheads="1"/>
          </p:cNvSpPr>
          <p:nvPr/>
        </p:nvSpPr>
        <p:spPr bwMode="auto">
          <a:xfrm>
            <a:off x="5076825" y="4652963"/>
            <a:ext cx="4318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>
                <a:latin typeface="Monotype Corsiva" pitchFamily="66" charset="0"/>
              </a:rPr>
              <a:t>С</a:t>
            </a:r>
          </a:p>
        </p:txBody>
      </p:sp>
      <p:sp>
        <p:nvSpPr>
          <p:cNvPr id="16" name="Дуга 15"/>
          <p:cNvSpPr/>
          <p:nvPr/>
        </p:nvSpPr>
        <p:spPr>
          <a:xfrm>
            <a:off x="1475656" y="4797152"/>
            <a:ext cx="144016" cy="432048"/>
          </a:xfrm>
          <a:prstGeom prst="arc">
            <a:avLst/>
          </a:prstGeom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7" name="TextBox 16"/>
          <p:cNvSpPr txBox="1">
            <a:spLocks noChangeArrowheads="1"/>
          </p:cNvSpPr>
          <p:nvPr/>
        </p:nvSpPr>
        <p:spPr bwMode="auto">
          <a:xfrm>
            <a:off x="5795963" y="1844675"/>
            <a:ext cx="1223962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3200" b="1" i="1">
                <a:latin typeface="Monotype Corsiva" pitchFamily="66" charset="0"/>
              </a:rPr>
              <a:t>tg  A =   </a:t>
            </a:r>
            <a:endParaRPr lang="ru-RU" sz="3200" b="1" i="1">
              <a:latin typeface="Monotype Corsiva" pitchFamily="66" charset="0"/>
            </a:endParaRPr>
          </a:p>
        </p:txBody>
      </p:sp>
      <p:graphicFrame>
        <p:nvGraphicFramePr>
          <p:cNvPr id="5122" name="Object 12"/>
          <p:cNvGraphicFramePr>
            <a:graphicFrameLocks noChangeAspect="1"/>
          </p:cNvGraphicFramePr>
          <p:nvPr/>
        </p:nvGraphicFramePr>
        <p:xfrm>
          <a:off x="4514850" y="3321050"/>
          <a:ext cx="114300" cy="2159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4839" name="Формула" r:id="rId4" imgW="114120" imgH="215640" progId="Equation.3">
                  <p:embed/>
                </p:oleObj>
              </mc:Choice>
              <mc:Fallback>
                <p:oleObj name="Формула" r:id="rId4" imgW="114120" imgH="215640" progId="Equation.3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14850" y="3321050"/>
                        <a:ext cx="114300" cy="21590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6300788" y="5589588"/>
            <a:ext cx="24479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800" b="1" i="1">
                <a:latin typeface="Monotype Corsiva" pitchFamily="66" charset="0"/>
              </a:rPr>
              <a:t>Ответ: 0, 25</a:t>
            </a:r>
          </a:p>
        </p:txBody>
      </p:sp>
      <p:sp>
        <p:nvSpPr>
          <p:cNvPr id="5132" name="Rectangle 13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2" name="Picture 12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019925" y="1700213"/>
            <a:ext cx="381000" cy="809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524750" y="1916113"/>
            <a:ext cx="431800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/>
              <a:t>=</a:t>
            </a:r>
          </a:p>
        </p:txBody>
      </p:sp>
      <p:sp>
        <p:nvSpPr>
          <p:cNvPr id="5135" name="Rectangle 15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endParaRPr lang="ru-RU"/>
          </a:p>
        </p:txBody>
      </p:sp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812088" y="1700213"/>
            <a:ext cx="390525" cy="800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37" name="Rectangle 16"/>
          <p:cNvSpPr>
            <a:spLocks noChangeArrowheads="1"/>
          </p:cNvSpPr>
          <p:nvPr/>
        </p:nvSpPr>
        <p:spPr bwMode="auto">
          <a:xfrm>
            <a:off x="0" y="125730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eaLnBrk="0" hangingPunct="0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8622525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13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1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1329" grpId="0" animBg="1" autoUpdateAnimBg="0"/>
      <p:bldP spid="13" grpId="0" autoUpdateAnimBg="0"/>
      <p:bldP spid="14" grpId="0" autoUpdateAnimBg="0"/>
      <p:bldP spid="15" grpId="0" autoUpdateAnimBg="0"/>
      <p:bldP spid="17" grpId="0" autoUpdateAnimBg="0"/>
      <p:bldP spid="19" grpId="0" autoUpdateAnimBg="0"/>
      <p:bldP spid="18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 descr="C:\Users\user\Desktop\для выступления\IMG_20200304_08025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-3627784"/>
            <a:ext cx="8299084" cy="14721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6257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3688" y="1270000"/>
            <a:ext cx="691276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3200" dirty="0"/>
              <a:t>Многие основные методические инновации связаны с применением интерактивных методов обучения, одна из целей которых состоит в создании комфортных условий обучения, таких, при которых ученик чувствует свою успешность, свою интеллектуальную состоятельность, что делает продуктивным сам процесс обучения. </a:t>
            </a:r>
          </a:p>
        </p:txBody>
      </p:sp>
      <p:sp>
        <p:nvSpPr>
          <p:cNvPr id="9" name="AutoShape 2" descr="Математика, бесплатный дизайн для создания презентации PowerPoint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0" name="AutoShape 4" descr="Математика, бесплатный дизайн для создания презентации PowerPoint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2" name="Picture 11" descr="raznoe11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25457"/>
            <a:ext cx="252028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892985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 descr="C:\Users\user\Desktop\для выступления\WP_20190315_13_47_47_P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996952" y="260648"/>
            <a:ext cx="13807440" cy="7766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108381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C:\Users\user\Desktop\для выступления\WP_20190315_13_47_12_Pro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3187" y="0"/>
            <a:ext cx="3857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9463310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user\Desktop\для выступления\WP_20151218_08_41_32_Pro__highres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9901608" y="-14717016"/>
            <a:ext cx="23684852" cy="419709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766790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547864"/>
          </a:xfrm>
        </p:spPr>
        <p:txBody>
          <a:bodyPr>
            <a:normAutofit/>
          </a:bodyPr>
          <a:lstStyle/>
          <a:p>
            <a:pPr algn="ctr"/>
            <a:r>
              <a:rPr lang="ru-RU" dirty="0">
                <a:effectLst/>
              </a:rPr>
              <a:t>презентации </a:t>
            </a:r>
            <a:r>
              <a:rPr lang="ru-RU" dirty="0" smtClean="0">
                <a:effectLst/>
              </a:rPr>
              <a:t> </a:t>
            </a:r>
            <a:r>
              <a:rPr lang="ru-RU" dirty="0">
                <a:effectLst/>
              </a:rPr>
              <a:t>в программах </a:t>
            </a:r>
            <a:r>
              <a:rPr lang="ru-RU" dirty="0" smtClean="0">
                <a:effectLst/>
              </a:rPr>
              <a:t> </a:t>
            </a:r>
            <a:r>
              <a:rPr lang="ru-RU" dirty="0" err="1">
                <a:effectLst/>
              </a:rPr>
              <a:t>PowerPoint</a:t>
            </a:r>
            <a:r>
              <a:rPr lang="ru-RU" dirty="0">
                <a:effectLst/>
              </a:rPr>
              <a:t> офисного пакета </a:t>
            </a:r>
            <a:r>
              <a:rPr lang="ru-RU" dirty="0" err="1">
                <a:effectLst/>
              </a:rPr>
              <a:t>Microsoft</a:t>
            </a:r>
            <a:r>
              <a:rPr lang="ru-RU" dirty="0">
                <a:effectLst/>
              </a:rPr>
              <a:t> </a:t>
            </a:r>
            <a:r>
              <a:rPr lang="ru-RU" dirty="0" err="1">
                <a:effectLst/>
              </a:rPr>
              <a:t>Office</a:t>
            </a:r>
            <a:r>
              <a:rPr lang="ru-RU" dirty="0">
                <a:effectLst/>
              </a:rPr>
              <a:t>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907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user\Desktop\для выступления\WP_20180407_11_28_48_P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25780" y="-1868171"/>
            <a:ext cx="9669780" cy="171907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45519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user\Desktop\фото2\фото3\P1030922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90873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 descr="C:\Users\user\Desktop\для выступления\P1030919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738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 descr="C:\Users\user\Desktop\для выступления\media-share-0-02-04-8a3f300f32313f0783540ea072c508c568541a5f63f6cb225e07ce02f9f64016-Picture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94688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2" descr="C:\Users\user\Desktop\для выступления\WP_20190427_14_14_33_Pr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59632" y="-3339752"/>
            <a:ext cx="8867388" cy="149961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637554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Autumn 5135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-531440"/>
            <a:ext cx="7642225" cy="106695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27585" y="3244334"/>
            <a:ext cx="682099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800" b="1" dirty="0"/>
              <a:t>Байкал в математических задачах</a:t>
            </a:r>
            <a:endParaRPr lang="ru-RU" sz="4800" dirty="0"/>
          </a:p>
        </p:txBody>
      </p:sp>
    </p:spTree>
    <p:extLst>
      <p:ext uri="{BB962C8B-B14F-4D97-AF65-F5344CB8AC3E}">
        <p14:creationId xmlns:p14="http://schemas.microsoft.com/office/powerpoint/2010/main" val="551082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3187824"/>
          </a:xfrm>
        </p:spPr>
        <p:txBody>
          <a:bodyPr>
            <a:normAutofit/>
          </a:bodyPr>
          <a:lstStyle/>
          <a:p>
            <a:r>
              <a:rPr lang="ru-RU" dirty="0" smtClean="0"/>
              <a:t>Интерактивная доска как средство технического сопровождения обучения на уроках.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832073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7"/>
          <p:cNvGrpSpPr>
            <a:grpSpLocks/>
          </p:cNvGrpSpPr>
          <p:nvPr/>
        </p:nvGrpSpPr>
        <p:grpSpPr bwMode="auto">
          <a:xfrm>
            <a:off x="395536" y="508859"/>
            <a:ext cx="3084512" cy="2514600"/>
            <a:chOff x="1701" y="2345"/>
            <a:chExt cx="4691" cy="3902"/>
          </a:xfrm>
        </p:grpSpPr>
        <p:pic>
          <p:nvPicPr>
            <p:cNvPr id="3" name="Picture 8" descr="Омуль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704" y="2345"/>
              <a:ext cx="4688" cy="331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" name="Text Box 9"/>
            <p:cNvSpPr txBox="1">
              <a:spLocks noChangeArrowheads="1"/>
            </p:cNvSpPr>
            <p:nvPr/>
          </p:nvSpPr>
          <p:spPr bwMode="auto">
            <a:xfrm>
              <a:off x="1701" y="5707"/>
              <a:ext cx="4680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Байкальский омуль – эндемик озера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3851920" y="1916832"/>
            <a:ext cx="4176464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1.8.   Осетр живет 60 лет, а омуль в 2,4 раза меньше.   </a:t>
            </a:r>
            <a:b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      Продолжительность жизни голомянки составляет 0,28 </a:t>
            </a:r>
            <a:b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      продолжительности жизни омуля. Сколько лет живут омуль</a:t>
            </a:r>
            <a:b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</a:br>
            <a:r>
              <a:rPr lang="ru-RU" dirty="0">
                <a:latin typeface="Arial" pitchFamily="34" charset="0"/>
                <a:ea typeface="Times New Roman" pitchFamily="18" charset="0"/>
                <a:cs typeface="Arial" pitchFamily="34" charset="0"/>
              </a:rPr>
              <a:t>        и голомянка?</a:t>
            </a:r>
            <a:endParaRPr lang="ru-RU" dirty="0"/>
          </a:p>
        </p:txBody>
      </p:sp>
      <p:grpSp>
        <p:nvGrpSpPr>
          <p:cNvPr id="6" name="Group 1"/>
          <p:cNvGrpSpPr>
            <a:grpSpLocks/>
          </p:cNvGrpSpPr>
          <p:nvPr/>
        </p:nvGrpSpPr>
        <p:grpSpPr bwMode="auto">
          <a:xfrm>
            <a:off x="4564459" y="4725144"/>
            <a:ext cx="3463925" cy="1312863"/>
            <a:chOff x="2133" y="4608"/>
            <a:chExt cx="4788" cy="1773"/>
          </a:xfrm>
        </p:grpSpPr>
        <p:sp>
          <p:nvSpPr>
            <p:cNvPr id="7" name="Text Box 3"/>
            <p:cNvSpPr txBox="1">
              <a:spLocks noChangeArrowheads="1"/>
            </p:cNvSpPr>
            <p:nvPr/>
          </p:nvSpPr>
          <p:spPr bwMode="auto">
            <a:xfrm>
              <a:off x="2241" y="6021"/>
              <a:ext cx="4680" cy="360"/>
            </a:xfrm>
            <a:prstGeom prst="rect">
              <a:avLst/>
            </a:prstGeom>
            <a:solidFill>
              <a:srgbClr val="FFFFFF">
                <a:alpha val="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</a:pPr>
              <a:r>
                <a:rPr kumimoji="0" lang="ru-RU" sz="12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Arial" pitchFamily="34" charset="0"/>
                  <a:ea typeface="Times New Roman" pitchFamily="18" charset="0"/>
                  <a:cs typeface="Arial" pitchFamily="34" charset="0"/>
                </a:rPr>
                <a:t>Байкальский осетр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  <p:pic>
          <p:nvPicPr>
            <p:cNvPr id="8" name="Picture 2" descr="Копия Фото 037"/>
            <p:cNvPicPr>
              <a:picLocks noChangeAspect="1" noChangeArrowheads="1"/>
            </p:cNvPicPr>
            <p:nvPr/>
          </p:nvPicPr>
          <p:blipFill>
            <a:blip r:embed="rId3" cstate="print">
              <a:lum bright="24000" contrast="3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133" y="4608"/>
              <a:ext cx="4788" cy="1360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011521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11560" y="1268760"/>
            <a:ext cx="6408712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4.1</a:t>
            </a:r>
            <a:r>
              <a:rPr lang="ru-RU" dirty="0" smtClean="0"/>
              <a:t>.  </a:t>
            </a:r>
            <a:r>
              <a:rPr lang="ru-RU" dirty="0"/>
              <a:t>Прекрасное озеро Байкал находится на определенной </a:t>
            </a:r>
            <a:endParaRPr lang="ru-RU" dirty="0" smtClean="0"/>
          </a:p>
          <a:p>
            <a:r>
              <a:rPr lang="ru-RU" dirty="0"/>
              <a:t> </a:t>
            </a:r>
            <a:r>
              <a:rPr lang="ru-RU" dirty="0" smtClean="0"/>
              <a:t>        высоте </a:t>
            </a:r>
            <a:r>
              <a:rPr lang="ru-RU" dirty="0"/>
              <a:t>над уровнем моря. Найдите эту высоту, если</a:t>
            </a:r>
            <a:r>
              <a:rPr lang="ru-RU" dirty="0" smtClean="0"/>
              <a:t>:</a:t>
            </a:r>
            <a:endParaRPr lang="ru-RU" dirty="0"/>
          </a:p>
          <a:p>
            <a:r>
              <a:rPr lang="ru-RU" dirty="0" smtClean="0"/>
              <a:t>         - </a:t>
            </a:r>
            <a:r>
              <a:rPr lang="ru-RU" dirty="0"/>
              <a:t>это трехзначное число;</a:t>
            </a:r>
          </a:p>
          <a:p>
            <a:r>
              <a:rPr lang="ru-RU" dirty="0" smtClean="0"/>
              <a:t>         - </a:t>
            </a:r>
            <a:r>
              <a:rPr lang="ru-RU" dirty="0"/>
              <a:t>первые две цифры являются НОК чисел 9 и 5;</a:t>
            </a:r>
          </a:p>
          <a:p>
            <a:r>
              <a:rPr lang="ru-RU" dirty="0" smtClean="0"/>
              <a:t>         - </a:t>
            </a:r>
            <a:r>
              <a:rPr lang="ru-RU" dirty="0"/>
              <a:t>третья цифра является НОД чисел 10 и 35. </a:t>
            </a:r>
          </a:p>
        </p:txBody>
      </p:sp>
      <p:grpSp>
        <p:nvGrpSpPr>
          <p:cNvPr id="3" name="Group 2"/>
          <p:cNvGrpSpPr>
            <a:grpSpLocks/>
          </p:cNvGrpSpPr>
          <p:nvPr/>
        </p:nvGrpSpPr>
        <p:grpSpPr bwMode="auto">
          <a:xfrm rot="584711">
            <a:off x="5148064" y="3627611"/>
            <a:ext cx="3160911" cy="2051050"/>
            <a:chOff x="1877" y="4048"/>
            <a:chExt cx="5265" cy="3769"/>
          </a:xfrm>
        </p:grpSpPr>
        <p:pic>
          <p:nvPicPr>
            <p:cNvPr id="38915" name="Picture 3" descr="байкал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877" y="4048"/>
              <a:ext cx="5265" cy="3285"/>
            </a:xfrm>
            <a:prstGeom prst="rect">
              <a:avLst/>
            </a:prstGeom>
            <a:noFill/>
            <a:ln w="9525">
              <a:solidFill>
                <a:srgbClr val="000000"/>
              </a:solidFill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" name="Text Box 4"/>
            <p:cNvSpPr txBox="1">
              <a:spLocks noChangeArrowheads="1"/>
            </p:cNvSpPr>
            <p:nvPr/>
          </p:nvSpPr>
          <p:spPr bwMode="auto">
            <a:xfrm>
              <a:off x="2061" y="7277"/>
              <a:ext cx="4901" cy="54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</a:pPr>
              <a:r>
                <a:rPr kumimoji="0" lang="ru-RU" sz="1100" b="0" i="0" u="none" strike="noStrike" cap="none" normalizeH="0" baseline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Calibri" pitchFamily="34" charset="0"/>
                  <a:cs typeface="Arial" pitchFamily="34" charset="0"/>
                </a:rPr>
                <a:t>Байкал</a:t>
              </a:r>
              <a:endParaRPr kumimoji="0" 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cs typeface="Arial" pitchFamily="34" charset="0"/>
              </a:endParaRPr>
            </a:p>
          </p:txBody>
        </p:sp>
      </p:grpSp>
      <p:sp>
        <p:nvSpPr>
          <p:cNvPr id="5" name="Прямоугольник 4"/>
          <p:cNvSpPr/>
          <p:nvPr/>
        </p:nvSpPr>
        <p:spPr>
          <a:xfrm rot="21121192">
            <a:off x="539552" y="3284984"/>
            <a:ext cx="4032448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/>
              <a:t>2.35. </a:t>
            </a:r>
            <a:r>
              <a:rPr lang="ru-RU" dirty="0" smtClean="0"/>
              <a:t> Объем </a:t>
            </a:r>
            <a:r>
              <a:rPr lang="ru-RU" dirty="0"/>
              <a:t>водной массы озера Байкал 23600км</a:t>
            </a:r>
            <a:r>
              <a:rPr lang="ru-RU" baseline="30000" dirty="0"/>
              <a:t>3</a:t>
            </a:r>
            <a:r>
              <a:rPr lang="ru-RU" dirty="0"/>
              <a:t>. Мировой запас пресной воды 118000км</a:t>
            </a:r>
            <a:r>
              <a:rPr lang="ru-RU" baseline="30000" dirty="0"/>
              <a:t>3</a:t>
            </a:r>
            <a:r>
              <a:rPr lang="ru-RU" dirty="0"/>
              <a:t>. Какую часть от этих вод составляет вода, содержащаяся в Байкале?</a:t>
            </a:r>
          </a:p>
        </p:txBody>
      </p:sp>
    </p:spTree>
    <p:extLst>
      <p:ext uri="{BB962C8B-B14F-4D97-AF65-F5344CB8AC3E}">
        <p14:creationId xmlns:p14="http://schemas.microsoft.com/office/powerpoint/2010/main" val="2271476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513204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Ресурсы для домашней работы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1. Решу ЕГЭ</a:t>
            </a:r>
            <a:br>
              <a:rPr lang="ru-RU" dirty="0" smtClean="0"/>
            </a:br>
            <a:r>
              <a:rPr lang="ru-RU" dirty="0" smtClean="0"/>
              <a:t>2. </a:t>
            </a:r>
            <a:r>
              <a:rPr lang="ru-RU" dirty="0" err="1" smtClean="0"/>
              <a:t>Учи.ру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3.Якласс</a:t>
            </a:r>
            <a:br>
              <a:rPr lang="ru-RU" dirty="0" smtClean="0"/>
            </a:br>
            <a:r>
              <a:rPr lang="ru-RU" dirty="0" smtClean="0"/>
              <a:t>4. </a:t>
            </a:r>
            <a:r>
              <a:rPr lang="en-US" dirty="0" smtClean="0"/>
              <a:t>Uztest.ru</a:t>
            </a:r>
            <a:br>
              <a:rPr lang="en-US" dirty="0" smtClean="0"/>
            </a:br>
            <a:r>
              <a:rPr lang="en-US" dirty="0" smtClean="0"/>
              <a:t>5.</a:t>
            </a:r>
            <a:r>
              <a:rPr lang="ru-RU" dirty="0" smtClean="0"/>
              <a:t> Ларин</a:t>
            </a:r>
            <a:br>
              <a:rPr lang="ru-RU" dirty="0" smtClean="0"/>
            </a:br>
            <a:r>
              <a:rPr lang="ru-RU" dirty="0" smtClean="0"/>
              <a:t>6. незнайка</a:t>
            </a:r>
            <a:br>
              <a:rPr lang="ru-RU" dirty="0" smtClean="0"/>
            </a:br>
            <a:r>
              <a:rPr lang="ru-RU" dirty="0" smtClean="0"/>
              <a:t>7.ресурс ФИПИ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3" name="Picture 4" descr="Принадлежности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1844824"/>
            <a:ext cx="4104456" cy="345638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126229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86754" y="1260202"/>
            <a:ext cx="70416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Народная </a:t>
            </a:r>
            <a:r>
              <a:rPr lang="ru-RU" sz="3600" dirty="0"/>
              <a:t>мудрость </a:t>
            </a:r>
            <a:r>
              <a:rPr lang="ru-RU" sz="3600" dirty="0" smtClean="0"/>
              <a:t>гласит</a:t>
            </a:r>
          </a:p>
          <a:p>
            <a:pPr algn="ctr"/>
            <a:endParaRPr lang="ru-RU" sz="3600" dirty="0" smtClean="0"/>
          </a:p>
          <a:p>
            <a:pPr algn="ctr"/>
            <a:r>
              <a:rPr lang="ru-RU" sz="3600" dirty="0" smtClean="0"/>
              <a:t> </a:t>
            </a:r>
            <a:r>
              <a:rPr lang="ru-RU" sz="3600" dirty="0"/>
              <a:t>"Спрятал и потерял, </a:t>
            </a:r>
          </a:p>
          <a:p>
            <a:pPr algn="ctr"/>
            <a:r>
              <a:rPr lang="ru-RU" sz="3600" dirty="0" smtClean="0"/>
              <a:t>поделился и</a:t>
            </a:r>
          </a:p>
          <a:p>
            <a:pPr algn="ctr"/>
            <a:r>
              <a:rPr lang="ru-RU" sz="3600" dirty="0"/>
              <a:t> </a:t>
            </a:r>
            <a:r>
              <a:rPr lang="ru-RU" sz="3600" dirty="0" smtClean="0"/>
              <a:t>                         нашел</a:t>
            </a:r>
            <a:r>
              <a:rPr lang="ru-RU" sz="3600" dirty="0"/>
              <a:t>". </a:t>
            </a:r>
            <a:endParaRPr lang="ru-RU" sz="3600" dirty="0" smtClean="0"/>
          </a:p>
          <a:p>
            <a:endParaRPr lang="ru-RU" sz="3600" dirty="0" smtClean="0"/>
          </a:p>
          <a:p>
            <a:endParaRPr lang="ru-RU" sz="3600" dirty="0" smtClean="0"/>
          </a:p>
        </p:txBody>
      </p:sp>
      <p:pic>
        <p:nvPicPr>
          <p:cNvPr id="7" name="Рисунок 6" descr="Совёнок.gi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7686" y="324098"/>
            <a:ext cx="1857375" cy="18722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39183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75656" y="908721"/>
            <a:ext cx="5382344" cy="31700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/>
              <a:t>Успехов всем на </a:t>
            </a:r>
            <a:endParaRPr lang="ru-RU" sz="4000" dirty="0" smtClean="0"/>
          </a:p>
          <a:p>
            <a:pPr algn="ctr"/>
            <a:endParaRPr lang="ru-RU" sz="4000" dirty="0"/>
          </a:p>
          <a:p>
            <a:pPr algn="ctr"/>
            <a:r>
              <a:rPr lang="ru-RU" sz="4000" dirty="0" smtClean="0"/>
              <a:t>нашем </a:t>
            </a:r>
            <a:endParaRPr lang="ru-RU" sz="4000" dirty="0"/>
          </a:p>
          <a:p>
            <a:pPr algn="ctr"/>
            <a:r>
              <a:rPr lang="ru-RU" sz="4000" dirty="0"/>
              <a:t>                         педагогическом пути!</a:t>
            </a:r>
          </a:p>
        </p:txBody>
      </p:sp>
      <p:pic>
        <p:nvPicPr>
          <p:cNvPr id="8" name="Picture 11" descr="raznoe11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3848" y="4509120"/>
            <a:ext cx="2520280" cy="19442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118338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user\Desktop\для выступления\IMG_20200228_0953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564904" y="-11116616"/>
            <a:ext cx="15270480" cy="270884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2" descr="C:\Users\user\Desktop\для выступления\IMG_20200228_09531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44664" y="-9604448"/>
            <a:ext cx="13350240" cy="23682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810022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C:\Users\user\Desktop\для выступления\IMG_20200228_10530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-6508104"/>
            <a:ext cx="13659978" cy="2423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683821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2800" dirty="0" smtClean="0">
                <a:solidFill>
                  <a:srgbClr val="FF0000"/>
                </a:solidFill>
              </a:rPr>
              <a:t>                           Знак перед скобкой</a:t>
            </a:r>
            <a:endParaRPr lang="ru-RU" sz="2800" dirty="0">
              <a:solidFill>
                <a:srgbClr val="FF0000"/>
              </a:solidFill>
            </a:endParaRPr>
          </a:p>
        </p:txBody>
      </p:sp>
      <p:sp>
        <p:nvSpPr>
          <p:cNvPr id="3" name="Крест 2"/>
          <p:cNvSpPr/>
          <p:nvPr/>
        </p:nvSpPr>
        <p:spPr>
          <a:xfrm>
            <a:off x="2376055" y="1061737"/>
            <a:ext cx="367308" cy="396044"/>
          </a:xfrm>
          <a:prstGeom prst="plus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Прямоугольник 3"/>
          <p:cNvSpPr/>
          <p:nvPr/>
        </p:nvSpPr>
        <p:spPr>
          <a:xfrm>
            <a:off x="6365454" y="1160748"/>
            <a:ext cx="432048" cy="19802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cxnSp>
        <p:nvCxnSpPr>
          <p:cNvPr id="5" name="Прямая со стрелкой 4"/>
          <p:cNvCxnSpPr/>
          <p:nvPr/>
        </p:nvCxnSpPr>
        <p:spPr>
          <a:xfrm flipH="1">
            <a:off x="2476500" y="1196752"/>
            <a:ext cx="871364" cy="40344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Прямая со стрелкой 5"/>
          <p:cNvCxnSpPr/>
          <p:nvPr/>
        </p:nvCxnSpPr>
        <p:spPr>
          <a:xfrm>
            <a:off x="5148064" y="1196752"/>
            <a:ext cx="1080120" cy="36004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1285852" y="1714488"/>
            <a:ext cx="3357586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5,9 + (7,2 – 5,9)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(17 -25)+8</a:t>
            </a: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(4,8 – 5) – 4,8</a:t>
            </a: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15008" y="1714488"/>
            <a:ext cx="285752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2,7 – (5 - 2,7)</a:t>
            </a:r>
            <a:endParaRPr lang="ru-RU" b="1" dirty="0" smtClean="0">
              <a:solidFill>
                <a:srgbClr val="002060"/>
              </a:solidFill>
            </a:endParaRP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pPr lvl="0"/>
            <a:r>
              <a:rPr lang="ru-RU" sz="3600" b="1" dirty="0" smtClean="0">
                <a:solidFill>
                  <a:srgbClr val="002060"/>
                </a:solidFill>
              </a:rPr>
              <a:t>3,5 - (-0,5 +3)</a:t>
            </a:r>
          </a:p>
          <a:p>
            <a:pPr lvl="0"/>
            <a:endParaRPr lang="ru-RU" b="1" dirty="0" smtClean="0">
              <a:solidFill>
                <a:srgbClr val="002060"/>
              </a:solidFill>
            </a:endParaRPr>
          </a:p>
          <a:p>
            <a:r>
              <a:rPr lang="ru-RU" sz="3600" b="1" dirty="0" smtClean="0">
                <a:solidFill>
                  <a:srgbClr val="002060"/>
                </a:solidFill>
              </a:rPr>
              <a:t>-(5 - 3,9) + 0,1</a:t>
            </a:r>
            <a:endParaRPr lang="en-US" sz="3600" b="1" dirty="0" smtClean="0">
              <a:solidFill>
                <a:srgbClr val="002060"/>
              </a:solidFill>
            </a:endParaRPr>
          </a:p>
          <a:p>
            <a:pPr lvl="0"/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483768" y="4725144"/>
            <a:ext cx="280831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1) Опускаем скобки</a:t>
            </a:r>
          </a:p>
          <a:p>
            <a:pPr>
              <a:buNone/>
            </a:pPr>
            <a:r>
              <a:rPr lang="ru-RU" sz="2400" b="1" dirty="0" smtClean="0">
                <a:solidFill>
                  <a:srgbClr val="C00000"/>
                </a:solidFill>
              </a:rPr>
              <a:t>2) Сохраняем знаки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580112" y="4869160"/>
            <a:ext cx="2952328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C00000"/>
                </a:solidFill>
              </a:rPr>
              <a:t>1)Опускаем скобки</a:t>
            </a:r>
          </a:p>
          <a:p>
            <a:r>
              <a:rPr lang="ru-RU" sz="2400" b="1" dirty="0" smtClean="0">
                <a:solidFill>
                  <a:srgbClr val="C00000"/>
                </a:solidFill>
              </a:rPr>
              <a:t>2) Меняем знаки на противоположные</a:t>
            </a:r>
            <a:endParaRPr lang="ru-RU" sz="2400" b="1" dirty="0">
              <a:solidFill>
                <a:srgbClr val="C00000"/>
              </a:solidFill>
            </a:endParaRPr>
          </a:p>
        </p:txBody>
      </p:sp>
      <p:sp>
        <p:nvSpPr>
          <p:cNvPr id="11" name="Стрелка вниз 10"/>
          <p:cNvSpPr/>
          <p:nvPr/>
        </p:nvSpPr>
        <p:spPr>
          <a:xfrm>
            <a:off x="2843808" y="4077072"/>
            <a:ext cx="64294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Стрелка вниз 11"/>
          <p:cNvSpPr/>
          <p:nvPr/>
        </p:nvSpPr>
        <p:spPr>
          <a:xfrm>
            <a:off x="6444208" y="4077072"/>
            <a:ext cx="642942" cy="57150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354280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6" dur="500"/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39" dur="500"/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2" dur="500"/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4" presetClass="exit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45" dur="500"/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5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6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71472" y="357165"/>
            <a:ext cx="8143932" cy="59121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31466669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500034" y="285728"/>
            <a:ext cx="8291130" cy="59293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0835887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788</TotalTime>
  <Words>491</Words>
  <Application>Microsoft Office PowerPoint</Application>
  <PresentationFormat>Экран (4:3)</PresentationFormat>
  <Paragraphs>122</Paragraphs>
  <Slides>44</Slides>
  <Notes>8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2</vt:i4>
      </vt:variant>
      <vt:variant>
        <vt:lpstr>Заголовки слайдов</vt:lpstr>
      </vt:variant>
      <vt:variant>
        <vt:i4>44</vt:i4>
      </vt:variant>
    </vt:vector>
  </HeadingPairs>
  <TitlesOfParts>
    <vt:vector size="47" baseType="lpstr">
      <vt:lpstr>Трек</vt:lpstr>
      <vt:lpstr>GraphC</vt:lpstr>
      <vt:lpstr>Формула</vt:lpstr>
      <vt:lpstr>               Применение  цифровых            технологий   в преподавании                             математики </vt:lpstr>
      <vt:lpstr>Три пути ведут к знанию:  - путь размышления – это путь самый благородный,  - путь подражания – это путь самый легкий и путь опыта – это путь самый горький.   </vt:lpstr>
      <vt:lpstr>Презентация PowerPoint</vt:lpstr>
      <vt:lpstr>Интерактивная доска как средство технического сопровождения обучения на уроках.</vt:lpstr>
      <vt:lpstr>Презентация PowerPoint</vt:lpstr>
      <vt:lpstr>Презентация PowerPoint</vt:lpstr>
      <vt:lpstr>                           Знак перед скобкой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Построение исследуемой функции</vt:lpstr>
      <vt:lpstr>ТЕСТ по теме “График функции  у = sin x ”             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8.На рисунке изображены график функции y=f(x) и касательная к нему в точке с абсциссой x0. Найдите значение производной функции y=f(x) в точке х0. 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презентации  в программах  PowerPoint офисного пакета Microsoft Office.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Ресурсы для домашней работы  1. Решу ЕГЭ 2. Учи.ру 3.Якласс 4. Uztest.ru 5. Ларин 6. незнайка 7.ресурс ФИПИ  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Махмудова Наталья Юрьевна</dc:creator>
  <cp:lastModifiedBy>Admin</cp:lastModifiedBy>
  <cp:revision>86</cp:revision>
  <dcterms:created xsi:type="dcterms:W3CDTF">2012-04-27T19:08:21Z</dcterms:created>
  <dcterms:modified xsi:type="dcterms:W3CDTF">2022-11-02T13:56:06Z</dcterms:modified>
</cp:coreProperties>
</file>