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1"/>
  </p:sldMasterIdLst>
  <p:notesMasterIdLst>
    <p:notesMasterId r:id="rId17"/>
  </p:notesMasterIdLst>
  <p:sldIdLst>
    <p:sldId id="258" r:id="rId2"/>
    <p:sldId id="257" r:id="rId3"/>
    <p:sldId id="256" r:id="rId4"/>
    <p:sldId id="259" r:id="rId5"/>
    <p:sldId id="260" r:id="rId6"/>
    <p:sldId id="261" r:id="rId7"/>
    <p:sldId id="266" r:id="rId8"/>
    <p:sldId id="262" r:id="rId9"/>
    <p:sldId id="267" r:id="rId10"/>
    <p:sldId id="263" r:id="rId11"/>
    <p:sldId id="264" r:id="rId12"/>
    <p:sldId id="265" r:id="rId13"/>
    <p:sldId id="269" r:id="rId14"/>
    <p:sldId id="268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0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AE0C2-BF34-4D29-B7D7-227113A54E0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21564-ED1B-4536-A5FC-8FCF55BCE2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701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Попробуем</a:t>
            </a:r>
            <a:r>
              <a:rPr lang="ru-RU" baseline="0" dirty="0" smtClean="0"/>
              <a:t> дать определения данным типам склонения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21564-ED1B-4536-A5FC-8FCF55BCE2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482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256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593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53035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846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0750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829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7787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541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966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416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54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941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48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438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764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35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E3BE0-A376-4806-9B36-E5245F2B6D9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C19742D-B2D6-4C93-B08F-C288F99609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0070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5" r:id="rId14"/>
    <p:sldLayoutId id="2147483846" r:id="rId15"/>
    <p:sldLayoutId id="214748384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01295" y="-623338"/>
            <a:ext cx="7766936" cy="1646302"/>
          </a:xfrm>
        </p:spPr>
        <p:txBody>
          <a:bodyPr/>
          <a:lstStyle/>
          <a:p>
            <a:r>
              <a:rPr lang="ru-RU" dirty="0"/>
              <a:t>Александр Иванов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2091" y="1255874"/>
            <a:ext cx="8558010" cy="4558329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В худой </a:t>
            </a:r>
            <a:r>
              <a:rPr lang="ru-RU" sz="2400" dirty="0" err="1"/>
              <a:t>котомк</a:t>
            </a:r>
            <a:r>
              <a:rPr lang="ru-RU" sz="2400" dirty="0"/>
              <a:t> </a:t>
            </a:r>
            <a:r>
              <a:rPr lang="ru-RU" sz="2400" dirty="0" err="1"/>
              <a:t>поклав</a:t>
            </a:r>
            <a:r>
              <a:rPr lang="ru-RU" sz="2400" dirty="0"/>
              <a:t> ржаное </a:t>
            </a:r>
            <a:r>
              <a:rPr lang="ru-RU" sz="2400" dirty="0" err="1"/>
              <a:t>хлебо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/>
              <a:t>Я ухожу туда, где птичья звон,</a:t>
            </a:r>
            <a:br>
              <a:rPr lang="ru-RU" sz="2400" dirty="0"/>
            </a:br>
            <a:r>
              <a:rPr lang="ru-RU" sz="2400" dirty="0"/>
              <a:t>И вижу над собою синий небо,</a:t>
            </a:r>
            <a:br>
              <a:rPr lang="ru-RU" sz="2400" dirty="0"/>
            </a:br>
            <a:r>
              <a:rPr lang="ru-RU" sz="2400" dirty="0"/>
              <a:t>Лохматый </a:t>
            </a:r>
            <a:r>
              <a:rPr lang="ru-RU" sz="2400" dirty="0" err="1"/>
              <a:t>облак</a:t>
            </a:r>
            <a:r>
              <a:rPr lang="ru-RU" sz="2400" dirty="0"/>
              <a:t> и широкий крон.</a:t>
            </a:r>
            <a:br>
              <a:rPr lang="ru-RU" sz="2400" dirty="0"/>
            </a:br>
            <a:r>
              <a:rPr lang="ru-RU" sz="2400" dirty="0"/>
              <a:t>Я дома здесь, я здесь пришёл не в гости,</a:t>
            </a:r>
            <a:br>
              <a:rPr lang="ru-RU" sz="2400" dirty="0"/>
            </a:br>
            <a:r>
              <a:rPr lang="ru-RU" sz="2400" dirty="0"/>
              <a:t>Снимаю </a:t>
            </a:r>
            <a:r>
              <a:rPr lang="ru-RU" sz="2400" dirty="0" err="1"/>
              <a:t>кепк</a:t>
            </a:r>
            <a:r>
              <a:rPr lang="ru-RU" sz="2400" dirty="0"/>
              <a:t>, одетый набекрень,</a:t>
            </a:r>
            <a:br>
              <a:rPr lang="ru-RU" sz="2400" dirty="0"/>
            </a:br>
            <a:r>
              <a:rPr lang="ru-RU" sz="2400" dirty="0"/>
              <a:t>Весёлый </a:t>
            </a:r>
            <a:r>
              <a:rPr lang="ru-RU" sz="2400" dirty="0" err="1"/>
              <a:t>птичк</a:t>
            </a:r>
            <a:r>
              <a:rPr lang="ru-RU" sz="2400" dirty="0"/>
              <a:t>, помахивая хвостик,</a:t>
            </a:r>
            <a:br>
              <a:rPr lang="ru-RU" sz="2400" dirty="0"/>
            </a:br>
            <a:r>
              <a:rPr lang="ru-RU" sz="2400" dirty="0"/>
              <a:t>Насвистывает мой </a:t>
            </a:r>
            <a:r>
              <a:rPr lang="ru-RU" sz="2400" dirty="0" err="1"/>
              <a:t>стихотворень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dirty="0"/>
              <a:t>Зелёный </a:t>
            </a:r>
            <a:r>
              <a:rPr lang="ru-RU" sz="2400" dirty="0" err="1"/>
              <a:t>травк</a:t>
            </a:r>
            <a:r>
              <a:rPr lang="ru-RU" sz="2400" dirty="0"/>
              <a:t> ложится под ногами,</a:t>
            </a:r>
            <a:br>
              <a:rPr lang="ru-RU" sz="2400" dirty="0"/>
            </a:br>
            <a:r>
              <a:rPr lang="ru-RU" sz="2400" dirty="0"/>
              <a:t>И сам к бумаге тянется рука,</a:t>
            </a:r>
            <a:br>
              <a:rPr lang="ru-RU" sz="2400" dirty="0"/>
            </a:br>
            <a:r>
              <a:rPr lang="ru-RU" sz="2400" dirty="0"/>
              <a:t>И я шепчу дрожащие губами:</a:t>
            </a:r>
            <a:br>
              <a:rPr lang="ru-RU" sz="2400" dirty="0"/>
            </a:br>
            <a:r>
              <a:rPr lang="ru-RU" sz="2400" dirty="0" smtClean="0"/>
              <a:t>«Велик </a:t>
            </a:r>
            <a:r>
              <a:rPr lang="ru-RU" sz="2400" dirty="0"/>
              <a:t>могучий русский </a:t>
            </a:r>
            <a:r>
              <a:rPr lang="ru-RU" sz="2400" dirty="0" smtClean="0"/>
              <a:t>языка!»</a:t>
            </a:r>
          </a:p>
          <a:p>
            <a:r>
              <a:rPr lang="ru-RU" dirty="0" smtClean="0"/>
              <a:t>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086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6891"/>
          </a:xfrm>
        </p:spPr>
        <p:txBody>
          <a:bodyPr/>
          <a:lstStyle/>
          <a:p>
            <a:r>
              <a:rPr lang="en-US" dirty="0" smtClean="0"/>
              <a:t>C</a:t>
            </a:r>
            <a:r>
              <a:rPr lang="ru-RU" dirty="0" smtClean="0"/>
              <a:t>мешанное склонение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70477"/>
            <a:ext cx="8596668" cy="1307230"/>
          </a:xfrm>
        </p:spPr>
        <p:txBody>
          <a:bodyPr/>
          <a:lstStyle/>
          <a:p>
            <a:r>
              <a:rPr lang="ru-RU" dirty="0" smtClean="0"/>
              <a:t>Смешанное склонение характеризуется наличием </a:t>
            </a:r>
            <a:r>
              <a:rPr lang="ru-RU" dirty="0" smtClean="0">
                <a:solidFill>
                  <a:srgbClr val="FFFF00"/>
                </a:solidFill>
              </a:rPr>
              <a:t>НЕОПРЕДЕЛЁННОГО </a:t>
            </a:r>
            <a:r>
              <a:rPr lang="ru-RU" dirty="0" smtClean="0">
                <a:solidFill>
                  <a:schemeClr val="tx1"/>
                </a:solidFill>
              </a:rPr>
              <a:t>артикля. В смешанном склонении прилагательные получают </a:t>
            </a:r>
            <a:r>
              <a:rPr lang="ru-RU" dirty="0" smtClean="0">
                <a:solidFill>
                  <a:srgbClr val="FFFF00"/>
                </a:solidFill>
              </a:rPr>
              <a:t>«СИЛЬНЫЕ</a:t>
            </a:r>
            <a:r>
              <a:rPr lang="ru-RU" dirty="0" smtClean="0">
                <a:solidFill>
                  <a:schemeClr val="tx1"/>
                </a:solidFill>
              </a:rPr>
              <a:t>» окончания в </a:t>
            </a:r>
            <a:r>
              <a:rPr lang="ru-RU" dirty="0" err="1" smtClean="0">
                <a:solidFill>
                  <a:schemeClr val="tx1"/>
                </a:solidFill>
              </a:rPr>
              <a:t>именительнов</a:t>
            </a:r>
            <a:r>
              <a:rPr lang="ru-RU" dirty="0" smtClean="0">
                <a:solidFill>
                  <a:schemeClr val="tx1"/>
                </a:solidFill>
              </a:rPr>
              <a:t> и винительном падежах, а в остальных падежах «</a:t>
            </a:r>
            <a:r>
              <a:rPr lang="ru-RU" dirty="0" smtClean="0">
                <a:solidFill>
                  <a:srgbClr val="FFFF00"/>
                </a:solidFill>
              </a:rPr>
              <a:t>СЛАБЫЕ</a:t>
            </a:r>
            <a:r>
              <a:rPr lang="ru-RU" dirty="0" smtClean="0">
                <a:solidFill>
                  <a:schemeClr val="tx1"/>
                </a:solidFill>
              </a:rPr>
              <a:t>» окончания. Например: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138784"/>
              </p:ext>
            </p:extLst>
          </p:nvPr>
        </p:nvGraphicFramePr>
        <p:xfrm>
          <a:off x="677333" y="2777707"/>
          <a:ext cx="7914575" cy="3398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7493"/>
                <a:gridCol w="2323973"/>
                <a:gridCol w="2457764"/>
                <a:gridCol w="2335345"/>
              </a:tblGrid>
              <a:tr h="569066"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Singular (</a:t>
                      </a:r>
                      <a:r>
                        <a:rPr lang="ru-RU" dirty="0" smtClean="0"/>
                        <a:t>ед. ч.)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690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F0"/>
                          </a:solidFill>
                        </a:rPr>
                        <a:t>m (</a:t>
                      </a:r>
                      <a:r>
                        <a:rPr lang="ru-RU" dirty="0" err="1" smtClean="0">
                          <a:solidFill>
                            <a:srgbClr val="00B0F0"/>
                          </a:solidFill>
                        </a:rPr>
                        <a:t>муж.р</a:t>
                      </a:r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.)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C000"/>
                          </a:solidFill>
                        </a:rPr>
                        <a:t>n</a:t>
                      </a:r>
                      <a:r>
                        <a:rPr lang="ru-RU" dirty="0" smtClean="0">
                          <a:solidFill>
                            <a:srgbClr val="FFC000"/>
                          </a:solidFill>
                        </a:rPr>
                        <a:t> (</a:t>
                      </a:r>
                      <a:r>
                        <a:rPr lang="ru-RU" dirty="0" err="1" smtClean="0">
                          <a:solidFill>
                            <a:srgbClr val="FFC000"/>
                          </a:solidFill>
                        </a:rPr>
                        <a:t>ср.р</a:t>
                      </a:r>
                      <a:r>
                        <a:rPr lang="ru-RU" dirty="0" smtClean="0">
                          <a:solidFill>
                            <a:srgbClr val="FFC000"/>
                          </a:solidFill>
                        </a:rPr>
                        <a:t>.)</a:t>
                      </a:r>
                      <a:endParaRPr lang="ru-RU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B0592"/>
                          </a:solidFill>
                        </a:rPr>
                        <a:t>f</a:t>
                      </a:r>
                      <a:r>
                        <a:rPr lang="ru-RU" dirty="0" smtClean="0">
                          <a:solidFill>
                            <a:srgbClr val="FB0592"/>
                          </a:solidFill>
                        </a:rPr>
                        <a:t> (</a:t>
                      </a:r>
                      <a:r>
                        <a:rPr lang="ru-RU" dirty="0" err="1" smtClean="0">
                          <a:solidFill>
                            <a:srgbClr val="FB0592"/>
                          </a:solidFill>
                        </a:rPr>
                        <a:t>жен.р</a:t>
                      </a:r>
                      <a:r>
                        <a:rPr lang="ru-RU" dirty="0" smtClean="0">
                          <a:solidFill>
                            <a:srgbClr val="FB0592"/>
                          </a:solidFill>
                        </a:rPr>
                        <a:t>.)</a:t>
                      </a:r>
                      <a:endParaRPr lang="ru-RU" dirty="0">
                        <a:solidFill>
                          <a:srgbClr val="FB0592"/>
                        </a:solidFill>
                      </a:endParaRPr>
                    </a:p>
                  </a:txBody>
                  <a:tcPr/>
                </a:tc>
              </a:tr>
              <a:tr h="5690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 smtClean="0"/>
                        <a:t>ein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B0F0"/>
                          </a:solidFill>
                        </a:rPr>
                        <a:t>er</a:t>
                      </a:r>
                      <a:r>
                        <a:rPr lang="en-US" dirty="0" smtClean="0"/>
                        <a:t> Mann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ein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FFC000"/>
                          </a:solidFill>
                        </a:rPr>
                        <a:t>es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Dorf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die </a:t>
                      </a:r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FB0592"/>
                          </a:solidFill>
                        </a:rPr>
                        <a:t>e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</a:tr>
              <a:tr h="5690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eines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Mann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es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eies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dirty="0" err="1" smtClean="0"/>
                        <a:t>Dorf</a:t>
                      </a:r>
                      <a:r>
                        <a:rPr lang="en-US" dirty="0" err="1" smtClean="0">
                          <a:solidFill>
                            <a:srgbClr val="00B050"/>
                          </a:solidFill>
                        </a:rPr>
                        <a:t>es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einer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</a:tr>
              <a:tr h="5612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einem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Mann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einem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dirty="0" err="1" smtClean="0"/>
                        <a:t>Dorf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einer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</a:tr>
              <a:tr h="5612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einen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B0F0"/>
                          </a:solidFill>
                        </a:rPr>
                        <a:t>en</a:t>
                      </a:r>
                      <a:r>
                        <a:rPr lang="en-US" dirty="0" smtClean="0"/>
                        <a:t> Mann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ein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FFC000"/>
                          </a:solidFill>
                        </a:rPr>
                        <a:t>es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Dorf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eine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FB0592"/>
                          </a:solidFill>
                        </a:rPr>
                        <a:t>e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974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8868"/>
          </a:xfrm>
        </p:spPr>
        <p:txBody>
          <a:bodyPr/>
          <a:lstStyle/>
          <a:p>
            <a:r>
              <a:rPr lang="ru-RU" dirty="0" smtClean="0"/>
              <a:t>Смешанное склонение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35970"/>
            <a:ext cx="8596668" cy="3880773"/>
          </a:xfrm>
        </p:spPr>
        <p:txBody>
          <a:bodyPr/>
          <a:lstStyle/>
          <a:p>
            <a:r>
              <a:rPr lang="ru-RU" dirty="0"/>
              <a:t>Составьте словосочетания: </a:t>
            </a:r>
          </a:p>
          <a:p>
            <a:r>
              <a:rPr lang="en-US" dirty="0"/>
              <a:t>Muster (</a:t>
            </a:r>
            <a:r>
              <a:rPr lang="ru-RU" dirty="0"/>
              <a:t>образец</a:t>
            </a:r>
            <a:r>
              <a:rPr lang="ru-RU" dirty="0" smtClean="0"/>
              <a:t>): </a:t>
            </a:r>
            <a:r>
              <a:rPr lang="en-US" dirty="0" err="1" smtClean="0"/>
              <a:t>eine</a:t>
            </a:r>
            <a:r>
              <a:rPr lang="en-US" dirty="0" smtClean="0"/>
              <a:t> (</a:t>
            </a:r>
            <a:r>
              <a:rPr lang="en-US" dirty="0" err="1" smtClean="0"/>
              <a:t>schön</a:t>
            </a:r>
            <a:r>
              <a:rPr lang="en-US" dirty="0" smtClean="0"/>
              <a:t>) Vase           </a:t>
            </a:r>
            <a:r>
              <a:rPr lang="en-US" dirty="0" err="1" smtClean="0"/>
              <a:t>eine</a:t>
            </a:r>
            <a:r>
              <a:rPr lang="en-US" dirty="0" smtClean="0"/>
              <a:t> </a:t>
            </a:r>
            <a:r>
              <a:rPr lang="en-US" dirty="0" err="1" smtClean="0"/>
              <a:t>schön</a:t>
            </a:r>
            <a:r>
              <a:rPr lang="en-US" dirty="0" err="1" smtClean="0">
                <a:solidFill>
                  <a:schemeClr val="accent5"/>
                </a:solidFill>
              </a:rPr>
              <a:t>e</a:t>
            </a:r>
            <a:r>
              <a:rPr lang="en-US" dirty="0" smtClean="0"/>
              <a:t> Vase (</a:t>
            </a:r>
            <a:r>
              <a:rPr lang="ru-RU" dirty="0" smtClean="0"/>
              <a:t>красивая ваза)</a:t>
            </a:r>
          </a:p>
          <a:p>
            <a:r>
              <a:rPr lang="en-US" dirty="0" err="1" smtClean="0"/>
              <a:t>Eine</a:t>
            </a:r>
            <a:r>
              <a:rPr lang="en-US" dirty="0" smtClean="0"/>
              <a:t> (</a:t>
            </a:r>
            <a:r>
              <a:rPr lang="en-US" dirty="0" err="1" smtClean="0"/>
              <a:t>schwer</a:t>
            </a:r>
            <a:r>
              <a:rPr lang="en-US" dirty="0" smtClean="0"/>
              <a:t>) </a:t>
            </a:r>
            <a:r>
              <a:rPr lang="en-US" dirty="0" err="1" smtClean="0"/>
              <a:t>Aufgabe</a:t>
            </a:r>
            <a:r>
              <a:rPr lang="en-US" dirty="0" smtClean="0"/>
              <a:t>(f), </a:t>
            </a:r>
            <a:r>
              <a:rPr lang="en-US" dirty="0" err="1" smtClean="0"/>
              <a:t>ein</a:t>
            </a:r>
            <a:r>
              <a:rPr lang="en-US" dirty="0" smtClean="0"/>
              <a:t> (</a:t>
            </a:r>
            <a:r>
              <a:rPr lang="en-US" dirty="0" err="1" smtClean="0"/>
              <a:t>neu</a:t>
            </a:r>
            <a:r>
              <a:rPr lang="en-US" dirty="0" smtClean="0"/>
              <a:t>) </a:t>
            </a:r>
            <a:r>
              <a:rPr lang="en-US" dirty="0" err="1" smtClean="0"/>
              <a:t>Motorrad</a:t>
            </a:r>
            <a:r>
              <a:rPr lang="en-US" dirty="0" smtClean="0"/>
              <a:t>(m), </a:t>
            </a:r>
            <a:r>
              <a:rPr lang="en-US" dirty="0" err="1" smtClean="0"/>
              <a:t>ein</a:t>
            </a:r>
            <a:r>
              <a:rPr lang="en-US" dirty="0" smtClean="0"/>
              <a:t> (alt) </a:t>
            </a:r>
            <a:r>
              <a:rPr lang="en-US" dirty="0" err="1" smtClean="0"/>
              <a:t>Haus</a:t>
            </a:r>
            <a:r>
              <a:rPr lang="en-US" dirty="0" smtClean="0"/>
              <a:t>(n), </a:t>
            </a:r>
            <a:r>
              <a:rPr lang="en-US" dirty="0" err="1" smtClean="0"/>
              <a:t>ein</a:t>
            </a:r>
            <a:r>
              <a:rPr lang="en-US" dirty="0" smtClean="0"/>
              <a:t> (</a:t>
            </a:r>
            <a:r>
              <a:rPr lang="en-US" dirty="0" err="1" smtClean="0"/>
              <a:t>klein</a:t>
            </a:r>
            <a:r>
              <a:rPr lang="en-US" dirty="0" smtClean="0"/>
              <a:t>) </a:t>
            </a:r>
            <a:r>
              <a:rPr lang="en-US" dirty="0" err="1" smtClean="0"/>
              <a:t>Bruder</a:t>
            </a:r>
            <a:r>
              <a:rPr lang="en-US" dirty="0" smtClean="0"/>
              <a:t>(m), </a:t>
            </a:r>
            <a:r>
              <a:rPr lang="en-US" dirty="0" err="1" smtClean="0"/>
              <a:t>ein</a:t>
            </a:r>
            <a:r>
              <a:rPr lang="en-US" dirty="0" smtClean="0"/>
              <a:t> (</a:t>
            </a:r>
            <a:r>
              <a:rPr lang="en-US" dirty="0" err="1" smtClean="0"/>
              <a:t>kalt</a:t>
            </a:r>
            <a:r>
              <a:rPr lang="en-US" dirty="0" smtClean="0"/>
              <a:t>) Wind(m)</a:t>
            </a:r>
          </a:p>
          <a:p>
            <a:endParaRPr lang="en-US" dirty="0"/>
          </a:p>
          <a:p>
            <a:r>
              <a:rPr lang="en-US" dirty="0" err="1" smtClean="0"/>
              <a:t>Eine</a:t>
            </a:r>
            <a:r>
              <a:rPr lang="en-US" dirty="0" smtClean="0"/>
              <a:t> </a:t>
            </a:r>
            <a:r>
              <a:rPr lang="en-US" dirty="0" err="1" smtClean="0"/>
              <a:t>schwer</a:t>
            </a:r>
            <a:r>
              <a:rPr lang="en-US" dirty="0" err="1" smtClean="0">
                <a:solidFill>
                  <a:schemeClr val="accent5"/>
                </a:solidFill>
              </a:rPr>
              <a:t>e</a:t>
            </a:r>
            <a:r>
              <a:rPr lang="en-US" dirty="0" smtClean="0"/>
              <a:t> </a:t>
            </a:r>
            <a:r>
              <a:rPr lang="en-US" dirty="0" err="1" smtClean="0"/>
              <a:t>Aufgabe</a:t>
            </a:r>
            <a:r>
              <a:rPr lang="en-US" dirty="0" smtClean="0"/>
              <a:t>, </a:t>
            </a:r>
            <a:r>
              <a:rPr lang="en-US" dirty="0" err="1" smtClean="0"/>
              <a:t>ein</a:t>
            </a:r>
            <a:r>
              <a:rPr lang="en-US" dirty="0" smtClean="0"/>
              <a:t> </a:t>
            </a:r>
            <a:r>
              <a:rPr lang="en-US" dirty="0" err="1" smtClean="0"/>
              <a:t>neu</a:t>
            </a:r>
            <a:r>
              <a:rPr lang="en-US" dirty="0" err="1" smtClean="0">
                <a:solidFill>
                  <a:schemeClr val="accent5"/>
                </a:solidFill>
              </a:rPr>
              <a:t>er</a:t>
            </a:r>
            <a:r>
              <a:rPr lang="en-US" dirty="0" smtClean="0"/>
              <a:t> </a:t>
            </a:r>
            <a:r>
              <a:rPr lang="en-US" dirty="0" err="1" smtClean="0"/>
              <a:t>Motorrad</a:t>
            </a:r>
            <a:r>
              <a:rPr lang="en-US" dirty="0" smtClean="0"/>
              <a:t>, </a:t>
            </a:r>
            <a:r>
              <a:rPr lang="en-US" dirty="0" err="1" smtClean="0"/>
              <a:t>ein</a:t>
            </a:r>
            <a:r>
              <a:rPr lang="en-US" dirty="0" smtClean="0"/>
              <a:t> </a:t>
            </a:r>
            <a:r>
              <a:rPr lang="en-US" dirty="0" err="1" smtClean="0"/>
              <a:t>alt</a:t>
            </a:r>
            <a:r>
              <a:rPr lang="en-US" dirty="0" err="1" smtClean="0">
                <a:solidFill>
                  <a:schemeClr val="accent5"/>
                </a:solidFill>
              </a:rPr>
              <a:t>es</a:t>
            </a:r>
            <a:r>
              <a:rPr lang="en-US" dirty="0" smtClean="0"/>
              <a:t> </a:t>
            </a:r>
            <a:r>
              <a:rPr lang="en-US" dirty="0" err="1" smtClean="0"/>
              <a:t>Haus</a:t>
            </a:r>
            <a:r>
              <a:rPr lang="en-US" dirty="0" smtClean="0"/>
              <a:t>, </a:t>
            </a:r>
            <a:r>
              <a:rPr lang="en-US" dirty="0" err="1" smtClean="0"/>
              <a:t>ein</a:t>
            </a:r>
            <a:r>
              <a:rPr lang="en-US" dirty="0" smtClean="0"/>
              <a:t> </a:t>
            </a:r>
            <a:r>
              <a:rPr lang="en-US" dirty="0" err="1" smtClean="0"/>
              <a:t>klein</a:t>
            </a:r>
            <a:r>
              <a:rPr lang="en-US" dirty="0" err="1" smtClean="0">
                <a:solidFill>
                  <a:schemeClr val="accent5"/>
                </a:solidFill>
              </a:rPr>
              <a:t>er</a:t>
            </a:r>
            <a:r>
              <a:rPr lang="en-US" dirty="0" smtClean="0"/>
              <a:t> </a:t>
            </a:r>
            <a:r>
              <a:rPr lang="en-US" dirty="0" err="1" smtClean="0"/>
              <a:t>Bruder</a:t>
            </a:r>
            <a:r>
              <a:rPr lang="en-US" dirty="0" smtClean="0"/>
              <a:t>, </a:t>
            </a:r>
            <a:r>
              <a:rPr lang="en-US" dirty="0" err="1" smtClean="0"/>
              <a:t>ein</a:t>
            </a:r>
            <a:r>
              <a:rPr lang="en-US" dirty="0" smtClean="0"/>
              <a:t> </a:t>
            </a:r>
            <a:r>
              <a:rPr lang="en-US" dirty="0" err="1" smtClean="0"/>
              <a:t>kalt</a:t>
            </a:r>
            <a:r>
              <a:rPr lang="en-US" dirty="0" err="1" smtClean="0">
                <a:solidFill>
                  <a:schemeClr val="accent5"/>
                </a:solidFill>
              </a:rPr>
              <a:t>er</a:t>
            </a:r>
            <a:r>
              <a:rPr lang="en-US" dirty="0" smtClean="0"/>
              <a:t> Wind.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4948015" y="1923690"/>
            <a:ext cx="345057" cy="207034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6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 </a:t>
            </a:r>
            <a:r>
              <a:rPr lang="en-US" dirty="0" err="1" smtClean="0"/>
              <a:t>Hausaufgabe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Стр.41 №8а </a:t>
            </a:r>
            <a:r>
              <a:rPr lang="en-US" dirty="0" smtClean="0"/>
              <a:t>Muster (</a:t>
            </a:r>
            <a:r>
              <a:rPr lang="ru-RU" dirty="0" smtClean="0"/>
              <a:t>образец): </a:t>
            </a:r>
            <a:r>
              <a:rPr lang="en-US" dirty="0" err="1" smtClean="0"/>
              <a:t>kalt</a:t>
            </a:r>
            <a:r>
              <a:rPr lang="en-US" dirty="0" err="1" smtClean="0">
                <a:solidFill>
                  <a:schemeClr val="accent5"/>
                </a:solidFill>
              </a:rPr>
              <a:t>er</a:t>
            </a:r>
            <a:r>
              <a:rPr lang="en-US" dirty="0" smtClean="0"/>
              <a:t> Tee(m) </a:t>
            </a:r>
            <a:r>
              <a:rPr lang="ru-RU" dirty="0" smtClean="0"/>
              <a:t>                                             </a:t>
            </a:r>
            <a:r>
              <a:rPr lang="en-US" dirty="0" smtClean="0"/>
              <a:t>(m-</a:t>
            </a:r>
            <a:r>
              <a:rPr lang="en-US" dirty="0" err="1" smtClean="0"/>
              <a:t>maskulinum</a:t>
            </a:r>
            <a:r>
              <a:rPr lang="en-US" dirty="0" smtClean="0"/>
              <a:t>(</a:t>
            </a:r>
            <a:r>
              <a:rPr lang="ru-RU" dirty="0" err="1" smtClean="0"/>
              <a:t>м.р</a:t>
            </a:r>
            <a:r>
              <a:rPr lang="ru-RU" dirty="0" smtClean="0"/>
              <a:t>.)</a:t>
            </a:r>
            <a:r>
              <a:rPr lang="en-US" dirty="0" smtClean="0"/>
              <a:t>,</a:t>
            </a:r>
            <a:r>
              <a:rPr lang="ru-RU" dirty="0" smtClean="0"/>
              <a:t> </a:t>
            </a:r>
            <a:r>
              <a:rPr lang="en-US" dirty="0" smtClean="0"/>
              <a:t>n-</a:t>
            </a:r>
            <a:r>
              <a:rPr lang="en-US" dirty="0" err="1" smtClean="0"/>
              <a:t>neutrum</a:t>
            </a:r>
            <a:r>
              <a:rPr lang="ru-RU" dirty="0" smtClean="0"/>
              <a:t> (</a:t>
            </a:r>
            <a:r>
              <a:rPr lang="ru-RU" dirty="0" err="1" smtClean="0"/>
              <a:t>ср.р</a:t>
            </a:r>
            <a:r>
              <a:rPr lang="ru-RU" dirty="0" smtClean="0"/>
              <a:t>)</a:t>
            </a:r>
            <a:r>
              <a:rPr lang="en-US" dirty="0" smtClean="0"/>
              <a:t>,  f-</a:t>
            </a:r>
            <a:r>
              <a:rPr lang="en-US" dirty="0" err="1" smtClean="0"/>
              <a:t>femininum</a:t>
            </a:r>
            <a:r>
              <a:rPr lang="ru-RU" dirty="0" smtClean="0"/>
              <a:t> (</a:t>
            </a:r>
            <a:r>
              <a:rPr lang="ru-RU" dirty="0" err="1" smtClean="0"/>
              <a:t>ж.р</a:t>
            </a:r>
            <a:r>
              <a:rPr lang="ru-RU" dirty="0" smtClean="0"/>
              <a:t>.), </a:t>
            </a:r>
            <a:r>
              <a:rPr lang="en-US" dirty="0" err="1" smtClean="0"/>
              <a:t>pl</a:t>
            </a:r>
            <a:r>
              <a:rPr lang="en-US" dirty="0" smtClean="0"/>
              <a:t>-plural(</a:t>
            </a:r>
            <a:r>
              <a:rPr lang="ru-RU" dirty="0" err="1" smtClean="0"/>
              <a:t>мн.ч</a:t>
            </a:r>
            <a:r>
              <a:rPr lang="ru-RU" dirty="0" smtClean="0"/>
              <a:t>.)</a:t>
            </a:r>
          </a:p>
          <a:p>
            <a:r>
              <a:rPr lang="ru-RU" dirty="0" smtClean="0"/>
              <a:t>Стр.41 №11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85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Я узнал, что ….</a:t>
            </a:r>
          </a:p>
          <a:p>
            <a:r>
              <a:rPr lang="ru-RU" dirty="0"/>
              <a:t>Я научился определять …</a:t>
            </a:r>
          </a:p>
          <a:p>
            <a:r>
              <a:rPr lang="ru-RU" dirty="0"/>
              <a:t>Я могу </a:t>
            </a:r>
            <a:r>
              <a:rPr lang="ru-RU" dirty="0" smtClean="0"/>
              <a:t>…</a:t>
            </a:r>
          </a:p>
          <a:p>
            <a:r>
              <a:rPr lang="ru-RU" dirty="0" smtClean="0"/>
              <a:t>Как я оцениваю свою работу на уроке?</a:t>
            </a:r>
          </a:p>
          <a:p>
            <a:pPr marL="0" indent="0">
              <a:buNone/>
            </a:pPr>
            <a:r>
              <a:rPr lang="ru-RU" dirty="0" smtClean="0"/>
              <a:t>А) Я работал очень хорошо</a:t>
            </a:r>
          </a:p>
          <a:p>
            <a:pPr marL="0" indent="0">
              <a:buNone/>
            </a:pPr>
            <a:r>
              <a:rPr lang="ru-RU" dirty="0"/>
              <a:t>Б</a:t>
            </a:r>
            <a:r>
              <a:rPr lang="ru-RU" dirty="0" smtClean="0"/>
              <a:t>) Я достаточно хорошо поработал, но необходимо закрепить материал.</a:t>
            </a:r>
          </a:p>
          <a:p>
            <a:pPr marL="0" indent="0">
              <a:buNone/>
            </a:pPr>
            <a:r>
              <a:rPr lang="ru-RU" dirty="0" smtClean="0"/>
              <a:t>В) Я работал, но мне нужно доработать некоторые моменты. Кое что не понимаю и нужно повторить. 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673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13758"/>
          </a:xfrm>
        </p:spPr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23358"/>
            <a:ext cx="8596668" cy="3880773"/>
          </a:xfrm>
        </p:spPr>
        <p:txBody>
          <a:bodyPr/>
          <a:lstStyle/>
          <a:p>
            <a:r>
              <a:rPr lang="ru-RU" dirty="0" smtClean="0"/>
              <a:t>Где я могу применить свои знания на практике?</a:t>
            </a:r>
          </a:p>
          <a:p>
            <a:r>
              <a:rPr lang="ru-RU" dirty="0" smtClean="0"/>
              <a:t>Как вы понимаете цитату Г. Гейне «Кто не знает иностранного языка, тот ничего не знает о своём собственном»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98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41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в этом стихотворении не так?</a:t>
            </a:r>
          </a:p>
          <a:p>
            <a:r>
              <a:rPr lang="ru-RU" dirty="0" smtClean="0"/>
              <a:t>Что нужно исправить, чтобы стихотворение звучало правильно?</a:t>
            </a:r>
          </a:p>
          <a:p>
            <a:r>
              <a:rPr lang="ru-RU" dirty="0" smtClean="0"/>
              <a:t>Важно ли правильное употребление грамматических форм в речи?</a:t>
            </a:r>
          </a:p>
          <a:p>
            <a:r>
              <a:rPr lang="ru-RU" dirty="0" smtClean="0"/>
              <a:t>Если имя прилагательное стоит перед существительным и характеризует его, то какую форму оно должно принять? </a:t>
            </a:r>
            <a:endParaRPr lang="ru-RU" dirty="0" smtClean="0"/>
          </a:p>
          <a:p>
            <a:r>
              <a:rPr lang="ru-RU" dirty="0" smtClean="0"/>
              <a:t>Давайте подумаем, какова тема нашего занятия и чему мы должны будем научиться?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56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Die </a:t>
            </a:r>
            <a:r>
              <a:rPr lang="en-US" dirty="0" err="1" smtClean="0"/>
              <a:t>Deklination</a:t>
            </a:r>
            <a:r>
              <a:rPr lang="en-US" dirty="0" smtClean="0"/>
              <a:t> der </a:t>
            </a:r>
            <a:r>
              <a:rPr lang="en-US" dirty="0" err="1" smtClean="0"/>
              <a:t>Adjektive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Склонение прилагательных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200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Рассмотрим несколько примеров употребления прилагательных в немецком языке и попробуем их распределить по группам.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9862" y="2600537"/>
            <a:ext cx="8596668" cy="388077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   </a:t>
            </a:r>
            <a:r>
              <a:rPr lang="en-US" sz="2800" dirty="0" err="1" smtClean="0"/>
              <a:t>schőn</a:t>
            </a:r>
            <a:r>
              <a:rPr lang="en-US" sz="2800" dirty="0" err="1" smtClean="0">
                <a:solidFill>
                  <a:srgbClr val="FF0000"/>
                </a:solidFill>
              </a:rPr>
              <a:t>es</a:t>
            </a:r>
            <a:r>
              <a:rPr lang="en-US" sz="2800" dirty="0" smtClean="0"/>
              <a:t> Wetter,             </a:t>
            </a:r>
            <a:r>
              <a:rPr lang="en-US" sz="2800" dirty="0" err="1" smtClean="0"/>
              <a:t>ein</a:t>
            </a:r>
            <a:r>
              <a:rPr lang="en-US" sz="2800" dirty="0" smtClean="0"/>
              <a:t> </a:t>
            </a:r>
            <a:r>
              <a:rPr lang="en-US" sz="2800" dirty="0" err="1" smtClean="0"/>
              <a:t>gro</a:t>
            </a:r>
            <a:r>
              <a:rPr lang="el-GR" sz="2800" dirty="0" smtClean="0"/>
              <a:t>β</a:t>
            </a:r>
            <a:r>
              <a:rPr lang="en-US" sz="2800" dirty="0" err="1" smtClean="0">
                <a:solidFill>
                  <a:srgbClr val="FF0000"/>
                </a:solidFill>
              </a:rPr>
              <a:t>es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Land,       das </a:t>
            </a:r>
            <a:r>
              <a:rPr lang="en-US" sz="2800" dirty="0" err="1" smtClean="0">
                <a:solidFill>
                  <a:schemeClr val="tx1"/>
                </a:solidFill>
              </a:rPr>
              <a:t>klein</a:t>
            </a:r>
            <a:r>
              <a:rPr lang="en-US" sz="2800" dirty="0" err="1" smtClean="0">
                <a:solidFill>
                  <a:schemeClr val="accent5"/>
                </a:solidFill>
              </a:rPr>
              <a:t>e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Mädchen</a:t>
            </a:r>
            <a:r>
              <a:rPr lang="en-US" sz="2800" dirty="0" smtClean="0">
                <a:solidFill>
                  <a:schemeClr val="tx1"/>
                </a:solidFill>
              </a:rPr>
              <a:t>,          der </a:t>
            </a:r>
            <a:r>
              <a:rPr lang="en-US" sz="2800" dirty="0" err="1" smtClean="0">
                <a:solidFill>
                  <a:schemeClr val="tx1"/>
                </a:solidFill>
              </a:rPr>
              <a:t>braun</a:t>
            </a:r>
            <a:r>
              <a:rPr lang="en-US" sz="2800" dirty="0" err="1" smtClean="0">
                <a:solidFill>
                  <a:schemeClr val="accent5"/>
                </a:solidFill>
              </a:rPr>
              <a:t>e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Tisch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schwarz</a:t>
            </a:r>
            <a:r>
              <a:rPr lang="en-US" sz="2800" dirty="0" err="1" smtClean="0">
                <a:solidFill>
                  <a:schemeClr val="accent5"/>
                </a:solidFill>
              </a:rPr>
              <a:t>er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Kaffee</a:t>
            </a:r>
            <a:r>
              <a:rPr lang="en-US" sz="2800" dirty="0" smtClean="0">
                <a:solidFill>
                  <a:schemeClr val="tx1"/>
                </a:solidFill>
              </a:rPr>
              <a:t>,          </a:t>
            </a:r>
            <a:r>
              <a:rPr lang="en-US" sz="2800" dirty="0" err="1" smtClean="0">
                <a:solidFill>
                  <a:schemeClr val="tx1"/>
                </a:solidFill>
              </a:rPr>
              <a:t>eine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klein</a:t>
            </a:r>
            <a:r>
              <a:rPr lang="en-US" sz="2800" dirty="0" err="1" smtClean="0">
                <a:solidFill>
                  <a:schemeClr val="accent5"/>
                </a:solidFill>
              </a:rPr>
              <a:t>e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Schwester</a:t>
            </a:r>
            <a:r>
              <a:rPr lang="en-US" sz="2800" dirty="0" smtClean="0">
                <a:solidFill>
                  <a:schemeClr val="tx1"/>
                </a:solidFill>
              </a:rPr>
              <a:t>,                      </a:t>
            </a:r>
            <a:r>
              <a:rPr lang="en-US" sz="2800" dirty="0" err="1" smtClean="0">
                <a:solidFill>
                  <a:schemeClr val="tx1"/>
                </a:solidFill>
              </a:rPr>
              <a:t>gut</a:t>
            </a:r>
            <a:r>
              <a:rPr lang="en-US" sz="2800" dirty="0" err="1" smtClean="0">
                <a:solidFill>
                  <a:schemeClr val="accent5"/>
                </a:solidFill>
              </a:rPr>
              <a:t>en</a:t>
            </a:r>
            <a:r>
              <a:rPr lang="en-US" sz="2800" dirty="0" smtClean="0">
                <a:solidFill>
                  <a:schemeClr val="tx1"/>
                </a:solidFill>
              </a:rPr>
              <a:t> Tag,                    </a:t>
            </a:r>
            <a:r>
              <a:rPr lang="en-US" sz="2800" dirty="0" err="1" smtClean="0">
                <a:solidFill>
                  <a:schemeClr val="tx1"/>
                </a:solidFill>
              </a:rPr>
              <a:t>ein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neu</a:t>
            </a:r>
            <a:r>
              <a:rPr lang="en-US" sz="2800" dirty="0" err="1" smtClean="0">
                <a:solidFill>
                  <a:schemeClr val="accent5"/>
                </a:solidFill>
              </a:rPr>
              <a:t>er</a:t>
            </a:r>
            <a:r>
              <a:rPr lang="en-US" sz="2800" dirty="0" smtClean="0">
                <a:solidFill>
                  <a:schemeClr val="tx1"/>
                </a:solidFill>
              </a:rPr>
              <a:t> Computer,        das </a:t>
            </a:r>
            <a:r>
              <a:rPr lang="en-US" sz="2800" dirty="0" err="1" smtClean="0">
                <a:solidFill>
                  <a:schemeClr val="tx1"/>
                </a:solidFill>
              </a:rPr>
              <a:t>blau</a:t>
            </a:r>
            <a:r>
              <a:rPr lang="en-US" sz="2800" dirty="0" err="1" smtClean="0">
                <a:solidFill>
                  <a:schemeClr val="accent5"/>
                </a:solidFill>
              </a:rPr>
              <a:t>e</a:t>
            </a:r>
            <a:r>
              <a:rPr lang="en-US" sz="2800" dirty="0" smtClean="0">
                <a:solidFill>
                  <a:schemeClr val="tx1"/>
                </a:solidFill>
              </a:rPr>
              <a:t> Meer,          </a:t>
            </a:r>
            <a:r>
              <a:rPr lang="en-US" sz="2800" dirty="0" err="1" smtClean="0">
                <a:solidFill>
                  <a:schemeClr val="tx1"/>
                </a:solidFill>
              </a:rPr>
              <a:t>ein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interessant</a:t>
            </a:r>
            <a:r>
              <a:rPr lang="en-US" sz="2800" dirty="0" err="1" smtClean="0">
                <a:solidFill>
                  <a:schemeClr val="accent5"/>
                </a:solidFill>
              </a:rPr>
              <a:t>es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Buch</a:t>
            </a:r>
            <a:r>
              <a:rPr lang="en-US" sz="2800" dirty="0" smtClean="0">
                <a:solidFill>
                  <a:schemeClr val="tx1"/>
                </a:solidFill>
              </a:rPr>
              <a:t>, alt</a:t>
            </a:r>
            <a:r>
              <a:rPr lang="en-US" sz="2800" dirty="0" smtClean="0">
                <a:solidFill>
                  <a:schemeClr val="accent5"/>
                </a:solidFill>
              </a:rPr>
              <a:t>er</a:t>
            </a:r>
            <a:r>
              <a:rPr lang="en-US" sz="2800" dirty="0" smtClean="0">
                <a:solidFill>
                  <a:schemeClr val="tx1"/>
                </a:solidFill>
              </a:rPr>
              <a:t> Freund,     die </a:t>
            </a:r>
            <a:r>
              <a:rPr lang="en-US" sz="2800" dirty="0" err="1" smtClean="0">
                <a:solidFill>
                  <a:schemeClr val="tx1"/>
                </a:solidFill>
              </a:rPr>
              <a:t>klein</a:t>
            </a:r>
            <a:r>
              <a:rPr lang="en-US" sz="2800" dirty="0" err="1" smtClean="0">
                <a:solidFill>
                  <a:schemeClr val="accent5"/>
                </a:solidFill>
              </a:rPr>
              <a:t>e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Maus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06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Итак, у нас получилось 3 группы, которые называются сильное, слабое и смешанное склонения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221973"/>
              </p:ext>
            </p:extLst>
          </p:nvPr>
        </p:nvGraphicFramePr>
        <p:xfrm>
          <a:off x="384565" y="2229598"/>
          <a:ext cx="9906747" cy="3722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2249"/>
                <a:gridCol w="3302249"/>
                <a:gridCol w="3302249"/>
              </a:tblGrid>
              <a:tr h="864723">
                <a:tc>
                  <a:txBody>
                    <a:bodyPr/>
                    <a:lstStyle/>
                    <a:p>
                      <a:r>
                        <a:rPr lang="ru-RU" dirty="0" smtClean="0"/>
                        <a:t>Сильное</a:t>
                      </a:r>
                      <a:r>
                        <a:rPr lang="ru-RU" baseline="0" dirty="0" smtClean="0"/>
                        <a:t> склонение</a:t>
                      </a:r>
                    </a:p>
                    <a:p>
                      <a:r>
                        <a:rPr lang="en-US" baseline="0" dirty="0" smtClean="0"/>
                        <a:t>Starke </a:t>
                      </a:r>
                      <a:r>
                        <a:rPr lang="en-US" baseline="0" dirty="0" err="1" smtClean="0"/>
                        <a:t>Deklination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Слабое склонение</a:t>
                      </a:r>
                    </a:p>
                    <a:p>
                      <a:r>
                        <a:rPr lang="en-US" dirty="0" err="1" smtClean="0"/>
                        <a:t>Schwache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Deklination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Смешанное</a:t>
                      </a:r>
                      <a:r>
                        <a:rPr lang="ru-RU" baseline="0" dirty="0" smtClean="0"/>
                        <a:t> склонение</a:t>
                      </a:r>
                    </a:p>
                    <a:p>
                      <a:r>
                        <a:rPr lang="en-US" baseline="0" dirty="0" err="1" smtClean="0"/>
                        <a:t>Gemischte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Deklination</a:t>
                      </a:r>
                      <a:endParaRPr lang="ru-RU" dirty="0"/>
                    </a:p>
                  </a:txBody>
                  <a:tcPr/>
                </a:tc>
              </a:tr>
              <a:tr h="714476">
                <a:tc>
                  <a:txBody>
                    <a:bodyPr/>
                    <a:lstStyle/>
                    <a:p>
                      <a:r>
                        <a:rPr lang="en-US" sz="2200" b="1" dirty="0" err="1" smtClean="0"/>
                        <a:t>schőn</a:t>
                      </a:r>
                      <a:r>
                        <a:rPr lang="en-US" sz="2200" b="1" dirty="0" err="1" smtClean="0">
                          <a:solidFill>
                            <a:srgbClr val="FF0000"/>
                          </a:solidFill>
                        </a:rPr>
                        <a:t>es</a:t>
                      </a:r>
                      <a:r>
                        <a:rPr lang="en-US" sz="2200" b="1" dirty="0" smtClean="0"/>
                        <a:t> Wetter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das </a:t>
                      </a:r>
                      <a:r>
                        <a:rPr lang="en-US" sz="2200" b="1" dirty="0" err="1" smtClean="0"/>
                        <a:t>klein</a:t>
                      </a:r>
                      <a:r>
                        <a:rPr lang="en-US" sz="2200" b="1" dirty="0" err="1" smtClean="0">
                          <a:solidFill>
                            <a:schemeClr val="accent5"/>
                          </a:solidFill>
                        </a:rPr>
                        <a:t>e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en-US" sz="2200" b="1" dirty="0" err="1" smtClean="0"/>
                        <a:t>Mädchen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1" dirty="0" err="1" smtClean="0"/>
                        <a:t>ein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en-US" sz="2200" b="1" dirty="0" err="1" smtClean="0"/>
                        <a:t>gro</a:t>
                      </a:r>
                      <a:r>
                        <a:rPr lang="el-GR" sz="2200" b="1" dirty="0" smtClean="0"/>
                        <a:t>β</a:t>
                      </a:r>
                      <a:r>
                        <a:rPr lang="en-US" sz="2200" b="1" dirty="0" err="1" smtClean="0">
                          <a:solidFill>
                            <a:srgbClr val="FF0000"/>
                          </a:solidFill>
                        </a:rPr>
                        <a:t>es</a:t>
                      </a:r>
                      <a:r>
                        <a:rPr lang="en-US" sz="22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200" b="1" dirty="0" smtClean="0">
                          <a:solidFill>
                            <a:schemeClr val="bg1"/>
                          </a:solidFill>
                        </a:rPr>
                        <a:t>Land</a:t>
                      </a:r>
                      <a:endParaRPr lang="ru-RU" sz="22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714476">
                <a:tc>
                  <a:txBody>
                    <a:bodyPr/>
                    <a:lstStyle/>
                    <a:p>
                      <a:r>
                        <a:rPr lang="en-US" sz="2200" b="1" dirty="0" err="1" smtClean="0"/>
                        <a:t>schwarz</a:t>
                      </a:r>
                      <a:r>
                        <a:rPr lang="en-US" sz="2200" b="1" dirty="0" err="1" smtClean="0">
                          <a:solidFill>
                            <a:schemeClr val="accent5"/>
                          </a:solidFill>
                        </a:rPr>
                        <a:t>er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en-US" sz="2200" b="1" dirty="0" err="1" smtClean="0"/>
                        <a:t>Kaffee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der </a:t>
                      </a:r>
                      <a:r>
                        <a:rPr lang="en-US" sz="2200" b="1" dirty="0" err="1" smtClean="0"/>
                        <a:t>braun</a:t>
                      </a:r>
                      <a:r>
                        <a:rPr lang="en-US" sz="2200" b="1" dirty="0" err="1" smtClean="0">
                          <a:solidFill>
                            <a:schemeClr val="accent5"/>
                          </a:solidFill>
                        </a:rPr>
                        <a:t>e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en-US" sz="2200" b="1" dirty="0" err="1" smtClean="0"/>
                        <a:t>Tisch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1" dirty="0" err="1" smtClean="0"/>
                        <a:t>eine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en-US" sz="2200" b="1" dirty="0" err="1" smtClean="0"/>
                        <a:t>klein</a:t>
                      </a:r>
                      <a:r>
                        <a:rPr lang="en-US" sz="2200" b="1" dirty="0" err="1" smtClean="0">
                          <a:solidFill>
                            <a:schemeClr val="accent5"/>
                          </a:solidFill>
                        </a:rPr>
                        <a:t>e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en-US" sz="2200" b="1" dirty="0" err="1" smtClean="0"/>
                        <a:t>Schwester</a:t>
                      </a:r>
                      <a:endParaRPr lang="ru-RU" sz="2200" b="1" dirty="0"/>
                    </a:p>
                  </a:txBody>
                  <a:tcPr/>
                </a:tc>
              </a:tr>
              <a:tr h="714476">
                <a:tc>
                  <a:txBody>
                    <a:bodyPr/>
                    <a:lstStyle/>
                    <a:p>
                      <a:r>
                        <a:rPr lang="en-US" sz="2200" b="1" dirty="0" err="1" smtClean="0"/>
                        <a:t>gut</a:t>
                      </a:r>
                      <a:r>
                        <a:rPr lang="en-US" sz="2200" b="1" dirty="0" err="1" smtClean="0">
                          <a:solidFill>
                            <a:schemeClr val="accent5"/>
                          </a:solidFill>
                        </a:rPr>
                        <a:t>en</a:t>
                      </a:r>
                      <a:r>
                        <a:rPr lang="en-US" sz="2200" b="1" dirty="0" smtClean="0"/>
                        <a:t> Tag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das </a:t>
                      </a:r>
                      <a:r>
                        <a:rPr lang="en-US" sz="2200" b="1" dirty="0" err="1" smtClean="0"/>
                        <a:t>blau</a:t>
                      </a:r>
                      <a:r>
                        <a:rPr lang="en-US" sz="2200" b="1" dirty="0" err="1" smtClean="0">
                          <a:solidFill>
                            <a:schemeClr val="accent5"/>
                          </a:solidFill>
                        </a:rPr>
                        <a:t>e</a:t>
                      </a:r>
                      <a:r>
                        <a:rPr lang="en-US" sz="2200" b="1" dirty="0" smtClean="0"/>
                        <a:t> Meer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1" dirty="0" err="1" smtClean="0"/>
                        <a:t>ein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en-US" sz="2200" b="1" dirty="0" err="1" smtClean="0"/>
                        <a:t>neu</a:t>
                      </a:r>
                      <a:r>
                        <a:rPr lang="en-US" sz="2200" b="1" dirty="0" err="1" smtClean="0">
                          <a:solidFill>
                            <a:schemeClr val="accent5"/>
                          </a:solidFill>
                        </a:rPr>
                        <a:t>er</a:t>
                      </a:r>
                      <a:r>
                        <a:rPr lang="en-US" sz="2200" b="1" dirty="0" smtClean="0"/>
                        <a:t> Computer</a:t>
                      </a:r>
                      <a:endParaRPr lang="ru-RU" sz="2200" b="1" dirty="0"/>
                    </a:p>
                  </a:txBody>
                  <a:tcPr/>
                </a:tc>
              </a:tr>
              <a:tr h="714476"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alt</a:t>
                      </a:r>
                      <a:r>
                        <a:rPr lang="en-US" sz="2200" b="1" dirty="0" smtClean="0">
                          <a:solidFill>
                            <a:schemeClr val="accent5"/>
                          </a:solidFill>
                        </a:rPr>
                        <a:t>er</a:t>
                      </a:r>
                      <a:r>
                        <a:rPr lang="en-US" sz="2200" b="1" dirty="0" smtClean="0"/>
                        <a:t> Freund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die </a:t>
                      </a:r>
                      <a:r>
                        <a:rPr lang="en-US" sz="2200" b="1" dirty="0" err="1" smtClean="0"/>
                        <a:t>klein</a:t>
                      </a:r>
                      <a:r>
                        <a:rPr lang="en-US" sz="2200" b="1" dirty="0" err="1" smtClean="0">
                          <a:solidFill>
                            <a:schemeClr val="accent5"/>
                          </a:solidFill>
                        </a:rPr>
                        <a:t>e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en-US" sz="2200" b="1" dirty="0" err="1" smtClean="0"/>
                        <a:t>Maus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1" dirty="0" err="1" smtClean="0"/>
                        <a:t>ein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en-US" sz="2200" b="1" dirty="0" err="1" smtClean="0"/>
                        <a:t>interessant</a:t>
                      </a:r>
                      <a:r>
                        <a:rPr lang="en-US" sz="2200" b="1" dirty="0" err="1" smtClean="0">
                          <a:solidFill>
                            <a:schemeClr val="accent5"/>
                          </a:solidFill>
                        </a:rPr>
                        <a:t>es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en-US" sz="2200" b="1" dirty="0" err="1" smtClean="0"/>
                        <a:t>Buch</a:t>
                      </a:r>
                      <a:endParaRPr lang="ru-RU" sz="2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436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Сильное склонение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70476"/>
            <a:ext cx="8596668" cy="3880773"/>
          </a:xfrm>
        </p:spPr>
        <p:txBody>
          <a:bodyPr/>
          <a:lstStyle/>
          <a:p>
            <a:r>
              <a:rPr lang="ru-RU" dirty="0" smtClean="0"/>
              <a:t>Сильное склонение характеризуется </a:t>
            </a:r>
            <a:r>
              <a:rPr lang="ru-RU" dirty="0" smtClean="0">
                <a:solidFill>
                  <a:srgbClr val="FFFF00"/>
                </a:solidFill>
              </a:rPr>
              <a:t>отсутствием</a:t>
            </a:r>
            <a:r>
              <a:rPr lang="ru-RU" dirty="0" smtClean="0"/>
              <a:t> артикля. В сильном склонении прилагательные получают окончания </a:t>
            </a:r>
            <a:r>
              <a:rPr lang="ru-RU" dirty="0" smtClean="0">
                <a:solidFill>
                  <a:srgbClr val="FFFF00"/>
                </a:solidFill>
              </a:rPr>
              <a:t>ОПРЕДЕЛЁННОГО</a:t>
            </a:r>
            <a:r>
              <a:rPr lang="ru-RU" dirty="0" smtClean="0"/>
              <a:t> артикля (Кроме мужского и среднего рода в родительном падеже</a:t>
            </a:r>
            <a:r>
              <a:rPr lang="en-US" dirty="0" smtClean="0"/>
              <a:t>! </a:t>
            </a:r>
            <a:r>
              <a:rPr lang="ru-RU" dirty="0" smtClean="0"/>
              <a:t>Окончание </a:t>
            </a:r>
            <a:r>
              <a:rPr lang="en-US" dirty="0" smtClean="0">
                <a:solidFill>
                  <a:srgbClr val="00B050"/>
                </a:solidFill>
              </a:rPr>
              <a:t>-en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699339"/>
              </p:ext>
            </p:extLst>
          </p:nvPr>
        </p:nvGraphicFramePr>
        <p:xfrm>
          <a:off x="919193" y="3471493"/>
          <a:ext cx="8699261" cy="2998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857"/>
                <a:gridCol w="2132755"/>
                <a:gridCol w="1948102"/>
                <a:gridCol w="2209695"/>
                <a:gridCol w="1739852"/>
              </a:tblGrid>
              <a:tr h="502012"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Singular (</a:t>
                      </a:r>
                      <a:r>
                        <a:rPr lang="ru-RU" dirty="0" smtClean="0"/>
                        <a:t>ед. ч.)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Plural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ru-RU" baseline="0" dirty="0" err="1" smtClean="0"/>
                        <a:t>Мн.ч</a:t>
                      </a:r>
                      <a:r>
                        <a:rPr lang="ru-RU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50201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F0"/>
                          </a:solidFill>
                        </a:rPr>
                        <a:t>m (</a:t>
                      </a:r>
                      <a:r>
                        <a:rPr lang="ru-RU" dirty="0" err="1" smtClean="0">
                          <a:solidFill>
                            <a:srgbClr val="00B0F0"/>
                          </a:solidFill>
                        </a:rPr>
                        <a:t>муж.р</a:t>
                      </a:r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.)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C000"/>
                          </a:solidFill>
                        </a:rPr>
                        <a:t>n</a:t>
                      </a:r>
                      <a:r>
                        <a:rPr lang="ru-RU" dirty="0" smtClean="0">
                          <a:solidFill>
                            <a:srgbClr val="FFC000"/>
                          </a:solidFill>
                        </a:rPr>
                        <a:t> (</a:t>
                      </a:r>
                      <a:r>
                        <a:rPr lang="ru-RU" dirty="0" err="1" smtClean="0">
                          <a:solidFill>
                            <a:srgbClr val="FFC000"/>
                          </a:solidFill>
                        </a:rPr>
                        <a:t>ср.р</a:t>
                      </a:r>
                      <a:r>
                        <a:rPr lang="ru-RU" dirty="0" smtClean="0">
                          <a:solidFill>
                            <a:srgbClr val="FFC000"/>
                          </a:solidFill>
                        </a:rPr>
                        <a:t>.)</a:t>
                      </a:r>
                      <a:endParaRPr lang="ru-RU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B0592"/>
                          </a:solidFill>
                        </a:rPr>
                        <a:t>f</a:t>
                      </a:r>
                      <a:r>
                        <a:rPr lang="ru-RU" dirty="0" smtClean="0">
                          <a:solidFill>
                            <a:srgbClr val="FB0592"/>
                          </a:solidFill>
                        </a:rPr>
                        <a:t> (</a:t>
                      </a:r>
                      <a:r>
                        <a:rPr lang="ru-RU" dirty="0" err="1" smtClean="0">
                          <a:solidFill>
                            <a:srgbClr val="FB0592"/>
                          </a:solidFill>
                        </a:rPr>
                        <a:t>жен.р</a:t>
                      </a:r>
                      <a:r>
                        <a:rPr lang="ru-RU" dirty="0" smtClean="0">
                          <a:solidFill>
                            <a:srgbClr val="FB0592"/>
                          </a:solidFill>
                        </a:rPr>
                        <a:t>.)</a:t>
                      </a:r>
                      <a:endParaRPr lang="ru-RU" dirty="0">
                        <a:solidFill>
                          <a:srgbClr val="FB0592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0201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er</a:t>
                      </a:r>
                      <a:r>
                        <a:rPr lang="en-US" dirty="0" smtClean="0"/>
                        <a:t> Mann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FFC000"/>
                          </a:solidFill>
                        </a:rPr>
                        <a:t>es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Dorf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FB0592"/>
                          </a:solidFill>
                        </a:rPr>
                        <a:t>e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grün</a:t>
                      </a:r>
                      <a:r>
                        <a:rPr lang="en-US" dirty="0" err="1" smtClean="0">
                          <a:solidFill>
                            <a:schemeClr val="accent5"/>
                          </a:solidFill>
                        </a:rPr>
                        <a:t>e</a:t>
                      </a:r>
                      <a:r>
                        <a:rPr lang="en-US" dirty="0" smtClean="0"/>
                        <a:t> Felder</a:t>
                      </a:r>
                      <a:endParaRPr lang="ru-RU" dirty="0"/>
                    </a:p>
                  </a:txBody>
                  <a:tcPr/>
                </a:tc>
              </a:tr>
              <a:tr h="50201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B050"/>
                          </a:solidFill>
                        </a:rPr>
                        <a:t>en</a:t>
                      </a:r>
                      <a:r>
                        <a:rPr lang="en-US" dirty="0" smtClean="0"/>
                        <a:t> Mann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es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00B050"/>
                          </a:solidFill>
                        </a:rPr>
                        <a:t>en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Dorf</a:t>
                      </a:r>
                      <a:r>
                        <a:rPr lang="en-US" dirty="0" err="1" smtClean="0">
                          <a:solidFill>
                            <a:srgbClr val="00B050"/>
                          </a:solidFill>
                        </a:rPr>
                        <a:t>es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FB0592"/>
                          </a:solidFill>
                        </a:rPr>
                        <a:t>er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grün</a:t>
                      </a:r>
                      <a:r>
                        <a:rPr lang="en-US" dirty="0" err="1" smtClean="0">
                          <a:solidFill>
                            <a:schemeClr val="accent5"/>
                          </a:solidFill>
                        </a:rPr>
                        <a:t>er</a:t>
                      </a:r>
                      <a:r>
                        <a:rPr lang="en-US" dirty="0" smtClean="0"/>
                        <a:t> Felder</a:t>
                      </a:r>
                      <a:endParaRPr lang="ru-RU" dirty="0"/>
                    </a:p>
                  </a:txBody>
                  <a:tcPr/>
                </a:tc>
              </a:tr>
              <a:tr h="4951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em</a:t>
                      </a:r>
                      <a:r>
                        <a:rPr lang="en-US" dirty="0" smtClean="0"/>
                        <a:t> Mann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FFC000"/>
                          </a:solidFill>
                        </a:rPr>
                        <a:t>em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Dorf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FB0592"/>
                          </a:solidFill>
                        </a:rPr>
                        <a:t>er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grün</a:t>
                      </a:r>
                      <a:r>
                        <a:rPr lang="en-US" dirty="0" err="1" smtClean="0">
                          <a:solidFill>
                            <a:schemeClr val="accent5"/>
                          </a:solidFill>
                        </a:rPr>
                        <a:t>en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Feldern</a:t>
                      </a:r>
                      <a:endParaRPr lang="ru-RU" dirty="0"/>
                    </a:p>
                  </a:txBody>
                  <a:tcPr/>
                </a:tc>
              </a:tr>
              <a:tr h="4951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Mann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FFC000"/>
                          </a:solidFill>
                        </a:rPr>
                        <a:t>es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Dorf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FB0592"/>
                          </a:solidFill>
                        </a:rPr>
                        <a:t>e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grün</a:t>
                      </a:r>
                      <a:r>
                        <a:rPr lang="en-US" dirty="0" err="1" smtClean="0">
                          <a:solidFill>
                            <a:schemeClr val="accent5"/>
                          </a:solidFill>
                        </a:rPr>
                        <a:t>e</a:t>
                      </a:r>
                      <a:r>
                        <a:rPr lang="en-US" dirty="0" smtClean="0"/>
                        <a:t> Felder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718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1615"/>
          </a:xfrm>
        </p:spPr>
        <p:txBody>
          <a:bodyPr/>
          <a:lstStyle/>
          <a:p>
            <a:r>
              <a:rPr lang="ru-RU" dirty="0" smtClean="0"/>
              <a:t>Сильное склонение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070" y="1384212"/>
            <a:ext cx="8596668" cy="3880773"/>
          </a:xfrm>
        </p:spPr>
        <p:txBody>
          <a:bodyPr/>
          <a:lstStyle/>
          <a:p>
            <a:r>
              <a:rPr lang="ru-RU" dirty="0" smtClean="0"/>
              <a:t>Составьте словосочетания: </a:t>
            </a:r>
          </a:p>
          <a:p>
            <a:r>
              <a:rPr lang="en-US" dirty="0" smtClean="0"/>
              <a:t>Muster (</a:t>
            </a:r>
            <a:r>
              <a:rPr lang="ru-RU" dirty="0" smtClean="0"/>
              <a:t>образец): </a:t>
            </a:r>
            <a:r>
              <a:rPr lang="en-US" dirty="0" smtClean="0"/>
              <a:t>stark, Tee           stark</a:t>
            </a:r>
            <a:r>
              <a:rPr lang="en-US" dirty="0" smtClean="0">
                <a:solidFill>
                  <a:schemeClr val="accent5"/>
                </a:solidFill>
              </a:rPr>
              <a:t>er</a:t>
            </a:r>
            <a:r>
              <a:rPr lang="en-US" dirty="0" smtClean="0"/>
              <a:t> Tee (</a:t>
            </a:r>
            <a:r>
              <a:rPr lang="ru-RU" dirty="0" smtClean="0"/>
              <a:t>крепк</a:t>
            </a:r>
            <a:r>
              <a:rPr lang="ru-RU" dirty="0" smtClean="0">
                <a:solidFill>
                  <a:schemeClr val="accent5"/>
                </a:solidFill>
              </a:rPr>
              <a:t>ий</a:t>
            </a:r>
            <a:r>
              <a:rPr lang="ru-RU" dirty="0" smtClean="0"/>
              <a:t> чай)</a:t>
            </a:r>
          </a:p>
          <a:p>
            <a:r>
              <a:rPr lang="en-US" sz="2000" dirty="0" err="1"/>
              <a:t>s</a:t>
            </a:r>
            <a:r>
              <a:rPr lang="en-US" sz="2000" dirty="0" err="1" smtClean="0"/>
              <a:t>chwarz</a:t>
            </a:r>
            <a:r>
              <a:rPr lang="en-US" sz="2000" dirty="0" smtClean="0"/>
              <a:t>, </a:t>
            </a:r>
            <a:r>
              <a:rPr lang="en-US" sz="2000" dirty="0" err="1" smtClean="0"/>
              <a:t>Kaffee</a:t>
            </a:r>
            <a:r>
              <a:rPr lang="en-US" sz="2000" dirty="0" smtClean="0"/>
              <a:t>(m);    </a:t>
            </a:r>
            <a:r>
              <a:rPr lang="en-US" sz="2000" dirty="0" err="1" smtClean="0"/>
              <a:t>kalt</a:t>
            </a:r>
            <a:r>
              <a:rPr lang="en-US" sz="2000" dirty="0" smtClean="0"/>
              <a:t>, Wind(m);   </a:t>
            </a:r>
            <a:r>
              <a:rPr lang="en-US" sz="2000" dirty="0" err="1" smtClean="0"/>
              <a:t>sonnig</a:t>
            </a:r>
            <a:r>
              <a:rPr lang="en-US" sz="2000" dirty="0" smtClean="0"/>
              <a:t>, Wetter(n);   stark, </a:t>
            </a:r>
            <a:r>
              <a:rPr lang="en-US" sz="2000" dirty="0" err="1" smtClean="0"/>
              <a:t>Regen</a:t>
            </a:r>
            <a:r>
              <a:rPr lang="en-US" sz="2000" dirty="0" smtClean="0"/>
              <a:t>(m); </a:t>
            </a:r>
            <a:r>
              <a:rPr lang="en-US" sz="2000" dirty="0" err="1" smtClean="0"/>
              <a:t>frisch</a:t>
            </a:r>
            <a:r>
              <a:rPr lang="en-US" sz="2000" dirty="0" smtClean="0"/>
              <a:t>, </a:t>
            </a:r>
            <a:r>
              <a:rPr lang="en-US" sz="2000" dirty="0" err="1" smtClean="0"/>
              <a:t>Luft</a:t>
            </a:r>
            <a:r>
              <a:rPr lang="en-US" sz="2000" dirty="0" smtClean="0"/>
              <a:t>(n);     </a:t>
            </a:r>
            <a:r>
              <a:rPr lang="en-US" sz="2000" dirty="0" err="1" smtClean="0"/>
              <a:t>reif</a:t>
            </a:r>
            <a:r>
              <a:rPr lang="en-US" sz="2000" dirty="0" smtClean="0"/>
              <a:t>, </a:t>
            </a:r>
            <a:r>
              <a:rPr lang="en-US" sz="2000" dirty="0" err="1" smtClean="0"/>
              <a:t>Obst</a:t>
            </a:r>
            <a:r>
              <a:rPr lang="en-US" sz="2000" dirty="0" smtClean="0"/>
              <a:t>(n);    </a:t>
            </a:r>
            <a:r>
              <a:rPr lang="en-US" sz="2000" dirty="0" err="1" smtClean="0"/>
              <a:t>schön</a:t>
            </a:r>
            <a:r>
              <a:rPr lang="en-US" sz="2000" dirty="0" smtClean="0"/>
              <a:t>, Vase.</a:t>
            </a:r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 err="1"/>
              <a:t>s</a:t>
            </a:r>
            <a:r>
              <a:rPr lang="en-US" sz="2000" dirty="0" err="1" smtClean="0"/>
              <a:t>warz</a:t>
            </a:r>
            <a:r>
              <a:rPr lang="en-US" sz="2000" dirty="0" err="1" smtClean="0">
                <a:solidFill>
                  <a:schemeClr val="accent5"/>
                </a:solidFill>
              </a:rPr>
              <a:t>er</a:t>
            </a:r>
            <a:r>
              <a:rPr lang="en-US" sz="2000" dirty="0" smtClean="0"/>
              <a:t> </a:t>
            </a:r>
            <a:r>
              <a:rPr lang="en-US" sz="2000" dirty="0" err="1" smtClean="0"/>
              <a:t>Kaffee</a:t>
            </a:r>
            <a:r>
              <a:rPr lang="en-US" sz="2000" dirty="0" smtClean="0"/>
              <a:t>, </a:t>
            </a:r>
            <a:r>
              <a:rPr lang="en-US" sz="2000" dirty="0" err="1" smtClean="0"/>
              <a:t>kalt</a:t>
            </a:r>
            <a:r>
              <a:rPr lang="en-US" sz="2000" dirty="0" err="1" smtClean="0">
                <a:solidFill>
                  <a:schemeClr val="accent5"/>
                </a:solidFill>
              </a:rPr>
              <a:t>er</a:t>
            </a:r>
            <a:r>
              <a:rPr lang="en-US" sz="2000" dirty="0" smtClean="0"/>
              <a:t> Wind, </a:t>
            </a:r>
            <a:r>
              <a:rPr lang="en-US" sz="2000" dirty="0" err="1" smtClean="0"/>
              <a:t>sonnig</a:t>
            </a:r>
            <a:r>
              <a:rPr lang="en-US" sz="2000" dirty="0" err="1" smtClean="0">
                <a:solidFill>
                  <a:schemeClr val="accent5"/>
                </a:solidFill>
              </a:rPr>
              <a:t>es</a:t>
            </a:r>
            <a:r>
              <a:rPr lang="en-US" sz="2000" dirty="0" smtClean="0">
                <a:solidFill>
                  <a:schemeClr val="accent5"/>
                </a:solidFill>
              </a:rPr>
              <a:t> </a:t>
            </a:r>
            <a:r>
              <a:rPr lang="en-US" sz="2000" dirty="0" smtClean="0"/>
              <a:t>Wetter, stark</a:t>
            </a:r>
            <a:r>
              <a:rPr lang="en-US" sz="2000" dirty="0" smtClean="0">
                <a:solidFill>
                  <a:schemeClr val="accent5"/>
                </a:solidFill>
              </a:rPr>
              <a:t>er</a:t>
            </a:r>
            <a:r>
              <a:rPr lang="en-US" sz="2000" dirty="0" smtClean="0"/>
              <a:t> </a:t>
            </a:r>
            <a:r>
              <a:rPr lang="en-US" sz="2000" dirty="0" err="1" smtClean="0"/>
              <a:t>Regen</a:t>
            </a:r>
            <a:r>
              <a:rPr lang="en-US" sz="2000" dirty="0" smtClean="0"/>
              <a:t>, </a:t>
            </a:r>
            <a:r>
              <a:rPr lang="en-US" sz="2000" dirty="0" err="1" smtClean="0"/>
              <a:t>frisch</a:t>
            </a:r>
            <a:r>
              <a:rPr lang="en-US" sz="2000" dirty="0" err="1" smtClean="0">
                <a:solidFill>
                  <a:schemeClr val="accent5"/>
                </a:solidFill>
              </a:rPr>
              <a:t>es</a:t>
            </a:r>
            <a:r>
              <a:rPr lang="en-US" sz="2000" dirty="0" smtClean="0"/>
              <a:t> </a:t>
            </a:r>
            <a:r>
              <a:rPr lang="en-US" sz="2000" dirty="0" err="1" smtClean="0"/>
              <a:t>Luft</a:t>
            </a:r>
            <a:r>
              <a:rPr lang="en-US" sz="2000" dirty="0" smtClean="0"/>
              <a:t>, </a:t>
            </a:r>
            <a:r>
              <a:rPr lang="en-US" sz="2000" dirty="0" err="1" smtClean="0"/>
              <a:t>reif</a:t>
            </a:r>
            <a:r>
              <a:rPr lang="en-US" sz="2000" dirty="0" err="1" smtClean="0">
                <a:solidFill>
                  <a:schemeClr val="accent5"/>
                </a:solidFill>
              </a:rPr>
              <a:t>es</a:t>
            </a:r>
            <a:r>
              <a:rPr lang="en-US" sz="2000" dirty="0" smtClean="0"/>
              <a:t> </a:t>
            </a:r>
            <a:r>
              <a:rPr lang="en-US" sz="2000" dirty="0" err="1" smtClean="0"/>
              <a:t>Obst</a:t>
            </a:r>
            <a:r>
              <a:rPr lang="en-US" sz="2000" dirty="0" smtClean="0"/>
              <a:t>, </a:t>
            </a:r>
            <a:r>
              <a:rPr lang="en-US" sz="2000" dirty="0" err="1" smtClean="0"/>
              <a:t>schön</a:t>
            </a:r>
            <a:r>
              <a:rPr lang="en-US" sz="2000" dirty="0" err="1" smtClean="0">
                <a:solidFill>
                  <a:schemeClr val="accent5"/>
                </a:solidFill>
              </a:rPr>
              <a:t>e</a:t>
            </a:r>
            <a:r>
              <a:rPr lang="en-US" sz="2000" dirty="0" smtClean="0"/>
              <a:t> Vase </a:t>
            </a:r>
            <a:endParaRPr lang="en-US" sz="20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097547" y="1871932"/>
            <a:ext cx="457200" cy="224287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91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Слабое склонение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73993"/>
            <a:ext cx="8596668" cy="953547"/>
          </a:xfrm>
        </p:spPr>
        <p:txBody>
          <a:bodyPr/>
          <a:lstStyle/>
          <a:p>
            <a:r>
              <a:rPr lang="ru-RU" dirty="0" smtClean="0"/>
              <a:t>Слабое </a:t>
            </a:r>
            <a:r>
              <a:rPr lang="ru-RU" dirty="0"/>
              <a:t>склонение характеризуется </a:t>
            </a:r>
            <a:r>
              <a:rPr lang="ru-RU" dirty="0" smtClean="0">
                <a:solidFill>
                  <a:schemeClr val="tx1"/>
                </a:solidFill>
              </a:rPr>
              <a:t>наличием</a:t>
            </a:r>
            <a:r>
              <a:rPr lang="ru-RU" dirty="0" smtClean="0">
                <a:solidFill>
                  <a:srgbClr val="FFFF00"/>
                </a:solidFill>
              </a:rPr>
              <a:t> определённого</a:t>
            </a:r>
            <a:r>
              <a:rPr lang="ru-RU" dirty="0" smtClean="0"/>
              <a:t> </a:t>
            </a:r>
            <a:r>
              <a:rPr lang="ru-RU" dirty="0"/>
              <a:t>артикля. В сильном склонении прилагательные получают </a:t>
            </a:r>
            <a:r>
              <a:rPr lang="ru-RU" dirty="0" smtClean="0"/>
              <a:t>нейтральные окончания     </a:t>
            </a:r>
            <a:r>
              <a:rPr lang="ru-RU" dirty="0" smtClean="0">
                <a:solidFill>
                  <a:schemeClr val="accent5"/>
                </a:solidFill>
              </a:rPr>
              <a:t>(</a:t>
            </a:r>
            <a:r>
              <a:rPr lang="ru-RU" dirty="0" smtClean="0">
                <a:solidFill>
                  <a:srgbClr val="0070C0"/>
                </a:solidFill>
              </a:rPr>
              <a:t>-е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и</a:t>
            </a:r>
            <a:r>
              <a:rPr lang="ru-RU" dirty="0" smtClean="0">
                <a:solidFill>
                  <a:schemeClr val="accent5"/>
                </a:solidFill>
              </a:rPr>
              <a:t> -</a:t>
            </a:r>
            <a:r>
              <a:rPr lang="ru-RU" dirty="0" smtClean="0">
                <a:solidFill>
                  <a:srgbClr val="0070C0"/>
                </a:solidFill>
              </a:rPr>
              <a:t>е</a:t>
            </a:r>
            <a:r>
              <a:rPr lang="en-US" dirty="0" smtClean="0">
                <a:solidFill>
                  <a:srgbClr val="0070C0"/>
                </a:solidFill>
              </a:rPr>
              <a:t>n</a:t>
            </a:r>
            <a:r>
              <a:rPr lang="en-US" dirty="0" smtClean="0">
                <a:solidFill>
                  <a:schemeClr val="accent5"/>
                </a:solidFill>
              </a:rPr>
              <a:t>)</a:t>
            </a:r>
            <a:endParaRPr lang="ru-RU" dirty="0" smtClean="0">
              <a:solidFill>
                <a:schemeClr val="accent5"/>
              </a:solidFill>
            </a:endParaRPr>
          </a:p>
          <a:p>
            <a:endParaRPr lang="ru-RU" dirty="0">
              <a:solidFill>
                <a:schemeClr val="accent5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817993"/>
              </p:ext>
            </p:extLst>
          </p:nvPr>
        </p:nvGraphicFramePr>
        <p:xfrm>
          <a:off x="677334" y="3114136"/>
          <a:ext cx="9501835" cy="2998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563"/>
                <a:gridCol w="2128933"/>
                <a:gridCol w="2251495"/>
                <a:gridCol w="2139350"/>
                <a:gridCol w="2251494"/>
              </a:tblGrid>
              <a:tr h="502012"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Singular (</a:t>
                      </a:r>
                      <a:r>
                        <a:rPr lang="ru-RU" dirty="0" smtClean="0"/>
                        <a:t>ед. ч.)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Plural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ru-RU" baseline="0" dirty="0" err="1" smtClean="0"/>
                        <a:t>Мн.ч</a:t>
                      </a:r>
                      <a:r>
                        <a:rPr lang="ru-RU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50201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F0"/>
                          </a:solidFill>
                        </a:rPr>
                        <a:t>m (</a:t>
                      </a:r>
                      <a:r>
                        <a:rPr lang="ru-RU" dirty="0" err="1" smtClean="0">
                          <a:solidFill>
                            <a:srgbClr val="00B0F0"/>
                          </a:solidFill>
                        </a:rPr>
                        <a:t>муж.р</a:t>
                      </a:r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.)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C000"/>
                          </a:solidFill>
                        </a:rPr>
                        <a:t>n</a:t>
                      </a:r>
                      <a:r>
                        <a:rPr lang="ru-RU" dirty="0" smtClean="0">
                          <a:solidFill>
                            <a:srgbClr val="FFC000"/>
                          </a:solidFill>
                        </a:rPr>
                        <a:t> (</a:t>
                      </a:r>
                      <a:r>
                        <a:rPr lang="ru-RU" dirty="0" err="1" smtClean="0">
                          <a:solidFill>
                            <a:srgbClr val="FFC000"/>
                          </a:solidFill>
                        </a:rPr>
                        <a:t>ср.р</a:t>
                      </a:r>
                      <a:r>
                        <a:rPr lang="ru-RU" dirty="0" smtClean="0">
                          <a:solidFill>
                            <a:srgbClr val="FFC000"/>
                          </a:solidFill>
                        </a:rPr>
                        <a:t>.)</a:t>
                      </a:r>
                      <a:endParaRPr lang="ru-RU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B0592"/>
                          </a:solidFill>
                        </a:rPr>
                        <a:t>f</a:t>
                      </a:r>
                      <a:r>
                        <a:rPr lang="ru-RU" dirty="0" smtClean="0">
                          <a:solidFill>
                            <a:srgbClr val="FB0592"/>
                          </a:solidFill>
                        </a:rPr>
                        <a:t> (</a:t>
                      </a:r>
                      <a:r>
                        <a:rPr lang="ru-RU" dirty="0" err="1" smtClean="0">
                          <a:solidFill>
                            <a:srgbClr val="FB0592"/>
                          </a:solidFill>
                        </a:rPr>
                        <a:t>жен.р</a:t>
                      </a:r>
                      <a:r>
                        <a:rPr lang="ru-RU" dirty="0" smtClean="0">
                          <a:solidFill>
                            <a:srgbClr val="FB0592"/>
                          </a:solidFill>
                        </a:rPr>
                        <a:t>.)</a:t>
                      </a:r>
                      <a:endParaRPr lang="ru-RU" dirty="0">
                        <a:solidFill>
                          <a:srgbClr val="FB0592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0201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</a:t>
                      </a:r>
                      <a:r>
                        <a:rPr lang="en-US" dirty="0" smtClean="0"/>
                        <a:t> Mann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das </a:t>
                      </a:r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Dorf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die </a:t>
                      </a:r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die </a:t>
                      </a:r>
                      <a:r>
                        <a:rPr lang="en-US" dirty="0" err="1" smtClean="0"/>
                        <a:t>grün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Felder</a:t>
                      </a:r>
                      <a:endParaRPr lang="ru-RU" dirty="0"/>
                    </a:p>
                  </a:txBody>
                  <a:tcPr/>
                </a:tc>
              </a:tr>
              <a:tr h="50201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des </a:t>
                      </a:r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Mann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es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des </a:t>
                      </a:r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dirty="0" err="1" smtClean="0"/>
                        <a:t>Dorf</a:t>
                      </a:r>
                      <a:r>
                        <a:rPr lang="en-US" dirty="0" err="1" smtClean="0">
                          <a:solidFill>
                            <a:srgbClr val="00B050"/>
                          </a:solidFill>
                        </a:rPr>
                        <a:t>es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der </a:t>
                      </a:r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der </a:t>
                      </a:r>
                      <a:r>
                        <a:rPr lang="en-US" dirty="0" err="1" smtClean="0"/>
                        <a:t>grün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Felder</a:t>
                      </a:r>
                      <a:endParaRPr lang="ru-RU" dirty="0"/>
                    </a:p>
                  </a:txBody>
                  <a:tcPr/>
                </a:tc>
              </a:tr>
              <a:tr h="4951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dem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Mann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dem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dirty="0" err="1" smtClean="0"/>
                        <a:t>Dorf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der </a:t>
                      </a:r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den </a:t>
                      </a:r>
                      <a:r>
                        <a:rPr lang="en-US" dirty="0" err="1" smtClean="0"/>
                        <a:t>grün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Feldern</a:t>
                      </a:r>
                      <a:endParaRPr lang="ru-RU" dirty="0"/>
                    </a:p>
                  </a:txBody>
                  <a:tcPr/>
                </a:tc>
              </a:tr>
              <a:tr h="4951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hoh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Mann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das </a:t>
                      </a:r>
                      <a:r>
                        <a:rPr lang="en-US" dirty="0" err="1" smtClean="0"/>
                        <a:t>klein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Dorf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die </a:t>
                      </a:r>
                      <a:r>
                        <a:rPr lang="en-US" dirty="0" err="1" smtClean="0"/>
                        <a:t>schön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</a:t>
                      </a:r>
                      <a:r>
                        <a:rPr lang="en-US" dirty="0" smtClean="0"/>
                        <a:t> Frau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die </a:t>
                      </a:r>
                      <a:r>
                        <a:rPr lang="en-US" dirty="0" err="1" smtClean="0"/>
                        <a:t>grün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lang="en-US" dirty="0" smtClean="0"/>
                        <a:t> Felder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08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1615"/>
          </a:xfrm>
        </p:spPr>
        <p:txBody>
          <a:bodyPr/>
          <a:lstStyle/>
          <a:p>
            <a:r>
              <a:rPr lang="ru-RU" dirty="0" smtClean="0"/>
              <a:t>Слабое склонение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070" y="1384212"/>
            <a:ext cx="8596668" cy="3880773"/>
          </a:xfrm>
        </p:spPr>
        <p:txBody>
          <a:bodyPr/>
          <a:lstStyle/>
          <a:p>
            <a:r>
              <a:rPr lang="ru-RU" dirty="0" smtClean="0"/>
              <a:t>Составьте словосочетания: </a:t>
            </a:r>
          </a:p>
          <a:p>
            <a:r>
              <a:rPr lang="en-US" dirty="0" smtClean="0"/>
              <a:t>Muster (</a:t>
            </a:r>
            <a:r>
              <a:rPr lang="ru-RU" dirty="0" smtClean="0"/>
              <a:t>образец): </a:t>
            </a:r>
            <a:r>
              <a:rPr lang="en-US" dirty="0" smtClean="0"/>
              <a:t>der (</a:t>
            </a:r>
            <a:r>
              <a:rPr lang="en-US" dirty="0" err="1" smtClean="0"/>
              <a:t>jung</a:t>
            </a:r>
            <a:r>
              <a:rPr lang="en-US" dirty="0" smtClean="0"/>
              <a:t>) Mann           der </a:t>
            </a:r>
            <a:r>
              <a:rPr lang="en-US" dirty="0" err="1" smtClean="0"/>
              <a:t>jung</a:t>
            </a:r>
            <a:r>
              <a:rPr lang="en-US" dirty="0" err="1" smtClean="0">
                <a:solidFill>
                  <a:schemeClr val="accent5"/>
                </a:solidFill>
              </a:rPr>
              <a:t>e</a:t>
            </a:r>
            <a:r>
              <a:rPr lang="en-US" dirty="0" smtClean="0"/>
              <a:t> Mann (</a:t>
            </a:r>
            <a:r>
              <a:rPr lang="ru-RU" dirty="0" smtClean="0"/>
              <a:t>молодой мужчина)</a:t>
            </a:r>
          </a:p>
          <a:p>
            <a:r>
              <a:rPr lang="en-US" sz="2000" dirty="0" smtClean="0"/>
              <a:t>Das (</a:t>
            </a:r>
            <a:r>
              <a:rPr lang="en-US" sz="2000" dirty="0" err="1" smtClean="0"/>
              <a:t>schön</a:t>
            </a:r>
            <a:r>
              <a:rPr lang="en-US" sz="2000" dirty="0" smtClean="0"/>
              <a:t>) </a:t>
            </a:r>
            <a:r>
              <a:rPr lang="en-US" sz="2000" dirty="0" err="1" smtClean="0"/>
              <a:t>Bild</a:t>
            </a:r>
            <a:r>
              <a:rPr lang="en-US" sz="2000" dirty="0" smtClean="0"/>
              <a:t>, die (</a:t>
            </a:r>
            <a:r>
              <a:rPr lang="en-US" sz="2000" dirty="0" err="1" smtClean="0"/>
              <a:t>letzt</a:t>
            </a:r>
            <a:r>
              <a:rPr lang="en-US" sz="2000" dirty="0" smtClean="0"/>
              <a:t>) </a:t>
            </a:r>
            <a:r>
              <a:rPr lang="en-US" sz="2000" dirty="0" err="1" smtClean="0"/>
              <a:t>Stunde</a:t>
            </a:r>
            <a:r>
              <a:rPr lang="en-US" sz="2000" dirty="0" smtClean="0"/>
              <a:t>, die (</a:t>
            </a:r>
            <a:r>
              <a:rPr lang="en-US" sz="2000" dirty="0" err="1" smtClean="0"/>
              <a:t>wichtig</a:t>
            </a:r>
            <a:r>
              <a:rPr lang="en-US" sz="2000" dirty="0" smtClean="0"/>
              <a:t>) Information, die (</a:t>
            </a:r>
            <a:r>
              <a:rPr lang="en-US" sz="2000" dirty="0" err="1" smtClean="0"/>
              <a:t>klein</a:t>
            </a:r>
            <a:r>
              <a:rPr lang="en-US" sz="2000" dirty="0" smtClean="0"/>
              <a:t>) Kinder, das (</a:t>
            </a:r>
            <a:r>
              <a:rPr lang="en-US" sz="2000" dirty="0" err="1" smtClean="0"/>
              <a:t>groß</a:t>
            </a:r>
            <a:r>
              <a:rPr lang="en-US" sz="2000" dirty="0" smtClean="0"/>
              <a:t>) Land.</a:t>
            </a:r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Das </a:t>
            </a:r>
            <a:r>
              <a:rPr lang="en-US" sz="2000" dirty="0" err="1" smtClean="0"/>
              <a:t>schön</a:t>
            </a:r>
            <a:r>
              <a:rPr lang="en-US" sz="2000" dirty="0" err="1" smtClean="0">
                <a:solidFill>
                  <a:schemeClr val="accent5"/>
                </a:solidFill>
              </a:rPr>
              <a:t>e</a:t>
            </a:r>
            <a:r>
              <a:rPr lang="en-US" sz="2000" dirty="0" smtClean="0"/>
              <a:t> </a:t>
            </a:r>
            <a:r>
              <a:rPr lang="en-US" sz="2000" dirty="0" err="1" smtClean="0"/>
              <a:t>Bild</a:t>
            </a:r>
            <a:r>
              <a:rPr lang="en-US" sz="2000" dirty="0" smtClean="0"/>
              <a:t>,  die </a:t>
            </a:r>
            <a:r>
              <a:rPr lang="en-US" sz="2000" dirty="0" err="1" smtClean="0"/>
              <a:t>letzt</a:t>
            </a:r>
            <a:r>
              <a:rPr lang="en-US" sz="2000" dirty="0" err="1" smtClean="0">
                <a:solidFill>
                  <a:schemeClr val="accent5"/>
                </a:solidFill>
              </a:rPr>
              <a:t>e</a:t>
            </a:r>
            <a:r>
              <a:rPr lang="en-US" sz="2000" dirty="0" smtClean="0"/>
              <a:t> </a:t>
            </a:r>
            <a:r>
              <a:rPr lang="en-US" sz="2000" dirty="0" err="1" smtClean="0"/>
              <a:t>Stunde</a:t>
            </a:r>
            <a:r>
              <a:rPr lang="en-US" sz="2000" dirty="0" smtClean="0"/>
              <a:t>, die </a:t>
            </a:r>
            <a:r>
              <a:rPr lang="en-US" sz="2000" dirty="0" err="1" smtClean="0"/>
              <a:t>wichtig</a:t>
            </a:r>
            <a:r>
              <a:rPr lang="en-US" sz="2000" dirty="0" err="1" smtClean="0">
                <a:solidFill>
                  <a:schemeClr val="accent5"/>
                </a:solidFill>
              </a:rPr>
              <a:t>e</a:t>
            </a:r>
            <a:r>
              <a:rPr lang="en-US" sz="2000" dirty="0" smtClean="0"/>
              <a:t> Information, die </a:t>
            </a:r>
            <a:r>
              <a:rPr lang="en-US" sz="2000" dirty="0" err="1" smtClean="0"/>
              <a:t>klein</a:t>
            </a:r>
            <a:r>
              <a:rPr lang="en-US" sz="2000" dirty="0" err="1" smtClean="0">
                <a:solidFill>
                  <a:schemeClr val="accent5"/>
                </a:solidFill>
              </a:rPr>
              <a:t>e</a:t>
            </a:r>
            <a:r>
              <a:rPr lang="en-US" sz="2000" dirty="0" smtClean="0"/>
              <a:t> Kinder, das </a:t>
            </a:r>
            <a:r>
              <a:rPr lang="en-US" sz="2000" dirty="0" err="1" smtClean="0"/>
              <a:t>große</a:t>
            </a:r>
            <a:r>
              <a:rPr lang="en-US" sz="2000" dirty="0" smtClean="0"/>
              <a:t> Land.</a:t>
            </a:r>
            <a:endParaRPr lang="en-US" sz="20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660804" y="1863305"/>
            <a:ext cx="457200" cy="224287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67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289</TotalTime>
  <Words>824</Words>
  <Application>Microsoft Office PowerPoint</Application>
  <PresentationFormat>Широкоэкранный</PresentationFormat>
  <Paragraphs>145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Trebuchet MS</vt:lpstr>
      <vt:lpstr>Wingdings 3</vt:lpstr>
      <vt:lpstr>Грань</vt:lpstr>
      <vt:lpstr>Александр Иванов</vt:lpstr>
      <vt:lpstr>Презентация PowerPoint</vt:lpstr>
      <vt:lpstr>Die Deklination der Adjektive</vt:lpstr>
      <vt:lpstr>Рассмотрим несколько примеров употребления прилагательных в немецком языке и попробуем их распределить по группам. </vt:lpstr>
      <vt:lpstr>Итак, у нас получилось 3 группы, которые называются сильное, слабое и смешанное склонения</vt:lpstr>
      <vt:lpstr>Сильное склонение</vt:lpstr>
      <vt:lpstr>Сильное склонение</vt:lpstr>
      <vt:lpstr>Слабое склонение</vt:lpstr>
      <vt:lpstr>Слабое склонение</vt:lpstr>
      <vt:lpstr>Cмешанное склонение</vt:lpstr>
      <vt:lpstr>Смешанное склонение</vt:lpstr>
      <vt:lpstr>Die Hausaufgabe</vt:lpstr>
      <vt:lpstr>Рефлексия </vt:lpstr>
      <vt:lpstr>Рефлексия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</dc:creator>
  <cp:lastModifiedBy>Денис</cp:lastModifiedBy>
  <cp:revision>24</cp:revision>
  <dcterms:created xsi:type="dcterms:W3CDTF">2022-10-25T15:36:30Z</dcterms:created>
  <dcterms:modified xsi:type="dcterms:W3CDTF">2022-11-02T13:59:33Z</dcterms:modified>
</cp:coreProperties>
</file>