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65" r:id="rId5"/>
    <p:sldId id="266" r:id="rId6"/>
    <p:sldId id="267" r:id="rId7"/>
    <p:sldId id="262" r:id="rId8"/>
    <p:sldId id="258" r:id="rId9"/>
    <p:sldId id="259" r:id="rId10"/>
    <p:sldId id="268" r:id="rId11"/>
    <p:sldId id="269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9" d="100"/>
          <a:sy n="89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E2483-0A7A-4C2D-8BD8-15C25EBEDF20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5CD5B-3B7A-4C0B-A6CD-4C05D636D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66914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E2483-0A7A-4C2D-8BD8-15C25EBEDF20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5CD5B-3B7A-4C0B-A6CD-4C05D636D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12231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E2483-0A7A-4C2D-8BD8-15C25EBEDF20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5CD5B-3B7A-4C0B-A6CD-4C05D636D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4054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E2483-0A7A-4C2D-8BD8-15C25EBEDF20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5CD5B-3B7A-4C0B-A6CD-4C05D636D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9079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E2483-0A7A-4C2D-8BD8-15C25EBEDF20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5CD5B-3B7A-4C0B-A6CD-4C05D636D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049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E2483-0A7A-4C2D-8BD8-15C25EBEDF20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5CD5B-3B7A-4C0B-A6CD-4C05D636D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2182133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E2483-0A7A-4C2D-8BD8-15C25EBEDF20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5CD5B-3B7A-4C0B-A6CD-4C05D636D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45730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E2483-0A7A-4C2D-8BD8-15C25EBEDF20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5CD5B-3B7A-4C0B-A6CD-4C05D636D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952945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E2483-0A7A-4C2D-8BD8-15C25EBEDF20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5CD5B-3B7A-4C0B-A6CD-4C05D636D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910344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E2483-0A7A-4C2D-8BD8-15C25EBEDF20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5CD5B-3B7A-4C0B-A6CD-4C05D636D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98586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6E2483-0A7A-4C2D-8BD8-15C25EBEDF20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5CD5B-3B7A-4C0B-A6CD-4C05D636D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429500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26E2483-0A7A-4C2D-8BD8-15C25EBEDF20}" type="datetimeFigureOut">
              <a:rPr lang="ru-RU" smtClean="0"/>
              <a:t>16.05.2020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F5CD5B-3B7A-4C0B-A6CD-4C05D636D52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89248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205318" y="1430767"/>
            <a:ext cx="9423697" cy="1751378"/>
          </a:xfrm>
          <a:prstGeom prst="rect">
            <a:avLst/>
          </a:prstGeom>
          <a:noFill/>
        </p:spPr>
        <p:txBody>
          <a:bodyPr wrap="square" rtlCol="0">
            <a:prstTxWarp prst="textCascadeUp">
              <a:avLst/>
            </a:prstTxWarp>
            <a:spAutoFit/>
          </a:bodyPr>
          <a:lstStyle/>
          <a:p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Обобщение по разделу «Глагол»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637" y="2840410"/>
            <a:ext cx="5271250" cy="3545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0916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4254" y="0"/>
            <a:ext cx="10506364" cy="664845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2732808" y="3480954"/>
            <a:ext cx="6941127" cy="2036619"/>
          </a:xfrm>
          <a:prstGeom prst="rect">
            <a:avLst/>
          </a:prstGeom>
          <a:noFill/>
        </p:spPr>
        <p:txBody>
          <a:bodyPr wrap="square" rtlCol="0">
            <a:prstTxWarp prst="textInflateBottom">
              <a:avLst/>
            </a:prstTxWarp>
            <a:spAutoFit/>
          </a:bodyPr>
          <a:lstStyle/>
          <a:p>
            <a:r>
              <a:rPr lang="ru-RU" sz="4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молодцы!</a:t>
            </a:r>
            <a:endParaRPr lang="ru-RU" sz="4000" b="1" dirty="0">
              <a:ln w="9525">
                <a:solidFill>
                  <a:schemeClr val="bg1"/>
                </a:solidFill>
                <a:prstDash val="solid"/>
              </a:ln>
              <a:solidFill>
                <a:srgbClr val="FF000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3320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515" y="-2"/>
            <a:ext cx="9144003" cy="685800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70212" y="88322"/>
            <a:ext cx="10629899" cy="3148445"/>
          </a:xfrm>
          <a:prstGeom prst="rect">
            <a:avLst/>
          </a:prstGeom>
          <a:noFill/>
        </p:spPr>
        <p:txBody>
          <a:bodyPr wrap="square" rtlCol="0">
            <a:prstTxWarp prst="textDeflateBottom">
              <a:avLst/>
            </a:prstTxWarp>
            <a:spAutoFit/>
          </a:bodyPr>
          <a:lstStyle/>
          <a:p>
            <a:r>
              <a:rPr lang="ru-RU" sz="4400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 свидания !</a:t>
            </a:r>
            <a:endParaRPr lang="ru-RU" sz="4400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4063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688488" y="172122"/>
            <a:ext cx="11015832" cy="1979407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 прошлых уроках ты узнал, что такое глаголы и какие признаки они имеют. Сегодня мы систематизируем знания о глаголе и научимся делать его морфологический разбор. Но сначала давай вспомним изученный ранее материал о глаголе.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116098" y="2369807"/>
            <a:ext cx="2861535" cy="667765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Глагол - 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83596" y="3378770"/>
            <a:ext cx="3641465" cy="2485017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это часть речи, обозначает действие предмета и отвечает на вопросы что делать? что сделать? 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659444" y="2369807"/>
            <a:ext cx="3958813" cy="648208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Признаки глагола 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7659444" y="3236293"/>
            <a:ext cx="4130938" cy="58091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зменяется по временам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745505" y="4022332"/>
            <a:ext cx="4120179" cy="58091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зменяется по числам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7649582" y="5820760"/>
            <a:ext cx="4312027" cy="59799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зменяется по родам 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 </a:t>
            </a:r>
            <a:r>
              <a:rPr lang="ru-RU" sz="1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пр.вр</a:t>
            </a: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7745507" y="4785115"/>
            <a:ext cx="4120179" cy="75361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зменяется по лицам и временам 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в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наст.вр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 </a:t>
            </a:r>
            <a:r>
              <a:rPr lang="ru-RU" sz="20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буд.вр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.)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8359" y="2409855"/>
            <a:ext cx="3041725" cy="35450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4678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1756062" y="155863"/>
            <a:ext cx="8094519" cy="976745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Начальная форма глагола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29937" y="1392381"/>
            <a:ext cx="4260272" cy="48941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0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Глаголы в </a:t>
            </a:r>
            <a:r>
              <a:rPr lang="ru-RU" sz="2400" b="1" i="1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неопределённой форме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отвечают на вопрос (</a:t>
            </a:r>
            <a:r>
              <a:rPr lang="ru-RU" sz="24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 делать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?),  (</a:t>
            </a:r>
            <a:r>
              <a:rPr lang="ru-RU" sz="20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 сделать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?) Это </a:t>
            </a:r>
            <a:r>
              <a:rPr lang="ru-RU" sz="24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начальная форма глагола. 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Её особенность в том, что </a:t>
            </a:r>
            <a:r>
              <a:rPr lang="ru-RU" sz="2000" b="0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ни время, ни число, ни лицо, ни род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у неё </a:t>
            </a:r>
            <a:r>
              <a:rPr lang="ru-RU" sz="20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 определяются.</a:t>
            </a:r>
          </a:p>
          <a:p>
            <a:r>
              <a:rPr lang="ru-RU" sz="20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 Много </a:t>
            </a:r>
            <a:r>
              <a:rPr lang="ru-RU" sz="2000" b="0" i="0" u="sng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желать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— добра не </a:t>
            </a:r>
            <a:r>
              <a:rPr lang="ru-RU" sz="2000" b="0" i="0" u="sng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видать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sz="2000" b="0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Неопределённая форма глагола 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чаще всего оканчивается на </a:t>
            </a:r>
            <a:r>
              <a:rPr lang="ru-RU" sz="2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b="1" i="0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ть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(</a:t>
            </a:r>
            <a:r>
              <a:rPr lang="ru-RU" sz="2000" b="0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мы</a:t>
            </a:r>
            <a:r>
              <a:rPr lang="ru-RU" sz="2000" b="0" i="1" u="sng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ть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2000" b="0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лома</a:t>
            </a:r>
            <a:r>
              <a:rPr lang="ru-RU" sz="2000" b="0" i="1" u="sng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ть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2000" b="0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учи</a:t>
            </a:r>
            <a:r>
              <a:rPr lang="ru-RU" sz="2000" b="0" i="1" u="sng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ть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 или </a:t>
            </a:r>
            <a:r>
              <a:rPr lang="ru-RU" sz="20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000" b="1" i="0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ти</a:t>
            </a:r>
            <a:r>
              <a:rPr lang="ru-RU" sz="2000" b="0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2000" b="0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мес</a:t>
            </a:r>
            <a:r>
              <a:rPr lang="ru-RU" sz="2000" b="0" i="1" u="sng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ти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2000" b="0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пой</a:t>
            </a:r>
            <a:r>
              <a:rPr lang="ru-RU" sz="2000" b="0" i="1" u="sng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ти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2000" b="0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грес</a:t>
            </a:r>
            <a:r>
              <a:rPr lang="ru-RU" sz="2000" b="0" i="1" u="sng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ти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  <a:endParaRPr lang="ru-RU" sz="20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988627" y="1132608"/>
            <a:ext cx="6096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dirty="0"/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30537" y="1580325"/>
            <a:ext cx="6535882" cy="434249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</a:p>
          <a:p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 неопределённой форме глаголов, если она оканчивается не на </a:t>
            </a:r>
            <a:r>
              <a:rPr lang="ru-RU" sz="24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ru-RU" sz="2400" b="1" i="1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ти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 всегда пишется </a:t>
            </a:r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2400" i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это</a:t>
            </a:r>
            <a:r>
              <a:rPr lang="ru-RU" sz="2400" b="1" i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орфограмма: </a:t>
            </a:r>
          </a:p>
          <a:p>
            <a:r>
              <a:rPr lang="ru-RU" sz="24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ь в неопределённой форме глагола.</a:t>
            </a:r>
            <a:endParaRPr lang="ru-RU" sz="2400" b="0" i="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b="0" i="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Пишется </a:t>
            </a:r>
            <a:r>
              <a:rPr lang="ru-RU" sz="24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ь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 после буквы </a:t>
            </a:r>
            <a:r>
              <a:rPr lang="ru-RU" sz="24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(-</a:t>
            </a:r>
            <a:r>
              <a:rPr lang="ru-RU" sz="2400" b="1" i="1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чь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 </a:t>
            </a:r>
          </a:p>
          <a:p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Эти буквы являются частью корня:</a:t>
            </a:r>
            <a:r>
              <a:rPr lang="ru-RU" sz="2000" b="0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берегут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— </a:t>
            </a:r>
            <a:r>
              <a:rPr lang="ru-RU" sz="2000" b="0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беречь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(корень </a:t>
            </a:r>
            <a:r>
              <a:rPr lang="ru-RU" sz="20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берег-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0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беречь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),</a:t>
            </a:r>
            <a:r>
              <a:rPr lang="ru-RU" sz="2000" b="0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запекает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— </a:t>
            </a:r>
            <a:r>
              <a:rPr lang="ru-RU" sz="2000" b="0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запечь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(корень </a:t>
            </a:r>
            <a:r>
              <a:rPr lang="ru-RU" sz="20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пек-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 </a:t>
            </a:r>
            <a:r>
              <a:rPr lang="ru-RU" sz="2000" b="1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печь-</a:t>
            </a:r>
            <a:r>
              <a:rPr lang="ru-RU" sz="20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endParaRPr lang="ru-RU" sz="20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3880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кругленный прямоугольник 4"/>
          <p:cNvSpPr/>
          <p:nvPr/>
        </p:nvSpPr>
        <p:spPr>
          <a:xfrm>
            <a:off x="595422" y="3257210"/>
            <a:ext cx="11334307" cy="1201480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Форма </a:t>
            </a:r>
            <a:r>
              <a:rPr lang="ru-RU" sz="28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прошедшего времени 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говорит о том, что действие происходило раньше   и отвечает на вопросы </a:t>
            </a:r>
            <a:r>
              <a:rPr lang="ru-RU" sz="28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 делал? что сделала? 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</a:t>
            </a:r>
            <a:r>
              <a:rPr lang="ru-RU" sz="28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то делали? 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10360" y="1630384"/>
            <a:ext cx="11334307" cy="1201480"/>
          </a:xfrm>
          <a:prstGeom prst="roundRect">
            <a:avLst/>
          </a:prstGeom>
          <a:solidFill>
            <a:schemeClr val="bg2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Форма </a:t>
            </a:r>
            <a:r>
              <a:rPr lang="ru-RU" sz="28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настоящего времени 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указывает на то, что действие происходит сейчас и отвечает на вопрос </a:t>
            </a:r>
            <a:r>
              <a:rPr lang="ru-RU" sz="28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 делает? что делают?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95423" y="4883948"/>
            <a:ext cx="11334307" cy="1201480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Форма </a:t>
            </a:r>
            <a:r>
              <a:rPr lang="ru-RU" sz="28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будущего времени 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указывает на то, что действие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произойдет в будущем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и отвечает на вопросы </a:t>
            </a:r>
            <a:r>
              <a:rPr lang="ru-RU" sz="28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 сделает? что будет делать? </a:t>
            </a:r>
            <a:endParaRPr lang="ru-RU" sz="2800" b="1" i="0" dirty="0">
              <a:solidFill>
                <a:srgbClr val="FF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44949" y="189703"/>
            <a:ext cx="44763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Времена глагола</a:t>
            </a:r>
            <a:endParaRPr lang="ru-RU" sz="40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522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11301" y="404037"/>
            <a:ext cx="66347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Изменение глагола по временам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/>
          </p:nvPr>
        </p:nvGraphicFramePr>
        <p:xfrm>
          <a:off x="643859" y="1424762"/>
          <a:ext cx="10769600" cy="496965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92400"/>
                <a:gridCol w="2692400"/>
                <a:gridCol w="2692400"/>
                <a:gridCol w="2692400"/>
              </a:tblGrid>
              <a:tr h="946298"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Неопределённая форма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Настоящее время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Прошедшее время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Будущее время </a:t>
                      </a:r>
                      <a:endParaRPr lang="ru-RU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166913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делать? </a:t>
                      </a:r>
                    </a:p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читать</a:t>
                      </a:r>
                    </a:p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звонить 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делает?</a:t>
                      </a:r>
                    </a:p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читает</a:t>
                      </a:r>
                    </a:p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звонит 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делал</a:t>
                      </a:r>
                      <a:r>
                        <a:rPr lang="ru-RU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(а)?</a:t>
                      </a:r>
                    </a:p>
                    <a:p>
                      <a:pPr algn="ctr"/>
                      <a:r>
                        <a:rPr lang="ru-RU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читал (а)</a:t>
                      </a:r>
                    </a:p>
                    <a:p>
                      <a:pPr algn="ctr"/>
                      <a:r>
                        <a:rPr lang="ru-RU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звонил (а)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</a:t>
                      </a:r>
                      <a:r>
                        <a:rPr lang="ru-RU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будет делать?</a:t>
                      </a:r>
                    </a:p>
                    <a:p>
                      <a:pPr algn="ctr"/>
                      <a:r>
                        <a:rPr lang="ru-RU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будет читать</a:t>
                      </a:r>
                    </a:p>
                    <a:p>
                      <a:pPr algn="ctr"/>
                      <a:r>
                        <a:rPr lang="ru-RU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будет звонит </a:t>
                      </a:r>
                    </a:p>
                    <a:p>
                      <a:pPr algn="ctr"/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166913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сделать?</a:t>
                      </a:r>
                    </a:p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прочитать </a:t>
                      </a:r>
                    </a:p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позвонить</a:t>
                      </a:r>
                      <a:r>
                        <a:rPr lang="ru-RU" sz="2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algn="ctr"/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_________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сделал(а) ?</a:t>
                      </a:r>
                    </a:p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прочитал (а)</a:t>
                      </a:r>
                    </a:p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позвонил (а)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Что сделает?</a:t>
                      </a:r>
                    </a:p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прочитает</a:t>
                      </a:r>
                    </a:p>
                    <a:p>
                      <a:pPr algn="ctr"/>
                      <a:r>
                        <a:rPr lang="ru-RU" sz="2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позвонит </a:t>
                      </a:r>
                      <a:endParaRPr lang="ru-RU" sz="2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4721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18718" y="81115"/>
            <a:ext cx="1088620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 </a:t>
            </a:r>
            <a:r>
              <a:rPr lang="ru-RU" sz="3200" b="1" dirty="0" smtClean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прошлом уроке </a:t>
            </a:r>
            <a:r>
              <a:rPr lang="ru-RU" sz="32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ты узнал, что глаголы изменяются по родам.</a:t>
            </a:r>
            <a:br>
              <a:rPr lang="ru-RU" sz="3200" b="1" dirty="0">
                <a:solidFill>
                  <a:schemeClr val="accent5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solidFill>
                <a:schemeClr val="accent5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83622" y="1820953"/>
            <a:ext cx="10617777" cy="914400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чего зависит род глаголов в прошедшем времени?</a:t>
            </a:r>
            <a:endParaRPr lang="ru-RU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290945" y="3075710"/>
            <a:ext cx="11586729" cy="2036618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окончаний имён прилагательных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рода имени существительного, с которым глагол связан по смыслу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глаголы в прошедшем времени не изменяются по родам 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вопроса, на который глагол отвечает 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463692" y="5452685"/>
            <a:ext cx="11241233" cy="727364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 рода имени существительного, с которым глагол связан по смыслу</a:t>
            </a:r>
          </a:p>
        </p:txBody>
      </p:sp>
    </p:spTree>
    <p:extLst>
      <p:ext uri="{BB962C8B-B14F-4D97-AF65-F5344CB8AC3E}">
        <p14:creationId xmlns:p14="http://schemas.microsoft.com/office/powerpoint/2010/main" val="7617425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043952" y="204395"/>
            <a:ext cx="70785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Определяем признаки глаголов.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2098070" y="4795872"/>
            <a:ext cx="3603812" cy="48409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летят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2144563" y="2727530"/>
            <a:ext cx="3603812" cy="48409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заливала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2144563" y="2022117"/>
            <a:ext cx="3603812" cy="48409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спал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2098070" y="3363603"/>
            <a:ext cx="3603812" cy="48409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удем мыть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098070" y="4099960"/>
            <a:ext cx="3603812" cy="4840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укусит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859792" y="2007014"/>
            <a:ext cx="3892476" cy="484094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аст. </a:t>
            </a:r>
            <a:r>
              <a:rPr lang="ru-RU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ед. ч.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6893857" y="2750249"/>
            <a:ext cx="3824346" cy="484094"/>
          </a:xfrm>
          <a:prstGeom prst="round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пр.вр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ед.ч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м.р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6797099" y="3460914"/>
            <a:ext cx="3824346" cy="484094"/>
          </a:xfrm>
          <a:prstGeom prst="roundRect">
            <a:avLst/>
          </a:prstGeom>
          <a:solidFill>
            <a:schemeClr val="bg1">
              <a:lumMod val="9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буд. </a:t>
            </a:r>
            <a:r>
              <a:rPr lang="ru-RU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ед. ч.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Скругленный прямоугольник 14"/>
          <p:cNvSpPr/>
          <p:nvPr/>
        </p:nvSpPr>
        <p:spPr>
          <a:xfrm>
            <a:off x="6890333" y="4194298"/>
            <a:ext cx="3731112" cy="484094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ед.ч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</a:t>
            </a:r>
            <a:r>
              <a:rPr lang="ru-RU" sz="2800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</a:t>
            </a:r>
            <a:r>
              <a:rPr lang="ru-RU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.р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6910055" y="4857502"/>
            <a:ext cx="3711390" cy="484094"/>
          </a:xfrm>
          <a:prstGeom prst="round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наст. </a:t>
            </a:r>
            <a:r>
              <a:rPr lang="ru-RU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мн. ч.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5254624" y="1502594"/>
            <a:ext cx="1593924" cy="791819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>
            <a:stCxn id="8" idx="3"/>
          </p:cNvCxnSpPr>
          <p:nvPr/>
        </p:nvCxnSpPr>
        <p:spPr>
          <a:xfrm>
            <a:off x="5748375" y="2264164"/>
            <a:ext cx="1071399" cy="60257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5691959" y="3072360"/>
            <a:ext cx="1258314" cy="115416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Прямая соединительная линия 22"/>
          <p:cNvCxnSpPr>
            <a:stCxn id="14" idx="1"/>
            <a:endCxn id="10" idx="3"/>
          </p:cNvCxnSpPr>
          <p:nvPr/>
        </p:nvCxnSpPr>
        <p:spPr>
          <a:xfrm flipH="1">
            <a:off x="5701882" y="3702961"/>
            <a:ext cx="1095217" cy="63904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>
            <a:off x="5767506" y="5090701"/>
            <a:ext cx="1142549" cy="8903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H="1">
            <a:off x="5691959" y="1292481"/>
            <a:ext cx="1552235" cy="220544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2" name="Рисунок 41" descr="Школьник думает и получает идея — стоковый вектор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00" b="2873"/>
          <a:stretch/>
        </p:blipFill>
        <p:spPr bwMode="auto">
          <a:xfrm>
            <a:off x="192433" y="32220"/>
            <a:ext cx="1743942" cy="219248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3" name="Скругленный прямоугольник 42"/>
          <p:cNvSpPr/>
          <p:nvPr/>
        </p:nvSpPr>
        <p:spPr>
          <a:xfrm>
            <a:off x="2098070" y="1276296"/>
            <a:ext cx="3603812" cy="484094"/>
          </a:xfrm>
          <a:prstGeom prst="roundRect">
            <a:avLst/>
          </a:prstGeom>
          <a:solidFill>
            <a:schemeClr val="bg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гуляет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4" name="Рисунок 43" descr="Школьник думает и получает идея — стоковый вектор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6" t="-862"/>
          <a:stretch/>
        </p:blipFill>
        <p:spPr bwMode="auto">
          <a:xfrm>
            <a:off x="10531736" y="76169"/>
            <a:ext cx="1385614" cy="196746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5" name="Скругленный прямоугольник 44"/>
          <p:cNvSpPr/>
          <p:nvPr/>
        </p:nvSpPr>
        <p:spPr>
          <a:xfrm>
            <a:off x="6813175" y="1291059"/>
            <a:ext cx="3892476" cy="484094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уд. </a:t>
            </a:r>
            <a:r>
              <a:rPr lang="ru-RU" sz="28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вр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., мн. ч.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4442908" y="5736347"/>
            <a:ext cx="452896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МОЛОДЦЫ!</a:t>
            </a:r>
            <a:endParaRPr lang="ru-RU" sz="4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748773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06377" y="1206565"/>
            <a:ext cx="48179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Глагол — это: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5039" y="3530484"/>
            <a:ext cx="48074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 предложении глагол является: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i="0" dirty="0" smtClean="0">
                <a:solidFill>
                  <a:srgbClr val="000000"/>
                </a:solidFill>
                <a:effectLst/>
                <a:latin typeface="Open Sans"/>
              </a:rPr>
              <a:t> 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860738" y="1363073"/>
            <a:ext cx="4547755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Отвечает на вопросы: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(какой? какая?)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(кто? что?)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(что делает? что сделает?)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249552" y="3503991"/>
            <a:ext cx="463764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Обозначает: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редмет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действие предмета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предмета 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события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944709" y="113146"/>
            <a:ext cx="10354724" cy="811347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Выбери только то, что относится к глаголам.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05913" y="1797363"/>
            <a:ext cx="37298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член предложения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44709" y="2284362"/>
            <a:ext cx="31199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часть слова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44709" y="2858400"/>
            <a:ext cx="32338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часть речи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38689" y="6061093"/>
            <a:ext cx="4517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Open Sans"/>
              </a:rPr>
              <a:t> 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обстоятельством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81634" y="5415736"/>
            <a:ext cx="36910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определением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55326" y="4770379"/>
            <a:ext cx="29305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сказуемым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55326" y="4177405"/>
            <a:ext cx="33093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подлежащим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455752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606377" y="1206565"/>
            <a:ext cx="481791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Глагол — это:</a:t>
            </a: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45039" y="3530484"/>
            <a:ext cx="48074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 предложении глагол является:</a:t>
            </a:r>
            <a: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b="0" i="0" dirty="0" smtClean="0">
                <a:solidFill>
                  <a:srgbClr val="000000"/>
                </a:solidFill>
                <a:effectLst/>
                <a:latin typeface="Open Sans"/>
              </a:rPr>
              <a:t> 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6860738" y="1363073"/>
            <a:ext cx="4856341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Отвечает на вопросы: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(какой? какая?)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(кто? что?)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(что делает? что сделает?)</a:t>
            </a:r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249552" y="3503991"/>
            <a:ext cx="463764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Обозначает: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редмет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действие предмета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признак</a:t>
            </a:r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предмета 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события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2504496" y="190275"/>
            <a:ext cx="6812493" cy="811347"/>
          </a:xfrm>
          <a:prstGeom prst="roundRect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i="0" dirty="0" smtClean="0">
                <a:solidFill>
                  <a:schemeClr val="accent1">
                    <a:lumMod val="75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по эталону</a:t>
            </a:r>
            <a:endParaRPr lang="ru-RU" sz="3600" b="1" dirty="0">
              <a:solidFill>
                <a:schemeClr val="accent1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05913" y="1797363"/>
            <a:ext cx="372988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член предложения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944709" y="2284362"/>
            <a:ext cx="311996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часть слова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44709" y="2858400"/>
            <a:ext cx="32338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28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часть речи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638689" y="6061093"/>
            <a:ext cx="45179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b="0" i="0" dirty="0" smtClean="0">
                <a:solidFill>
                  <a:srgbClr val="000000"/>
                </a:solidFill>
                <a:effectLst/>
                <a:latin typeface="Open Sans"/>
              </a:rPr>
              <a:t> 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обстоятельством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681634" y="5415736"/>
            <a:ext cx="36910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определением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755326" y="4770379"/>
            <a:ext cx="293058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сказуемым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755326" y="4177405"/>
            <a:ext cx="330934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подлежащим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505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123</TotalTime>
  <Words>297</Words>
  <Application>Microsoft Office PowerPoint</Application>
  <PresentationFormat>Широкоэкранный</PresentationFormat>
  <Paragraphs>110</Paragraphs>
  <Slides>11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Open Sans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гимназия</dc:creator>
  <cp:lastModifiedBy>гимназия</cp:lastModifiedBy>
  <cp:revision>14</cp:revision>
  <dcterms:created xsi:type="dcterms:W3CDTF">2020-05-16T15:37:39Z</dcterms:created>
  <dcterms:modified xsi:type="dcterms:W3CDTF">2020-05-16T17:42:48Z</dcterms:modified>
</cp:coreProperties>
</file>