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9"/>
  </p:notesMasterIdLst>
  <p:sldIdLst>
    <p:sldId id="313" r:id="rId2"/>
    <p:sldId id="353" r:id="rId3"/>
    <p:sldId id="314" r:id="rId4"/>
    <p:sldId id="328" r:id="rId5"/>
    <p:sldId id="329" r:id="rId6"/>
    <p:sldId id="316" r:id="rId7"/>
    <p:sldId id="335" r:id="rId8"/>
    <p:sldId id="350" r:id="rId9"/>
    <p:sldId id="354" r:id="rId10"/>
    <p:sldId id="357" r:id="rId11"/>
    <p:sldId id="355" r:id="rId12"/>
    <p:sldId id="356" r:id="rId13"/>
    <p:sldId id="358" r:id="rId14"/>
    <p:sldId id="359" r:id="rId15"/>
    <p:sldId id="351" r:id="rId16"/>
    <p:sldId id="352" r:id="rId17"/>
    <p:sldId id="343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4F02E"/>
    <a:srgbClr val="FF4F4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838" autoAdjust="0"/>
    <p:restoredTop sz="94660"/>
  </p:normalViewPr>
  <p:slideViewPr>
    <p:cSldViewPr>
      <p:cViewPr varScale="1">
        <p:scale>
          <a:sx n="102" d="100"/>
          <a:sy n="102" d="100"/>
        </p:scale>
        <p:origin x="216" y="12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3EFD16-1890-445E-9DF7-2221EDB122F6}" type="datetimeFigureOut">
              <a:rPr lang="ru-RU" smtClean="0"/>
              <a:t>07.10.2022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D9BE8EF-0AE5-4B9B-8EAB-304C93314FB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5446452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07.10.2022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eb.archive.org/web/20160205063346/http:/www.un.org/esa/population/publications/sixbillion/sixbilpart1.pdf" TargetMode="Externa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7.png"/><Relationship Id="rId4" Type="http://schemas.openxmlformats.org/officeDocument/2006/relationships/hyperlink" Target="https://www.cia.gov/library/publications/resources/the-world-factbook/geos/xx.html" TargetMode="Externa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eb.archive.org/web/20160205063346/http:/www.un.org/esa/population/publications/sixbillion/sixbilpart1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3.png"/><Relationship Id="rId5" Type="http://schemas.openxmlformats.org/officeDocument/2006/relationships/image" Target="../media/image7.png"/><Relationship Id="rId4" Type="http://schemas.openxmlformats.org/officeDocument/2006/relationships/hyperlink" Target="https://www.cia.gov/library/publications/resources/the-world-factbook/geos/xx.html" TargetMode="Externa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eb.archive.org/web/20160205063346/http:/www.un.org/esa/population/publications/sixbillion/sixbilpart1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s://www.cia.gov/library/publications/resources/the-world-factbook/geos/xx.html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s://web.archive.org/web/20160205063346/http:/www.un.org/esa/population/publications/sixbillion/sixbilpart1.pdf" TargetMode="Externa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hyperlink" Target="https://www.cia.gov/library/publications/resources/the-world-factbook/geos/xx.html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Объект 4"/>
          <p:cNvSpPr>
            <a:spLocks noGrp="1"/>
          </p:cNvSpPr>
          <p:nvPr>
            <p:ph idx="1"/>
          </p:nvPr>
        </p:nvSpPr>
        <p:spPr>
          <a:xfrm>
            <a:off x="0" y="1124744"/>
            <a:ext cx="9144000" cy="5733256"/>
          </a:xfrm>
        </p:spPr>
        <p:txBody>
          <a:bodyPr>
            <a:noAutofit/>
          </a:bodyPr>
          <a:lstStyle/>
          <a:p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Народ-это…</a:t>
            </a:r>
          </a:p>
          <a:p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каким признакам различаются народы?</a:t>
            </a:r>
          </a:p>
          <a:p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языковая семья?</a:t>
            </a:r>
          </a:p>
          <a:p>
            <a:r>
              <a:rPr lang="ru-RU" alt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Какие религии исповедуют разные народы?</a:t>
            </a: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Повторим: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51720" y="3735674"/>
            <a:ext cx="5256584" cy="312158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024554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194929"/>
            <a:ext cx="6120680" cy="65308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786971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16832"/>
            <a:ext cx="9144000" cy="295232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Тема: «Возникновение и развитие хозяйства»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50405" y="4643446"/>
            <a:ext cx="4993595" cy="1676975"/>
          </a:xfrm>
        </p:spPr>
        <p:txBody>
          <a:bodyPr>
            <a:noAutofit/>
          </a:bodyPr>
          <a:lstStyle/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географии:</a:t>
            </a:r>
          </a:p>
          <a:p>
            <a:pPr algn="r"/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Манатин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Александр Викторович</a:t>
            </a:r>
            <a:r>
              <a:rPr lang="ru-RU" sz="800" dirty="0" smtClean="0"/>
              <a:t/>
            </a:r>
            <a:br>
              <a:rPr lang="ru-RU" sz="800" dirty="0" smtClean="0"/>
            </a:br>
            <a:endParaRPr lang="ru-RU" sz="900" dirty="0"/>
          </a:p>
        </p:txBody>
      </p:sp>
      <p:sp>
        <p:nvSpPr>
          <p:cNvPr id="5" name="TextBox 4"/>
          <p:cNvSpPr txBox="1"/>
          <p:nvPr/>
        </p:nvSpPr>
        <p:spPr>
          <a:xfrm>
            <a:off x="3786182" y="6211669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mtClean="0">
                <a:latin typeface="Times New Roman" pitchFamily="18" charset="0"/>
                <a:cs typeface="Times New Roman" pitchFamily="18" charset="0"/>
              </a:rPr>
              <a:t>Челябинск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460122" y="620688"/>
            <a:ext cx="2576374" cy="2576374"/>
            <a:chOff x="899592" y="-99392"/>
            <a:chExt cx="2576374" cy="2576374"/>
          </a:xfrm>
        </p:grpSpPr>
        <p:sp>
          <p:nvSpPr>
            <p:cNvPr id="7" name="Полилиния 6"/>
            <p:cNvSpPr/>
            <p:nvPr/>
          </p:nvSpPr>
          <p:spPr>
            <a:xfrm>
              <a:off x="1489075" y="574675"/>
              <a:ext cx="1425575" cy="1450975"/>
            </a:xfrm>
            <a:custGeom>
              <a:avLst/>
              <a:gdLst>
                <a:gd name="connsiteX0" fmla="*/ 174625 w 1425575"/>
                <a:gd name="connsiteY0" fmla="*/ 85725 h 1450975"/>
                <a:gd name="connsiteX1" fmla="*/ 136525 w 1425575"/>
                <a:gd name="connsiteY1" fmla="*/ 206375 h 1450975"/>
                <a:gd name="connsiteX2" fmla="*/ 209550 w 1425575"/>
                <a:gd name="connsiteY2" fmla="*/ 276225 h 1450975"/>
                <a:gd name="connsiteX3" fmla="*/ 0 w 1425575"/>
                <a:gd name="connsiteY3" fmla="*/ 323850 h 1450975"/>
                <a:gd name="connsiteX4" fmla="*/ 6350 w 1425575"/>
                <a:gd name="connsiteY4" fmla="*/ 873125 h 1450975"/>
                <a:gd name="connsiteX5" fmla="*/ 63500 w 1425575"/>
                <a:gd name="connsiteY5" fmla="*/ 1028700 h 1450975"/>
                <a:gd name="connsiteX6" fmla="*/ 127000 w 1425575"/>
                <a:gd name="connsiteY6" fmla="*/ 1152525 h 1450975"/>
                <a:gd name="connsiteX7" fmla="*/ 228600 w 1425575"/>
                <a:gd name="connsiteY7" fmla="*/ 1273175 h 1450975"/>
                <a:gd name="connsiteX8" fmla="*/ 406400 w 1425575"/>
                <a:gd name="connsiteY8" fmla="*/ 1387475 h 1450975"/>
                <a:gd name="connsiteX9" fmla="*/ 641350 w 1425575"/>
                <a:gd name="connsiteY9" fmla="*/ 1450975 h 1450975"/>
                <a:gd name="connsiteX10" fmla="*/ 863600 w 1425575"/>
                <a:gd name="connsiteY10" fmla="*/ 1441450 h 1450975"/>
                <a:gd name="connsiteX11" fmla="*/ 1108075 w 1425575"/>
                <a:gd name="connsiteY11" fmla="*/ 1336675 h 1450975"/>
                <a:gd name="connsiteX12" fmla="*/ 1257300 w 1425575"/>
                <a:gd name="connsiteY12" fmla="*/ 1187450 h 1450975"/>
                <a:gd name="connsiteX13" fmla="*/ 1368425 w 1425575"/>
                <a:gd name="connsiteY13" fmla="*/ 1003300 h 1450975"/>
                <a:gd name="connsiteX14" fmla="*/ 1425575 w 1425575"/>
                <a:gd name="connsiteY14" fmla="*/ 781050 h 1450975"/>
                <a:gd name="connsiteX15" fmla="*/ 1412875 w 1425575"/>
                <a:gd name="connsiteY15" fmla="*/ 615950 h 1450975"/>
                <a:gd name="connsiteX16" fmla="*/ 1416050 w 1425575"/>
                <a:gd name="connsiteY16" fmla="*/ 349250 h 1450975"/>
                <a:gd name="connsiteX17" fmla="*/ 1225550 w 1425575"/>
                <a:gd name="connsiteY17" fmla="*/ 269875 h 1450975"/>
                <a:gd name="connsiteX18" fmla="*/ 1196975 w 1425575"/>
                <a:gd name="connsiteY18" fmla="*/ 250825 h 1450975"/>
                <a:gd name="connsiteX19" fmla="*/ 1279525 w 1425575"/>
                <a:gd name="connsiteY19" fmla="*/ 104775 h 1450975"/>
                <a:gd name="connsiteX20" fmla="*/ 1050925 w 1425575"/>
                <a:gd name="connsiteY20" fmla="*/ 19050 h 1450975"/>
                <a:gd name="connsiteX21" fmla="*/ 476250 w 1425575"/>
                <a:gd name="connsiteY21" fmla="*/ 0 h 1450975"/>
                <a:gd name="connsiteX22" fmla="*/ 279400 w 1425575"/>
                <a:gd name="connsiteY22" fmla="*/ 63500 h 1450975"/>
                <a:gd name="connsiteX23" fmla="*/ 174625 w 1425575"/>
                <a:gd name="connsiteY23" fmla="*/ 85725 h 145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25575" h="1450975">
                  <a:moveTo>
                    <a:pt x="174625" y="85725"/>
                  </a:moveTo>
                  <a:lnTo>
                    <a:pt x="136525" y="206375"/>
                  </a:lnTo>
                  <a:lnTo>
                    <a:pt x="209550" y="276225"/>
                  </a:lnTo>
                  <a:lnTo>
                    <a:pt x="0" y="323850"/>
                  </a:lnTo>
                  <a:cubicBezTo>
                    <a:pt x="2117" y="506942"/>
                    <a:pt x="4233" y="690033"/>
                    <a:pt x="6350" y="873125"/>
                  </a:cubicBezTo>
                  <a:lnTo>
                    <a:pt x="63500" y="1028700"/>
                  </a:lnTo>
                  <a:lnTo>
                    <a:pt x="127000" y="1152525"/>
                  </a:lnTo>
                  <a:lnTo>
                    <a:pt x="228600" y="1273175"/>
                  </a:lnTo>
                  <a:lnTo>
                    <a:pt x="406400" y="1387475"/>
                  </a:lnTo>
                  <a:lnTo>
                    <a:pt x="641350" y="1450975"/>
                  </a:lnTo>
                  <a:lnTo>
                    <a:pt x="863600" y="1441450"/>
                  </a:lnTo>
                  <a:lnTo>
                    <a:pt x="1108075" y="1336675"/>
                  </a:lnTo>
                  <a:lnTo>
                    <a:pt x="1257300" y="1187450"/>
                  </a:lnTo>
                  <a:lnTo>
                    <a:pt x="1368425" y="1003300"/>
                  </a:lnTo>
                  <a:lnTo>
                    <a:pt x="1425575" y="781050"/>
                  </a:lnTo>
                  <a:lnTo>
                    <a:pt x="1412875" y="615950"/>
                  </a:lnTo>
                  <a:cubicBezTo>
                    <a:pt x="1413933" y="527050"/>
                    <a:pt x="1414992" y="438150"/>
                    <a:pt x="1416050" y="349250"/>
                  </a:cubicBezTo>
                  <a:lnTo>
                    <a:pt x="1225550" y="269875"/>
                  </a:lnTo>
                  <a:lnTo>
                    <a:pt x="1196975" y="250825"/>
                  </a:lnTo>
                  <a:lnTo>
                    <a:pt x="1279525" y="104775"/>
                  </a:lnTo>
                  <a:lnTo>
                    <a:pt x="1050925" y="19050"/>
                  </a:lnTo>
                  <a:lnTo>
                    <a:pt x="476250" y="0"/>
                  </a:lnTo>
                  <a:lnTo>
                    <a:pt x="279400" y="63500"/>
                  </a:lnTo>
                  <a:lnTo>
                    <a:pt x="174625" y="857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Рисунок 5" descr="7b17ec9e1ac0efe68976696eb1e50b37_L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9592" y="-99392"/>
              <a:ext cx="2576374" cy="25763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757535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Поставим цель: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90256"/>
            <a:ext cx="2267744" cy="226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0" y="1863019"/>
            <a:ext cx="9144000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историей возникновения и развития хозяйства.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95971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1772816"/>
            <a:ext cx="9144000" cy="34778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ctr"/>
            <a:r>
              <a:rPr lang="ru-RU" alt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«Хозяйственная деятельность-это совокупность </a:t>
            </a:r>
            <a:r>
              <a:rPr lang="ru-RU" alt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всех трудовых действий, осуществляемых людьми в различных сферах жизнедеятельности человека для удовлетворения своих личных или семейных </a:t>
            </a:r>
            <a:r>
              <a:rPr lang="ru-RU" alt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потребностей»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kumimoji="0" lang="ru-RU" altLang="ru-RU" sz="28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ловарь социолингвистических терминов» </a:t>
            </a:r>
          </a:p>
        </p:txBody>
      </p:sp>
      <p:pic>
        <p:nvPicPr>
          <p:cNvPr id="2059" name="Picture 11" descr="https://countrymeters.info/images/external.jpg">
            <a:hlinkClick r:id="rId2" tooltip="The World at Six Billion - внешняя ссылка (английский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25" y="-100330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countrymeters.info/images/external.jpg">
            <a:hlinkClick r:id="rId4" tooltip="CIA, The World Factbook - внешняя ссылка (английский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9363" y="822325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9175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хозяйственная деятельность?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6416" y="2996952"/>
            <a:ext cx="674997" cy="7920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898328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-9092" y="1556792"/>
            <a:ext cx="9144000" cy="23698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lvl="0" algn="ctr"/>
            <a:r>
              <a:rPr lang="ru-RU" alt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«Экономика-это </a:t>
            </a:r>
            <a:r>
              <a:rPr lang="ru-RU" alt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совокупность </a:t>
            </a:r>
            <a:r>
              <a:rPr lang="ru-RU" altLang="ru-RU" sz="3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наук о ведении </a:t>
            </a:r>
            <a:r>
              <a:rPr lang="ru-RU" alt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хозяйства»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kumimoji="0" lang="ru-RU" altLang="ru-RU" sz="28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ловарь социолингвистических терминов»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8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Экономика-это искусство ведения домашнего хозяйства.</a:t>
            </a:r>
            <a:endParaRPr kumimoji="0" lang="ru-RU" altLang="ru-RU" sz="2800" b="1" i="0" u="none" strike="noStrike" cap="none" normalizeH="0" dirty="0" smtClean="0">
              <a:ln>
                <a:noFill/>
              </a:ln>
              <a:solidFill>
                <a:schemeClr val="tx1">
                  <a:lumMod val="95000"/>
                  <a:lumOff val="5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059" name="Picture 11" descr="https://countrymeters.info/images/external.jpg">
            <a:hlinkClick r:id="rId2" tooltip="The World at Six Billion - внешняя ссылка (английский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25" y="-100330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countrymeters.info/images/external.jpg">
            <a:hlinkClick r:id="rId4" tooltip="CIA, The World Factbook - внешняя ссылка (английский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9363" y="822325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9175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экономика?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6416" y="2996952"/>
            <a:ext cx="674997" cy="792088"/>
          </a:xfrm>
          <a:prstGeom prst="rect">
            <a:avLst/>
          </a:prstGeom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73374" y="4044777"/>
            <a:ext cx="2779068" cy="27790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918828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1277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Какими виды хозяйственной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деятельности выделают?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4590256"/>
            <a:ext cx="2267744" cy="226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0" y="2420887"/>
            <a:ext cx="2771800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Первичные виды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(Первичный сектор)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-изъятие ресурсов из природы.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Добыча ПИ,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Лесозаготовка,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Выращивание с</a:t>
            </a:r>
            <a:r>
              <a:rPr lang="en-US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 культур и разведение животных,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Рыболовство</a:t>
            </a: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50839" y="603073"/>
            <a:ext cx="1187624" cy="139364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275855" y="2420887"/>
            <a:ext cx="2049885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Вторичные виды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(Вторичный сектор)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-переработка природных материалов.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868144" y="2398827"/>
            <a:ext cx="3275856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Третичные виды 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(Третичный сектор)</a:t>
            </a:r>
          </a:p>
          <a:p>
            <a:pPr algn="ctr"/>
            <a:r>
              <a:rPr lang="ru-RU" sz="2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-оказание услуг и удовлетворение потребностей людей в образовании, лечении и отдыхе.</a:t>
            </a:r>
          </a:p>
        </p:txBody>
      </p:sp>
    </p:spTree>
    <p:extLst>
      <p:ext uri="{BB962C8B-B14F-4D97-AF65-F5344CB8AC3E}">
        <p14:creationId xmlns:p14="http://schemas.microsoft.com/office/powerpoint/2010/main" val="38225685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9" grpId="0"/>
      <p:bldP spid="1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85800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6000" b="1" i="1" dirty="0" err="1" smtClean="0">
                <a:latin typeface="Times New Roman" pitchFamily="18" charset="0"/>
                <a:cs typeface="Times New Roman" pitchFamily="18" charset="0"/>
              </a:rPr>
              <a:t>Порефлексим</a:t>
            </a:r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: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Сегодня урок географии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: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легкий – трудный;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интересный – скучный;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полезный – ненужный.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Я ученик: </a:t>
            </a:r>
            <a:br>
              <a:rPr lang="ru-RU" sz="32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старательный – ленивый;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внимательный – невнимательный;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– урок усвоил – не усвоил. 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Я узнал...</a:t>
            </a:r>
            <a:br>
              <a:rPr lang="ru-RU" sz="3200" i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повторил... 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ru-RU" sz="3200" i="1" dirty="0" smtClean="0">
                <a:latin typeface="Times New Roman" pitchFamily="18" charset="0"/>
                <a:cs typeface="Times New Roman" pitchFamily="18" charset="0"/>
              </a:rPr>
              <a:t>удивился</a:t>
            </a: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dirty="0" smtClean="0"/>
              <a:t/>
            </a:r>
            <a:br>
              <a:rPr lang="ru-RU" sz="4800" dirty="0" smtClean="0"/>
            </a:br>
            <a:r>
              <a:rPr lang="ru-RU" sz="4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400" dirty="0" smtClean="0">
                <a:latin typeface="Times New Roman" pitchFamily="18" charset="0"/>
                <a:cs typeface="Times New Roman" pitchFamily="18" charset="0"/>
              </a:rPr>
            </a:b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578618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585" y="1285860"/>
            <a:ext cx="9144000" cy="221514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Autofit/>
          </a:bodyPr>
          <a:lstStyle/>
          <a:p>
            <a:pPr algn="l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Параграф 10-11</a:t>
            </a:r>
            <a:r>
              <a:rPr lang="ru-RU" sz="4000" b="1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читать.</a:t>
            </a:r>
            <a:br>
              <a:rPr lang="ru-RU" sz="40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Стр. 50 «Вопросы и задания» №2, 4 письменно в тетради.</a:t>
            </a:r>
            <a:endParaRPr lang="ru-RU" sz="4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0"/>
            <a:ext cx="9144000" cy="101566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6000" b="1" dirty="0" smtClean="0">
                <a:latin typeface="Times New Roman" pitchFamily="18" charset="0"/>
                <a:cs typeface="Times New Roman" pitchFamily="18" charset="0"/>
              </a:rPr>
              <a:t>Домашнее задание</a:t>
            </a:r>
            <a:endParaRPr lang="ru-RU" sz="60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3606224"/>
            <a:ext cx="3246345" cy="324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5666515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36712"/>
          </a:xfrm>
          <a:solidFill>
            <a:schemeClr val="accent4">
              <a:lumMod val="20000"/>
              <a:lumOff val="80000"/>
            </a:schemeClr>
          </a:solidFill>
        </p:spPr>
        <p:txBody>
          <a:bodyPr/>
          <a:lstStyle/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Заголовок 1"/>
          <p:cNvSpPr txBox="1">
            <a:spLocks/>
          </p:cNvSpPr>
          <p:nvPr/>
        </p:nvSpPr>
        <p:spPr>
          <a:xfrm>
            <a:off x="19757" y="3024336"/>
            <a:ext cx="9144000" cy="83671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Сёла: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611560" y="980728"/>
            <a:ext cx="1872208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основном здоровое питание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588224" y="2132856"/>
            <a:ext cx="18722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Комфорт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932223" y="4653136"/>
            <a:ext cx="18722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Фастфуд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034824" y="2132856"/>
            <a:ext cx="18722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Земледелие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591757" y="4514636"/>
            <a:ext cx="1872208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учиться (много)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22730" y="5661248"/>
            <a:ext cx="1872208" cy="646331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Возможность работать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6697386" y="5661248"/>
            <a:ext cx="1872208" cy="923330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Загрязнённый воздух, почва, вода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779912" y="1257727"/>
            <a:ext cx="1872208" cy="369332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Транспорт</a:t>
            </a:r>
            <a:endParaRPr lang="ru-RU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51410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548679"/>
            <a:ext cx="3341356" cy="25060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3607632"/>
            <a:ext cx="4169055" cy="27793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539552" y="908720"/>
            <a:ext cx="2880320" cy="5078313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Москва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Пекин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Токио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Нью-Йорк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Лагос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Буэнос-Айрес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Лондон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Дели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226365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916832"/>
            <a:ext cx="9144000" cy="2952328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Тема: «Городское и сельское население. 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latin typeface="Times New Roman" pitchFamily="18" charset="0"/>
                <a:cs typeface="Times New Roman" pitchFamily="18" charset="0"/>
              </a:rPr>
              <a:t>Крупнейшие города мира»</a:t>
            </a:r>
            <a:br>
              <a:rPr lang="ru-RU" sz="27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b="1" dirty="0" smtClean="0"/>
              <a:t/>
            </a:r>
            <a:br>
              <a:rPr lang="ru-RU" sz="1800" b="1" dirty="0" smtClean="0"/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 </a:t>
            </a:r>
            <a:br>
              <a:rPr lang="ru-RU" sz="1800" dirty="0" smtClean="0">
                <a:latin typeface="Times New Roman" pitchFamily="18" charset="0"/>
                <a:cs typeface="Times New Roman" pitchFamily="18" charset="0"/>
              </a:rPr>
            </a:br>
            <a:endParaRPr lang="ru-RU" sz="14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150405" y="4643446"/>
            <a:ext cx="4993595" cy="1676975"/>
          </a:xfrm>
        </p:spPr>
        <p:txBody>
          <a:bodyPr>
            <a:noAutofit/>
          </a:bodyPr>
          <a:lstStyle/>
          <a:p>
            <a:pPr algn="r"/>
            <a:r>
              <a:rPr lang="ru-RU" sz="1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r"/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Учитель географии:</a:t>
            </a:r>
          </a:p>
          <a:p>
            <a:pPr algn="r"/>
            <a:r>
              <a:rPr lang="ru-RU" sz="18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Манатин</a:t>
            </a:r>
            <a:r>
              <a:rPr lang="ru-RU" sz="18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Александр Викторович</a:t>
            </a:r>
            <a:r>
              <a:rPr lang="ru-RU" sz="800" dirty="0" smtClean="0"/>
              <a:t/>
            </a:r>
            <a:br>
              <a:rPr lang="ru-RU" sz="800" dirty="0" smtClean="0"/>
            </a:br>
            <a:endParaRPr lang="ru-RU" sz="900" dirty="0"/>
          </a:p>
        </p:txBody>
      </p:sp>
      <p:sp>
        <p:nvSpPr>
          <p:cNvPr id="5" name="TextBox 4"/>
          <p:cNvSpPr txBox="1"/>
          <p:nvPr/>
        </p:nvSpPr>
        <p:spPr>
          <a:xfrm>
            <a:off x="3786182" y="6211669"/>
            <a:ext cx="192882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mtClean="0">
                <a:latin typeface="Times New Roman" pitchFamily="18" charset="0"/>
                <a:cs typeface="Times New Roman" pitchFamily="18" charset="0"/>
              </a:rPr>
              <a:t>Челябинск</a:t>
            </a:r>
            <a:endParaRPr lang="ru-RU" dirty="0" smtClean="0"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8" name="Группа 7"/>
          <p:cNvGrpSpPr/>
          <p:nvPr/>
        </p:nvGrpSpPr>
        <p:grpSpPr>
          <a:xfrm>
            <a:off x="6460122" y="620688"/>
            <a:ext cx="2576374" cy="2576374"/>
            <a:chOff x="899592" y="-99392"/>
            <a:chExt cx="2576374" cy="2576374"/>
          </a:xfrm>
        </p:grpSpPr>
        <p:sp>
          <p:nvSpPr>
            <p:cNvPr id="7" name="Полилиния 6"/>
            <p:cNvSpPr/>
            <p:nvPr/>
          </p:nvSpPr>
          <p:spPr>
            <a:xfrm>
              <a:off x="1489075" y="574675"/>
              <a:ext cx="1425575" cy="1450975"/>
            </a:xfrm>
            <a:custGeom>
              <a:avLst/>
              <a:gdLst>
                <a:gd name="connsiteX0" fmla="*/ 174625 w 1425575"/>
                <a:gd name="connsiteY0" fmla="*/ 85725 h 1450975"/>
                <a:gd name="connsiteX1" fmla="*/ 136525 w 1425575"/>
                <a:gd name="connsiteY1" fmla="*/ 206375 h 1450975"/>
                <a:gd name="connsiteX2" fmla="*/ 209550 w 1425575"/>
                <a:gd name="connsiteY2" fmla="*/ 276225 h 1450975"/>
                <a:gd name="connsiteX3" fmla="*/ 0 w 1425575"/>
                <a:gd name="connsiteY3" fmla="*/ 323850 h 1450975"/>
                <a:gd name="connsiteX4" fmla="*/ 6350 w 1425575"/>
                <a:gd name="connsiteY4" fmla="*/ 873125 h 1450975"/>
                <a:gd name="connsiteX5" fmla="*/ 63500 w 1425575"/>
                <a:gd name="connsiteY5" fmla="*/ 1028700 h 1450975"/>
                <a:gd name="connsiteX6" fmla="*/ 127000 w 1425575"/>
                <a:gd name="connsiteY6" fmla="*/ 1152525 h 1450975"/>
                <a:gd name="connsiteX7" fmla="*/ 228600 w 1425575"/>
                <a:gd name="connsiteY7" fmla="*/ 1273175 h 1450975"/>
                <a:gd name="connsiteX8" fmla="*/ 406400 w 1425575"/>
                <a:gd name="connsiteY8" fmla="*/ 1387475 h 1450975"/>
                <a:gd name="connsiteX9" fmla="*/ 641350 w 1425575"/>
                <a:gd name="connsiteY9" fmla="*/ 1450975 h 1450975"/>
                <a:gd name="connsiteX10" fmla="*/ 863600 w 1425575"/>
                <a:gd name="connsiteY10" fmla="*/ 1441450 h 1450975"/>
                <a:gd name="connsiteX11" fmla="*/ 1108075 w 1425575"/>
                <a:gd name="connsiteY11" fmla="*/ 1336675 h 1450975"/>
                <a:gd name="connsiteX12" fmla="*/ 1257300 w 1425575"/>
                <a:gd name="connsiteY12" fmla="*/ 1187450 h 1450975"/>
                <a:gd name="connsiteX13" fmla="*/ 1368425 w 1425575"/>
                <a:gd name="connsiteY13" fmla="*/ 1003300 h 1450975"/>
                <a:gd name="connsiteX14" fmla="*/ 1425575 w 1425575"/>
                <a:gd name="connsiteY14" fmla="*/ 781050 h 1450975"/>
                <a:gd name="connsiteX15" fmla="*/ 1412875 w 1425575"/>
                <a:gd name="connsiteY15" fmla="*/ 615950 h 1450975"/>
                <a:gd name="connsiteX16" fmla="*/ 1416050 w 1425575"/>
                <a:gd name="connsiteY16" fmla="*/ 349250 h 1450975"/>
                <a:gd name="connsiteX17" fmla="*/ 1225550 w 1425575"/>
                <a:gd name="connsiteY17" fmla="*/ 269875 h 1450975"/>
                <a:gd name="connsiteX18" fmla="*/ 1196975 w 1425575"/>
                <a:gd name="connsiteY18" fmla="*/ 250825 h 1450975"/>
                <a:gd name="connsiteX19" fmla="*/ 1279525 w 1425575"/>
                <a:gd name="connsiteY19" fmla="*/ 104775 h 1450975"/>
                <a:gd name="connsiteX20" fmla="*/ 1050925 w 1425575"/>
                <a:gd name="connsiteY20" fmla="*/ 19050 h 1450975"/>
                <a:gd name="connsiteX21" fmla="*/ 476250 w 1425575"/>
                <a:gd name="connsiteY21" fmla="*/ 0 h 1450975"/>
                <a:gd name="connsiteX22" fmla="*/ 279400 w 1425575"/>
                <a:gd name="connsiteY22" fmla="*/ 63500 h 1450975"/>
                <a:gd name="connsiteX23" fmla="*/ 174625 w 1425575"/>
                <a:gd name="connsiteY23" fmla="*/ 85725 h 14509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</a:cxnLst>
              <a:rect l="l" t="t" r="r" b="b"/>
              <a:pathLst>
                <a:path w="1425575" h="1450975">
                  <a:moveTo>
                    <a:pt x="174625" y="85725"/>
                  </a:moveTo>
                  <a:lnTo>
                    <a:pt x="136525" y="206375"/>
                  </a:lnTo>
                  <a:lnTo>
                    <a:pt x="209550" y="276225"/>
                  </a:lnTo>
                  <a:lnTo>
                    <a:pt x="0" y="323850"/>
                  </a:lnTo>
                  <a:cubicBezTo>
                    <a:pt x="2117" y="506942"/>
                    <a:pt x="4233" y="690033"/>
                    <a:pt x="6350" y="873125"/>
                  </a:cubicBezTo>
                  <a:lnTo>
                    <a:pt x="63500" y="1028700"/>
                  </a:lnTo>
                  <a:lnTo>
                    <a:pt x="127000" y="1152525"/>
                  </a:lnTo>
                  <a:lnTo>
                    <a:pt x="228600" y="1273175"/>
                  </a:lnTo>
                  <a:lnTo>
                    <a:pt x="406400" y="1387475"/>
                  </a:lnTo>
                  <a:lnTo>
                    <a:pt x="641350" y="1450975"/>
                  </a:lnTo>
                  <a:lnTo>
                    <a:pt x="863600" y="1441450"/>
                  </a:lnTo>
                  <a:lnTo>
                    <a:pt x="1108075" y="1336675"/>
                  </a:lnTo>
                  <a:lnTo>
                    <a:pt x="1257300" y="1187450"/>
                  </a:lnTo>
                  <a:lnTo>
                    <a:pt x="1368425" y="1003300"/>
                  </a:lnTo>
                  <a:lnTo>
                    <a:pt x="1425575" y="781050"/>
                  </a:lnTo>
                  <a:lnTo>
                    <a:pt x="1412875" y="615950"/>
                  </a:lnTo>
                  <a:cubicBezTo>
                    <a:pt x="1413933" y="527050"/>
                    <a:pt x="1414992" y="438150"/>
                    <a:pt x="1416050" y="349250"/>
                  </a:cubicBezTo>
                  <a:lnTo>
                    <a:pt x="1225550" y="269875"/>
                  </a:lnTo>
                  <a:lnTo>
                    <a:pt x="1196975" y="250825"/>
                  </a:lnTo>
                  <a:lnTo>
                    <a:pt x="1279525" y="104775"/>
                  </a:lnTo>
                  <a:lnTo>
                    <a:pt x="1050925" y="19050"/>
                  </a:lnTo>
                  <a:lnTo>
                    <a:pt x="476250" y="0"/>
                  </a:lnTo>
                  <a:lnTo>
                    <a:pt x="279400" y="63500"/>
                  </a:lnTo>
                  <a:lnTo>
                    <a:pt x="174625" y="8572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pic>
          <p:nvPicPr>
            <p:cNvPr id="6" name="Рисунок 5" descr="7b17ec9e1ac0efe68976696eb1e50b37_L.jpg"/>
            <p:cNvPicPr>
              <a:picLocks noChangeAspect="1"/>
            </p:cNvPicPr>
            <p:nvPr/>
          </p:nvPicPr>
          <p:blipFill>
            <a:blip r:embed="rId2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899592" y="-99392"/>
              <a:ext cx="2576374" cy="257637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4831958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908720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Поставим цель: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90256"/>
            <a:ext cx="2267744" cy="226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0" y="1863019"/>
            <a:ext cx="9144000" cy="34163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Познакомиться с географией крупнейших городов и выделить черты города. </a:t>
            </a:r>
            <a:endParaRPr lang="ru-RU" sz="54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164883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2233902"/>
            <a:ext cx="9144000" cy="17543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28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«Урбанизация-это ускоренный рост городского населения и числа больших городов, распространение городского образа жизни»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4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kumimoji="0" lang="ru-RU" altLang="ru-RU" sz="24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ловарь социолингвистических терминов» </a:t>
            </a:r>
          </a:p>
        </p:txBody>
      </p:sp>
      <p:pic>
        <p:nvPicPr>
          <p:cNvPr id="2059" name="Picture 11" descr="https://countrymeters.info/images/external.jpg">
            <a:hlinkClick r:id="rId2" tooltip="The World at Six Billion - внешняя ссылка (английский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25" y="-100330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countrymeters.info/images/external.jpg">
            <a:hlinkClick r:id="rId4" tooltip="CIA, The World Factbook - внешняя ссылка (английский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9363" y="822325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141277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32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урбанизация?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6416" y="2996952"/>
            <a:ext cx="674997" cy="792088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09221"/>
            <a:ext cx="3676154" cy="2755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4803837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484784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Есть ли в облике разных городов </a:t>
            </a:r>
            <a:b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общие черты?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90256"/>
            <a:ext cx="2267744" cy="226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15077" y="1508591"/>
            <a:ext cx="91440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742950" indent="-742950" algn="ctr">
              <a:buAutoNum type="arabicPeriod"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Исторический центр.</a:t>
            </a:r>
          </a:p>
          <a:p>
            <a:pPr marL="742950" indent="-742950" algn="ctr">
              <a:buAutoNum type="arabicPeriod"/>
            </a:pPr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Национальные кварталы.</a:t>
            </a: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12360" y="1628800"/>
            <a:ext cx="1187624" cy="1393640"/>
          </a:xfrm>
          <a:prstGeom prst="rect">
            <a:avLst/>
          </a:prstGeom>
        </p:spPr>
      </p:pic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669845"/>
            <a:ext cx="2585864" cy="19361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00664" y="3006613"/>
            <a:ext cx="2217414" cy="13868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8683" y="4520259"/>
            <a:ext cx="3228455" cy="21367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54321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692696"/>
          </a:xfr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90000"/>
          </a:bodyPr>
          <a:lstStyle/>
          <a:p>
            <a: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7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Работа с картой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590256"/>
            <a:ext cx="2267744" cy="22677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-18204" y="1734597"/>
            <a:ext cx="91440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Откройте стр. 48 учебника.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Внимательно рассмотрите рис. 26 «Крупнейшие города и городские агломерации мира». </a:t>
            </a:r>
          </a:p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Ответьте на вопросы.</a:t>
            </a:r>
          </a:p>
        </p:txBody>
      </p:sp>
    </p:spTree>
    <p:extLst>
      <p:ext uri="{BB962C8B-B14F-4D97-AF65-F5344CB8AC3E}">
        <p14:creationId xmlns:p14="http://schemas.microsoft.com/office/powerpoint/2010/main" val="8944118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0"/>
          <p:cNvSpPr>
            <a:spLocks noChangeArrowheads="1"/>
          </p:cNvSpPr>
          <p:nvPr/>
        </p:nvSpPr>
        <p:spPr bwMode="auto">
          <a:xfrm>
            <a:off x="0" y="2357014"/>
            <a:ext cx="9144000" cy="15081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«Городская агломерация-это тесное 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altLang="ru-RU" sz="3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скопление городов»</a:t>
            </a:r>
          </a:p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80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altLang="ru-RU" sz="28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</a:t>
            </a:r>
            <a:r>
              <a:rPr kumimoji="0" lang="ru-RU" altLang="ru-RU" sz="2800" i="0" u="none" strike="noStrike" cap="none" normalizeH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ловарь социолингвистических терминов» </a:t>
            </a:r>
          </a:p>
        </p:txBody>
      </p:sp>
      <p:pic>
        <p:nvPicPr>
          <p:cNvPr id="2059" name="Picture 11" descr="https://countrymeters.info/images/external.jpg">
            <a:hlinkClick r:id="rId2" tooltip="The World at Six Billion - внешняя ссылка (английский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9225" y="-1003300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60" name="Picture 12" descr="https://countrymeters.info/images/external.jpg">
            <a:hlinkClick r:id="rId4" tooltip="CIA, The World Factbook - внешняя ссылка (английский)"/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09363" y="822325"/>
            <a:ext cx="95250" cy="952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0" y="0"/>
            <a:ext cx="9144000" cy="91757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>
            <a:normAutofit fontScale="2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endParaRPr lang="ru-RU" sz="1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городская агломерация?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16416" y="2996952"/>
            <a:ext cx="674997" cy="792088"/>
          </a:xfrm>
          <a:prstGeom prst="rect">
            <a:avLst/>
          </a:prstGeom>
        </p:spPr>
      </p:pic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009221"/>
            <a:ext cx="3676154" cy="27558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358197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Module</Template>
  <TotalTime>1487</TotalTime>
  <Words>454</Words>
  <Application>Microsoft Office PowerPoint</Application>
  <PresentationFormat>Экран (4:3)</PresentationFormat>
  <Paragraphs>79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1" baseType="lpstr">
      <vt:lpstr>Arial</vt:lpstr>
      <vt:lpstr>Calibri</vt:lpstr>
      <vt:lpstr>Times New Roman</vt:lpstr>
      <vt:lpstr>Тема Office</vt:lpstr>
      <vt:lpstr> Повторим: </vt:lpstr>
      <vt:lpstr>Города:</vt:lpstr>
      <vt:lpstr>Презентация PowerPoint</vt:lpstr>
      <vt:lpstr>    Тема: «Городское и сельское население.  Крупнейшие города мира»       </vt:lpstr>
      <vt:lpstr> Поставим цель: </vt:lpstr>
      <vt:lpstr>Презентация PowerPoint</vt:lpstr>
      <vt:lpstr> Есть ли в облике разных городов  общие черты? </vt:lpstr>
      <vt:lpstr> Работа с картой </vt:lpstr>
      <vt:lpstr>Презентация PowerPoint</vt:lpstr>
      <vt:lpstr>Презентация PowerPoint</vt:lpstr>
      <vt:lpstr>    Тема: «Возникновение и развитие хозяйства»       </vt:lpstr>
      <vt:lpstr> Поставим цель: </vt:lpstr>
      <vt:lpstr>Презентация PowerPoint</vt:lpstr>
      <vt:lpstr>Презентация PowerPoint</vt:lpstr>
      <vt:lpstr> Какими виды хозяйственной  деятельности выделают? </vt:lpstr>
      <vt:lpstr>     Порефлексим:  Сегодня урок географии:  – легкий – трудный;  – интересный – скучный;  – полезный – ненужный.  Я ученик:  – старательный – ленивый;  – внимательный – невнимательный;  – урок усвоил – не усвоил.  Я узнал... - повторил...  - удивился.     </vt:lpstr>
      <vt:lpstr>Параграф 10-11 читать. Стр. 50 «Вопросы и задания» №2, 4 письменно в тетради.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              Зачем нам география и как мы будем её изучать</dc:title>
  <dc:creator>mama2</dc:creator>
  <cp:lastModifiedBy>Тимерханов Дамир Галиханович</cp:lastModifiedBy>
  <cp:revision>182</cp:revision>
  <dcterms:created xsi:type="dcterms:W3CDTF">2014-11-07T14:06:22Z</dcterms:created>
  <dcterms:modified xsi:type="dcterms:W3CDTF">2022-10-07T09:39:59Z</dcterms:modified>
</cp:coreProperties>
</file>