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57" r:id="rId5"/>
    <p:sldId id="260" r:id="rId6"/>
    <p:sldId id="261" r:id="rId7"/>
    <p:sldId id="262" r:id="rId8"/>
    <p:sldId id="264" r:id="rId9"/>
    <p:sldId id="263" r:id="rId10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521318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21121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133924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64745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75301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307169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995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21578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271823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3505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93426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B5E360-5535-423D-B712-0A98C4E50E13}" type="datetimeFigureOut">
              <a:rPr lang="ru-RU" smtClean="0"/>
              <a:t>13.05.2020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48719BD-4F35-41A8-AD1F-EA62A3C198F8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48724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99564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127664" y="1246909"/>
            <a:ext cx="8260772" cy="2857500"/>
          </a:xfrm>
          <a:prstGeom prst="rect">
            <a:avLst/>
          </a:prstGeom>
          <a:noFill/>
        </p:spPr>
        <p:txBody>
          <a:bodyPr wrap="square" rtlCol="0">
            <a:prstTxWarp prst="textCascadeUp">
              <a:avLst>
                <a:gd name="adj" fmla="val 45535"/>
              </a:avLst>
            </a:prstTxWarp>
            <a:spAutoFit/>
          </a:bodyPr>
          <a:lstStyle/>
          <a:p>
            <a:r>
              <a:rPr lang="ru-RU" b="1" dirty="0" smtClean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Правописание НЕ с глаголами.</a:t>
            </a:r>
            <a:endParaRPr lang="ru-RU" b="1" dirty="0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5291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575204" y="225327"/>
            <a:ext cx="11014797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Глаголы обозначают </a:t>
            </a:r>
            <a:r>
              <a:rPr lang="ru-RU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действия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предметов. А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как сказать, что действие не выполнялось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   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Сравни два предложения.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 descr="https://demo.mob-edu.ru/ui/upload/courses/109137/files/web_resources/7/Images_7/rus_3_7_6_2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43572" y="1291666"/>
            <a:ext cx="3293368" cy="2401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070073" y="3786360"/>
            <a:ext cx="3440365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выучил урок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.</a:t>
            </a:r>
            <a:endParaRPr lang="ru-RU" dirty="0"/>
          </a:p>
        </p:txBody>
      </p:sp>
      <p:pic>
        <p:nvPicPr>
          <p:cNvPr id="3076" name="Picture 4" descr="https://demo.mob-edu.ru/ui/upload/courses/109137/files/web_resources/7/Images_7/rus_3_7_6_3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05123" y="1316555"/>
            <a:ext cx="3161001" cy="230516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308942" y="3697277"/>
            <a:ext cx="390683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Ученик не выучил урок.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831568" y="4688060"/>
            <a:ext cx="8502071" cy="523220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none">
            <a:spAutoFit/>
          </a:bodyPr>
          <a:lstStyle/>
          <a:p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Подумай, изменился ли смысл предложения? Почему</a:t>
            </a:r>
            <a:r>
              <a:rPr lang="ru-RU" dirty="0">
                <a:solidFill>
                  <a:srgbClr val="000000"/>
                </a:solidFill>
                <a:latin typeface="Open Sans"/>
              </a:rPr>
              <a:t>?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2143572" y="5709829"/>
            <a:ext cx="833074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Для отмены действия употребляют частицу НЕ !</a:t>
            </a:r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207179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half" idx="1"/>
          </p:nvPr>
        </p:nvSpPr>
        <p:spPr>
          <a:xfrm>
            <a:off x="3689712" y="1485903"/>
            <a:ext cx="4291447" cy="4481657"/>
          </a:xfrm>
        </p:spPr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Играть, работать и мечтать!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Глаголу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очень нравится 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всё делать очень живо.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Частица </a:t>
            </a:r>
            <a:r>
              <a:rPr lang="ru-RU" sz="2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– красавица,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 как она ленива!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Она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ходит,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сидит, </a:t>
            </a:r>
          </a:p>
          <a:p>
            <a:pPr marL="0" indent="0">
              <a:buNone/>
            </a:pP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шьёт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не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жнёт и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кипит,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Книг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читает,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поёт, </a:t>
            </a:r>
          </a:p>
          <a:p>
            <a:pPr marL="0" indent="0">
              <a:buNone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Другим работать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даёт. 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Глагол же, </a:t>
            </a:r>
            <a:r>
              <a:rPr lang="ru-RU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любя безделья, </a:t>
            </a:r>
          </a:p>
          <a:p>
            <a:pPr marL="0" indent="0">
              <a:buNone/>
            </a:pPr>
            <a:r>
              <a:rPr 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частицей пишется раздельно! </a:t>
            </a:r>
          </a:p>
        </p:txBody>
      </p:sp>
      <p:pic>
        <p:nvPicPr>
          <p:cNvPr id="4098" name="Picture 2" descr="https://demo.mob-edu.ru/ui/upload/courses/109137/files/web_resources/7/Images_7/rus_3_7_6_4.pn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993" y="1413167"/>
            <a:ext cx="3295790" cy="32321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0" name="Picture 4" descr="https://demo.mob-edu.ru/ui/upload/courses/109137/files/web_resources/7/Images_7/rus_3_7_6_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1088" y="1413166"/>
            <a:ext cx="3022230" cy="3983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561110" y="234526"/>
            <a:ext cx="111910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Чтобы лучше запомнить написание частицы НЕ с глаголами, прочитай стихотворение поэта В. Агафонова.</a:t>
            </a:r>
            <a:endParaRPr lang="ru-RU" sz="2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817457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537855" y="175831"/>
            <a:ext cx="7275368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i="0" dirty="0" smtClean="0"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36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 глаголами пишется раздельно. </a:t>
            </a:r>
            <a:endParaRPr lang="ru-RU" sz="3600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1020903" y="834623"/>
            <a:ext cx="4847353" cy="322689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сидеть — не сидеть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гулять — не гулять</a:t>
            </a:r>
            <a:r>
              <a:rPr lang="ru-RU" sz="24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 </a:t>
            </a:r>
            <a:r>
              <a:rPr lang="ru-RU" sz="24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читать — не читать</a:t>
            </a:r>
            <a:endParaRPr lang="ru-RU" sz="24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b="1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Исключение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составляют глаголы, которые без 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употребляются.</a:t>
            </a:r>
            <a:b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Например: </a:t>
            </a:r>
            <a:r>
              <a:rPr lang="ru-RU" sz="2400" b="0" i="1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ненавидеть, нездоровиться, невзлюбить, негодовать, неволить, недоумевать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...</a:t>
            </a:r>
            <a:endParaRPr lang="ru-RU" sz="2400" b="0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6452755" y="1875446"/>
            <a:ext cx="5101936" cy="309753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После драки кулаками (не)машут. (Не)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годует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царь на дочку: «Выдам замуж, да и точка!» </a:t>
            </a:r>
          </a:p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Умелые руки (не)знают скуки. (Не)</a:t>
            </a:r>
            <a:r>
              <a:rPr lang="ru-RU" sz="24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навижу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эту кашу! </a:t>
            </a:r>
          </a:p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Шила в мешке (не)утаишь. </a:t>
            </a:r>
          </a:p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Тебе что, (не)здоровится?</a:t>
            </a:r>
            <a:endParaRPr lang="ru-RU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Рисунок 7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0" b="2873"/>
          <a:stretch/>
        </p:blipFill>
        <p:spPr bwMode="auto">
          <a:xfrm>
            <a:off x="10505421" y="0"/>
            <a:ext cx="1548032" cy="160448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Скругленный прямоугольник 8"/>
          <p:cNvSpPr/>
          <p:nvPr/>
        </p:nvSpPr>
        <p:spPr>
          <a:xfrm>
            <a:off x="6607314" y="1164768"/>
            <a:ext cx="4707081" cy="644236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Найди слова- исключения</a:t>
            </a:r>
            <a:endParaRPr lang="ru-RU" sz="28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5730587" y="5118447"/>
            <a:ext cx="2701636" cy="5507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негодует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8612759" y="5101352"/>
            <a:ext cx="2701636" cy="5507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ненавижу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6757555" y="5894415"/>
            <a:ext cx="3520786" cy="550718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нездоровится</a:t>
            </a:r>
            <a:endParaRPr lang="ru-RU" sz="36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3" name="Рисунок 12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6" t="-862"/>
          <a:stretch/>
        </p:blipFill>
        <p:spPr bwMode="auto">
          <a:xfrm>
            <a:off x="2347044" y="4368054"/>
            <a:ext cx="1965181" cy="248568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667200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532030" y="197787"/>
            <a:ext cx="445004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ctr"/>
            <a:r>
              <a:rPr lang="ru-RU" sz="3600" b="1" i="0" dirty="0" smtClean="0">
                <a:solidFill>
                  <a:srgbClr val="098197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Отмени действие !</a:t>
            </a:r>
            <a:endParaRPr lang="ru-RU" sz="3600" b="1" i="0" dirty="0" smtClean="0">
              <a:solidFill>
                <a:srgbClr val="098197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883056" y="2402809"/>
            <a:ext cx="3800979" cy="3762419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3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кусался —</a:t>
            </a:r>
            <a:br>
              <a:rPr lang="ru-RU" sz="3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прилетели —</a:t>
            </a:r>
            <a:br>
              <a:rPr lang="ru-RU" sz="3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упал —</a:t>
            </a:r>
            <a:br>
              <a:rPr lang="ru-RU" sz="3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прыгнет —</a:t>
            </a:r>
            <a:br>
              <a:rPr lang="ru-RU" sz="3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36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съест —</a:t>
            </a:r>
            <a:endParaRPr lang="ru-RU" sz="3600" b="1" i="0" dirty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532030" y="844118"/>
            <a:ext cx="11136961" cy="1288474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ru-RU" sz="32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Употреби глаголы с частицей </a:t>
            </a:r>
            <a:r>
              <a:rPr lang="ru-RU" sz="32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для отмены действия.</a:t>
            </a:r>
          </a:p>
          <a:p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Помни, как пишется </a:t>
            </a:r>
            <a:r>
              <a:rPr lang="ru-RU" sz="32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 глаголами!</a:t>
            </a:r>
            <a:br>
              <a:rPr lang="ru-RU" sz="32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5179502" y="2527855"/>
            <a:ext cx="3957891" cy="5724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 кусался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5179502" y="3300925"/>
            <a:ext cx="4016452" cy="568293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  прилетели 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Скругленный прямоугольник 11"/>
          <p:cNvSpPr/>
          <p:nvPr/>
        </p:nvSpPr>
        <p:spPr>
          <a:xfrm>
            <a:off x="5238063" y="4121037"/>
            <a:ext cx="3957891" cy="5724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 упал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5238063" y="4805761"/>
            <a:ext cx="3957891" cy="5724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 прыгнет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4" name="Скругленный прямоугольник 13"/>
          <p:cNvSpPr/>
          <p:nvPr/>
        </p:nvSpPr>
        <p:spPr>
          <a:xfrm>
            <a:off x="5322119" y="5630963"/>
            <a:ext cx="3957891" cy="572410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4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  съест </a:t>
            </a:r>
            <a:endParaRPr lang="ru-RU" sz="4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6" t="-862"/>
          <a:stretch/>
        </p:blipFill>
        <p:spPr bwMode="auto">
          <a:xfrm>
            <a:off x="9632860" y="2547205"/>
            <a:ext cx="1965181" cy="3369963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268184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12" grpId="0" animBg="1"/>
      <p:bldP spid="13" grpId="0" animBg="1"/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demo.mob-edu.ru/ui/upload/courses/109137/files/web_resources/7/Images_7/rus_3_7_6_6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58296" y="2331534"/>
            <a:ext cx="5886464" cy="43926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4461164" y="2188295"/>
            <a:ext cx="292677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602629" y="200849"/>
            <a:ext cx="8229644" cy="620033"/>
          </a:xfrm>
          <a:prstGeom prst="roundRect">
            <a:avLst/>
          </a:prstGeom>
          <a:solidFill>
            <a:schemeClr val="bg1"/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Исправь ошибки в стихотворении В. </a:t>
            </a: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Берестова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28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910813" y="1165645"/>
            <a:ext cx="4495548" cy="2319947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Неидётся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 </a:t>
            </a: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неедется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Потому что гололедица.</a:t>
            </a:r>
            <a:b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 зато</a:t>
            </a:r>
            <a:r>
              <a:rPr lang="ru-RU" sz="28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тлично </a:t>
            </a: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падается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Почему ж никто</a:t>
            </a:r>
            <a:b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Нерадуется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ru-RU" sz="28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829276" y="3970336"/>
            <a:ext cx="4577085" cy="2319947"/>
          </a:xfrm>
          <a:prstGeom prst="roundRect">
            <a:avLst/>
          </a:prstGeom>
          <a:solidFill>
            <a:schemeClr val="bg1"/>
          </a:solidFill>
          <a:ln w="28575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8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идётся и </a:t>
            </a:r>
            <a:r>
              <a:rPr lang="ru-RU" sz="28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едется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b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Потому что гололедица.</a:t>
            </a:r>
            <a:b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Но зато отлично </a:t>
            </a:r>
            <a:r>
              <a:rPr lang="ru-RU" sz="2800" b="0" i="0" dirty="0" err="1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падается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!</a:t>
            </a:r>
            <a:b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Почему ж никто</a:t>
            </a:r>
            <a:b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8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8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 радуется?</a:t>
            </a:r>
            <a:endParaRPr lang="ru-RU" sz="2800" b="0" i="0" dirty="0" smtClean="0">
              <a:solidFill>
                <a:srgbClr val="000000"/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 descr="Школьник думает и получает идея — стоковый вектор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2000" b="2873"/>
          <a:stretch/>
        </p:blipFill>
        <p:spPr bwMode="auto">
          <a:xfrm>
            <a:off x="9322556" y="0"/>
            <a:ext cx="1575600" cy="2059849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2253283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кругленный прямоугольник 2"/>
          <p:cNvSpPr/>
          <p:nvPr/>
        </p:nvSpPr>
        <p:spPr>
          <a:xfrm>
            <a:off x="7377545" y="342899"/>
            <a:ext cx="4436919" cy="6328064"/>
          </a:xfrm>
          <a:prstGeom prst="roundRect">
            <a:avLst/>
          </a:prstGeom>
          <a:solidFill>
            <a:schemeClr val="bg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Завести велели мне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Новые привычки: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девчонок 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Дёргать за косички!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Никогда с братишкой 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Драться за обедом!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 уроках больше 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Говорить с соседом!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 согласен даже 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Рисовать на карте.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 согласен даже 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Танцевать на парте!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 не смейте делать мне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Никаких упрёков,</a:t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Если даже я и 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Выучу уроков!</a:t>
            </a:r>
          </a:p>
        </p:txBody>
      </p:sp>
      <p:sp>
        <p:nvSpPr>
          <p:cNvPr id="4" name="Скругленный прямоугольник 3"/>
          <p:cNvSpPr/>
          <p:nvPr/>
        </p:nvSpPr>
        <p:spPr>
          <a:xfrm>
            <a:off x="519545" y="134254"/>
            <a:ext cx="6608618" cy="1485900"/>
          </a:xfrm>
          <a:prstGeom prst="roundRect">
            <a:avLst/>
          </a:prstGeom>
          <a:solidFill>
            <a:schemeClr val="bg1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стихотворение Ю. Вронского. Постарайся запомнить, как пишется 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с глаголами. Найди из стихотворения глаголы, которые употреблены с частицей </a:t>
            </a:r>
            <a:r>
              <a:rPr lang="ru-RU" sz="20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0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</a:p>
        </p:txBody>
      </p:sp>
      <p:sp>
        <p:nvSpPr>
          <p:cNvPr id="5" name="Скругленный прямоугольник 4"/>
          <p:cNvSpPr/>
          <p:nvPr/>
        </p:nvSpPr>
        <p:spPr>
          <a:xfrm>
            <a:off x="3625344" y="1815358"/>
            <a:ext cx="2963572" cy="583655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дёргать 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Скругленный прямоугольник 5"/>
          <p:cNvSpPr/>
          <p:nvPr/>
        </p:nvSpPr>
        <p:spPr>
          <a:xfrm>
            <a:off x="3643310" y="3304136"/>
            <a:ext cx="3202998" cy="588815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говорить 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3625344" y="2584829"/>
            <a:ext cx="3106882" cy="547252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драться 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Скругленный прямоугольник 7"/>
          <p:cNvSpPr/>
          <p:nvPr/>
        </p:nvSpPr>
        <p:spPr>
          <a:xfrm>
            <a:off x="3583780" y="4054986"/>
            <a:ext cx="3106881" cy="540324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рисовать 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3602615" y="4741264"/>
            <a:ext cx="3324223" cy="568035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танцевать 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Скругленный прямоугольник 9"/>
          <p:cNvSpPr/>
          <p:nvPr/>
        </p:nvSpPr>
        <p:spPr>
          <a:xfrm>
            <a:off x="3684875" y="5521993"/>
            <a:ext cx="2981326" cy="495300"/>
          </a:xfrm>
          <a:prstGeom prst="roundRect">
            <a:avLst/>
          </a:prstGeom>
          <a:ln>
            <a:solidFill>
              <a:srgbClr val="FF0000"/>
            </a:solidFill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4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выучу</a:t>
            </a:r>
            <a:endParaRPr lang="ru-RU" sz="4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Рисунок 10" descr="Школьник думает и получает идея — стоковый вектор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666" t="-862"/>
          <a:stretch/>
        </p:blipFill>
        <p:spPr bwMode="auto">
          <a:xfrm>
            <a:off x="574097" y="1815358"/>
            <a:ext cx="2478446" cy="4108624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752352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 descr="https://demo.mob-edu.ru/ui/upload/courses/109138/files/web_resources/20/Images_3/Rus_04_00_01_04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551" t="5227" r="15328" b="6362"/>
          <a:stretch/>
        </p:blipFill>
        <p:spPr bwMode="auto">
          <a:xfrm>
            <a:off x="4405335" y="4306300"/>
            <a:ext cx="2636598" cy="24581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97427" y="214570"/>
            <a:ext cx="11741727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Однажды молодой Глагол влюбился в прекрасную частицу 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НЕ.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Долго он ухаживал за ней, ходил по пятам, но </a:t>
            </a:r>
            <a:r>
              <a:rPr lang="ru-RU" sz="2400" b="1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 была капризной частицей и не обращала на влюблённого Глагола никакого внимания. «Я не могу без тебя жить!» — говорил Глагол. А НЕ отвечала: «Пока ты не найдёшь хотя бы одно слово, которое докажет, что ты так сильно меня любишь, что не можешь жить без меня, я не буду с тобой!» И побрёл Глагол по всем словарям и справочникам, но, так и не найдя ничего, совсем отчаявшись, пошёл к НЕ. Узнав о том, что поиски Глагола окончились неудачно, НЕ разозлилась и закричала: «Негодую! Ненавижу!» Тут Глагол подбежал к НЕ, обнял её крепко-крепко: «Ну вот видишь, ты сама всё и доказала!»</a:t>
            </a:r>
          </a:p>
          <a:p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Сказка — ложь, да в ней намёк — добрым молодцам урок</a:t>
            </a:r>
            <a:r>
              <a:rPr lang="ru-RU" sz="2400" b="0" i="0" dirty="0" smtClean="0">
                <a:solidFill>
                  <a:srgbClr val="00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«НЕ с глаголами всегда пишется раздельно, за исключением тех случаев, когда слово без НЕ </a:t>
            </a:r>
            <a:r>
              <a:rPr lang="ru-RU" sz="2400" b="0" i="0" dirty="0" err="1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2400" b="0" i="0" dirty="0" smtClean="0">
                <a:solidFill>
                  <a:srgbClr val="FF0000"/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 существует.</a:t>
            </a:r>
          </a:p>
          <a:p>
            <a:r>
              <a:rPr lang="ru-RU" dirty="0" smtClean="0">
                <a:solidFill>
                  <a:srgbClr val="FF0000"/>
                </a:solidFill>
              </a:rPr>
              <a:t/>
            </a:r>
            <a:br>
              <a:rPr lang="ru-RU" dirty="0" smtClean="0">
                <a:solidFill>
                  <a:srgbClr val="FF0000"/>
                </a:solidFill>
              </a:rPr>
            </a:br>
            <a:endParaRPr lang="ru-RU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22734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Abs val="1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45572" y="550719"/>
            <a:ext cx="10338955" cy="2691245"/>
          </a:xfrm>
          <a:prstGeom prst="rect">
            <a:avLst/>
          </a:prstGeom>
          <a:noFill/>
        </p:spPr>
        <p:txBody>
          <a:bodyPr wrap="square" rtlCol="0">
            <a:prstTxWarp prst="textChevronInverted">
              <a:avLst/>
            </a:prstTxWarp>
            <a:spAutoFit/>
          </a:bodyPr>
          <a:lstStyle/>
          <a:p>
            <a:r>
              <a:rPr lang="ru-RU" sz="4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Я с вами </a:t>
            </a:r>
            <a:r>
              <a:rPr lang="ru-RU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не</a:t>
            </a:r>
            <a:r>
              <a:rPr lang="ru-RU" sz="48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прощаюсь …</a:t>
            </a:r>
            <a:endParaRPr lang="ru-RU" sz="480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018309" y="3439389"/>
            <a:ext cx="10266218" cy="2867891"/>
          </a:xfrm>
          <a:prstGeom prst="rect">
            <a:avLst/>
          </a:prstGeom>
          <a:noFill/>
        </p:spPr>
        <p:txBody>
          <a:bodyPr wrap="square" rtlCol="0">
            <a:prstTxWarp prst="textCascadeDown">
              <a:avLst/>
            </a:prstTxWarp>
            <a:spAutoFit/>
          </a:bodyPr>
          <a:lstStyle/>
          <a:p>
            <a:r>
              <a:rPr lang="ru-RU" sz="5400" dirty="0" smtClean="0">
                <a:ln w="0"/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До свидания !</a:t>
            </a:r>
            <a:endParaRPr lang="ru-RU" sz="5400" dirty="0">
              <a:ln w="0"/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8608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130</TotalTime>
  <Words>108</Words>
  <Application>Microsoft Office PowerPoint</Application>
  <PresentationFormat>Широкоэкранный</PresentationFormat>
  <Paragraphs>56</Paragraphs>
  <Slides>9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9</vt:i4>
      </vt:variant>
    </vt:vector>
  </HeadingPairs>
  <TitlesOfParts>
    <vt:vector size="15" baseType="lpstr">
      <vt:lpstr>Arial</vt:lpstr>
      <vt:lpstr>Calibri</vt:lpstr>
      <vt:lpstr>Calibri Light</vt:lpstr>
      <vt:lpstr>Open Sans</vt:lpstr>
      <vt:lpstr>Times New Roman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гимназия</dc:creator>
  <cp:lastModifiedBy>гимназия</cp:lastModifiedBy>
  <cp:revision>12</cp:revision>
  <dcterms:created xsi:type="dcterms:W3CDTF">2020-05-13T07:54:14Z</dcterms:created>
  <dcterms:modified xsi:type="dcterms:W3CDTF">2020-05-13T10:04:49Z</dcterms:modified>
</cp:coreProperties>
</file>