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57" r:id="rId3"/>
    <p:sldId id="258" r:id="rId4"/>
    <p:sldId id="259" r:id="rId5"/>
    <p:sldId id="260" r:id="rId6"/>
    <p:sldId id="262" r:id="rId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2" d="100"/>
          <a:sy n="82" d="100"/>
        </p:scale>
        <p:origin x="1474" y="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345440" y="2942602"/>
            <a:ext cx="7147931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572652" y="2944634"/>
            <a:ext cx="1190348" cy="2459736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7712714" y="3136658"/>
            <a:ext cx="910224" cy="2075688"/>
          </a:xfrm>
          <a:prstGeom prst="rect">
            <a:avLst/>
          </a:prstGeom>
          <a:solidFill>
            <a:schemeClr val="accent3">
              <a:alpha val="70000"/>
            </a:schemeClr>
          </a:solidFill>
          <a:ln w="6350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Rectangle 13"/>
          <p:cNvSpPr/>
          <p:nvPr/>
        </p:nvSpPr>
        <p:spPr>
          <a:xfrm>
            <a:off x="445483" y="3055621"/>
            <a:ext cx="6947845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7786826" y="4625268"/>
            <a:ext cx="762000" cy="457200"/>
          </a:xfrm>
        </p:spPr>
        <p:txBody>
          <a:bodyPr/>
          <a:lstStyle>
            <a:lvl1pPr algn="ctr">
              <a:defRPr sz="28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1" name="Rectangle 10"/>
          <p:cNvSpPr/>
          <p:nvPr/>
        </p:nvSpPr>
        <p:spPr>
          <a:xfrm>
            <a:off x="541822" y="4559276"/>
            <a:ext cx="6755166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8971" y="3139440"/>
            <a:ext cx="6760868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42805" y="4648200"/>
            <a:ext cx="6553200" cy="457200"/>
          </a:xfrm>
        </p:spPr>
        <p:txBody>
          <a:bodyPr>
            <a:normAutofit/>
          </a:bodyPr>
          <a:lstStyle>
            <a:lvl1pPr marL="0" indent="0" algn="ctr">
              <a:buNone/>
              <a:defRPr sz="1800" cap="all" spc="300" baseline="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4705" y="3227033"/>
            <a:ext cx="6629400" cy="1219201"/>
          </a:xfrm>
        </p:spPr>
        <p:txBody>
          <a:bodyPr anchor="b" anchorCtr="0">
            <a:noAutofit/>
          </a:bodyPr>
          <a:lstStyle>
            <a:lvl1pPr>
              <a:defRPr sz="4000">
                <a:solidFill>
                  <a:schemeClr val="accent1">
                    <a:lumMod val="50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861702" y="228600"/>
            <a:ext cx="1859280" cy="6122634"/>
          </a:xfrm>
          <a:prstGeom prst="rect">
            <a:avLst/>
          </a:prstGeom>
          <a:solidFill>
            <a:srgbClr val="FFFFFF">
              <a:alpha val="85000"/>
            </a:srgbClr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6955225" y="351409"/>
            <a:ext cx="1672235" cy="587701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048577" y="395427"/>
            <a:ext cx="1485531" cy="5788981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0999"/>
            <a:ext cx="6172200" cy="5791201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8" name="Rounded Rectangle 7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451976" y="2946400"/>
            <a:ext cx="8265160" cy="24638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6" name="Rectangle 15"/>
          <p:cNvSpPr/>
          <p:nvPr/>
        </p:nvSpPr>
        <p:spPr>
          <a:xfrm>
            <a:off x="567656" y="3048000"/>
            <a:ext cx="8033800" cy="2245359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36456" y="3200399"/>
            <a:ext cx="7696200" cy="1295401"/>
          </a:xfrm>
        </p:spPr>
        <p:txBody>
          <a:bodyPr anchor="b" anchorCtr="0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lang="en-US" sz="4000" kern="1200" cap="all" baseline="0" dirty="0">
                <a:solidFill>
                  <a:schemeClr val="accent1">
                    <a:lumMod val="50000"/>
                  </a:schemeClr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15" name="Rectangle 14"/>
          <p:cNvSpPr/>
          <p:nvPr/>
        </p:nvSpPr>
        <p:spPr>
          <a:xfrm>
            <a:off x="675496" y="4541520"/>
            <a:ext cx="7818120" cy="664367"/>
          </a:xfrm>
          <a:prstGeom prst="rect">
            <a:avLst/>
          </a:prstGeom>
          <a:solidFill>
            <a:schemeClr val="accent1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36456" y="4607510"/>
            <a:ext cx="7696200" cy="523783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14" name="Rectangle 13"/>
          <p:cNvSpPr/>
          <p:nvPr/>
        </p:nvSpPr>
        <p:spPr>
          <a:xfrm>
            <a:off x="675757" y="3124200"/>
            <a:ext cx="7817599" cy="2077720"/>
          </a:xfrm>
          <a:prstGeom prst="rect">
            <a:avLst/>
          </a:prstGeom>
          <a:noFill/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26128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19071"/>
            <a:ext cx="4038600" cy="440740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</p:spPr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26128" y="1722438"/>
            <a:ext cx="4040188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128" y="2438400"/>
            <a:ext cx="4040188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722438"/>
            <a:ext cx="4041775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2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438400"/>
            <a:ext cx="4041775" cy="368776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1" name="Rounded Rectangle 10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12" name="Rounded Rectangle 11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6200" y="685800"/>
            <a:ext cx="4572000" cy="525780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560034" y="1505712"/>
            <a:ext cx="2716566" cy="3523488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676690" y="1642472"/>
            <a:ext cx="2483254" cy="3234328"/>
          </a:xfrm>
          <a:prstGeom prst="rect">
            <a:avLst/>
          </a:prstGeom>
          <a:solidFill>
            <a:srgbClr val="FFFFFF"/>
          </a:solidFill>
          <a:ln w="6350" cmpd="dbl"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9000" y="2971800"/>
            <a:ext cx="2298634" cy="1752600"/>
          </a:xfrm>
        </p:spPr>
        <p:txBody>
          <a:bodyPr/>
          <a:lstStyle>
            <a:lvl1pPr marL="0" indent="0">
              <a:spcBef>
                <a:spcPts val="400"/>
              </a:spcBef>
              <a:buNone/>
              <a:defRPr sz="1400">
                <a:solidFill>
                  <a:schemeClr val="accent1">
                    <a:lumMod val="50000"/>
                  </a:schemeClr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9000" y="1734312"/>
            <a:ext cx="2298634" cy="1191620"/>
          </a:xfrm>
        </p:spPr>
        <p:txBody>
          <a:bodyPr anchor="b">
            <a:normAutofit/>
          </a:bodyPr>
          <a:lstStyle>
            <a:lvl1pPr algn="l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9" name="Rounded Rectangle 8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5800" y="621437"/>
            <a:ext cx="7772400" cy="4331564"/>
          </a:xfrm>
          <a:solidFill>
            <a:schemeClr val="bg2"/>
          </a:solidFill>
          <a:ln>
            <a:noFill/>
          </a:ln>
          <a:effectLst>
            <a:softEdge rad="12700"/>
          </a:effectLst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/>
              <a:t>Вставка рисунка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10" name="Rectangle 9"/>
          <p:cNvSpPr/>
          <p:nvPr/>
        </p:nvSpPr>
        <p:spPr>
          <a:xfrm>
            <a:off x="685800" y="4953000"/>
            <a:ext cx="7772400" cy="137160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761999" y="5029200"/>
            <a:ext cx="7600765" cy="1202924"/>
          </a:xfrm>
          <a:prstGeom prst="rect">
            <a:avLst/>
          </a:prstGeom>
          <a:solidFill>
            <a:srgbClr val="FFFFFF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13" name="Rectangle 12"/>
          <p:cNvSpPr/>
          <p:nvPr/>
        </p:nvSpPr>
        <p:spPr>
          <a:xfrm>
            <a:off x="914400" y="5638800"/>
            <a:ext cx="7328514" cy="451696"/>
          </a:xfrm>
          <a:prstGeom prst="rect">
            <a:avLst/>
          </a:prstGeom>
          <a:solidFill>
            <a:schemeClr val="accent1"/>
          </a:solidFill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Rectangle 10"/>
          <p:cNvSpPr/>
          <p:nvPr/>
        </p:nvSpPr>
        <p:spPr>
          <a:xfrm>
            <a:off x="605589" y="5074920"/>
            <a:ext cx="7946136" cy="1097280"/>
          </a:xfrm>
          <a:prstGeom prst="rect">
            <a:avLst/>
          </a:prstGeom>
          <a:noFill/>
          <a:ln w="6350" cmpd="dbl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56289" y="5656556"/>
            <a:ext cx="7244736" cy="401715"/>
          </a:xfrm>
        </p:spPr>
        <p:txBody>
          <a:bodyPr anchor="ctr">
            <a:normAutofit/>
          </a:bodyPr>
          <a:lstStyle>
            <a:lvl1pPr marL="0" indent="0" algn="ctr">
              <a:buNone/>
              <a:defRPr sz="1500" cap="all" spc="250" baseline="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5105400"/>
            <a:ext cx="7328514" cy="523043"/>
          </a:xfrm>
        </p:spPr>
        <p:txBody>
          <a:bodyPr anchor="ctr" anchorCtr="0"/>
          <a:lstStyle>
            <a:lvl1pPr algn="ctr">
              <a:defRPr sz="2000" b="0">
                <a:solidFill>
                  <a:schemeClr val="accent1">
                    <a:lumMod val="75000"/>
                  </a:schemeClr>
                </a:solidFill>
              </a:defRPr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 useBgFill="1">
        <p:nvSpPr>
          <p:cNvPr id="7" name="Rounded Rectangle 6"/>
          <p:cNvSpPr/>
          <p:nvPr/>
        </p:nvSpPr>
        <p:spPr>
          <a:xfrm>
            <a:off x="91440" y="101600"/>
            <a:ext cx="8961120" cy="6664960"/>
          </a:xfrm>
          <a:prstGeom prst="roundRect">
            <a:avLst>
              <a:gd name="adj" fmla="val 1735"/>
            </a:avLst>
          </a:prstGeom>
          <a:ln w="12700" cmpd="sng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752600"/>
            <a:ext cx="8229600" cy="43735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2"/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02.11.2022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2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9" name="Rectangle 8"/>
          <p:cNvSpPr/>
          <p:nvPr/>
        </p:nvSpPr>
        <p:spPr>
          <a:xfrm>
            <a:off x="274320" y="278166"/>
            <a:ext cx="8595360" cy="1325880"/>
          </a:xfrm>
          <a:prstGeom prst="rect">
            <a:avLst/>
          </a:prstGeom>
          <a:solidFill>
            <a:srgbClr val="FFFFFF">
              <a:alpha val="83000"/>
            </a:srgbClr>
          </a:solidFill>
          <a:ln>
            <a:noFill/>
          </a:ln>
          <a:effectLst>
            <a:softEdge rad="127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372863" y="372862"/>
            <a:ext cx="8380520" cy="1118587"/>
          </a:xfrm>
          <a:prstGeom prst="rect">
            <a:avLst/>
          </a:prstGeom>
          <a:solidFill>
            <a:srgbClr val="FFFFFF"/>
          </a:solidFill>
          <a:ln w="63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260672" cy="103942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3500" kern="1200" cap="all" baseline="0">
          <a:solidFill>
            <a:schemeClr val="accent1">
              <a:lumMod val="75000"/>
            </a:schemeClr>
          </a:solidFill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8pPr>
      <a:lvl9pPr marL="237744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s://www.culture.ru/books/274/molodie-suprugi" TargetMode="External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hyperlink" Target="https://readrate.com/rus/books/gore-ot-uma" TargetMode="Externa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9.pn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hyperlink" Target="https://www.culture.ru/materials/253913/chto-nuzhno-znat-o-dekabristakh" TargetMode="Externa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dirty="0"/>
              <a:t> "Жизнь и творчество А.С.Грибоедова"</a:t>
            </a:r>
          </a:p>
        </p:txBody>
      </p:sp>
      <p:sp>
        <p:nvSpPr>
          <p:cNvPr id="5" name="Подзаголовок 4">
            <a:extLst>
              <a:ext uri="{FF2B5EF4-FFF2-40B4-BE49-F238E27FC236}">
                <a16:creationId xmlns:a16="http://schemas.microsoft.com/office/drawing/2014/main" id="{A2E956D7-0C26-7D0C-DA33-FA30A4D4D551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ru-RU" sz="1200" dirty="0"/>
              <a:t>Выполнила Учитель русского языка и литературы МБОУ Школа №7 </a:t>
            </a:r>
            <a:r>
              <a:rPr lang="ru-RU" sz="1200" dirty="0" err="1"/>
              <a:t>г.о.Самара</a:t>
            </a:r>
            <a:r>
              <a:rPr lang="ru-RU" sz="1200" dirty="0"/>
              <a:t>-Захаркина Е.Н.</a:t>
            </a:r>
          </a:p>
        </p:txBody>
      </p:sp>
    </p:spTree>
    <p:extLst>
      <p:ext uri="{BB962C8B-B14F-4D97-AF65-F5344CB8AC3E}">
        <p14:creationId xmlns:p14="http://schemas.microsoft.com/office/powerpoint/2010/main" val="262986603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Детство и юность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sz="1900" dirty="0"/>
              <a:t>Родился 15 января 1795 г. в дворянской семье. Каждое лето Александр Грибоедов проводил в родовом имении своего дяди На шумные балы и званые обеды приезжали известные писатели, музыканты, художники. В 13 лет Грибоедов заканчивает отделение словесности в Московском университете. Когда началась ВОВ 1812,17-летний Грибоедов в Московский гусарский полк. Побывать в сражениях он не успел: его подразделение начало формироваться, когда Наполеон уже отступал. Пока русские войска освобождали от французов Европу, Грибоедов служил в тылу — в Белоруссии.</a:t>
            </a:r>
          </a:p>
          <a:p>
            <a:br>
              <a:rPr lang="ru-RU" sz="1800" dirty="0"/>
            </a:br>
            <a:endParaRPr lang="ru-RU" sz="1800" dirty="0"/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half" idx="2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772816"/>
            <a:ext cx="2609450" cy="195610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53375" y="4293096"/>
            <a:ext cx="3922018" cy="196100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7158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Служба А.С. </a:t>
            </a:r>
            <a:r>
              <a:rPr lang="ru-RU" dirty="0" err="1"/>
              <a:t>грибоедова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/>
        <p:txBody>
          <a:bodyPr>
            <a:noAutofit/>
          </a:bodyPr>
          <a:lstStyle/>
          <a:p>
            <a:r>
              <a:rPr lang="ru-RU" sz="1600" dirty="0"/>
              <a:t>В 1815 году А.С. Грибоедов оставил военную службу и переехал в Петербург. В этом же году Грибоедов написал комедию </a:t>
            </a:r>
            <a:r>
              <a:rPr lang="ru-RU" sz="1600" dirty="0">
                <a:hlinkClick r:id="rId2"/>
              </a:rPr>
              <a:t>«Молодые супруги»</a:t>
            </a:r>
            <a:r>
              <a:rPr lang="ru-RU" sz="1600" dirty="0"/>
              <a:t>. Театральные увлечения и интриги вовлекли Грибоедова в скандальную историю: он стал секундантом. Мать </a:t>
            </a:r>
            <a:r>
              <a:rPr lang="ru-RU" sz="1600" dirty="0" err="1"/>
              <a:t>А.С.Грибоедова</a:t>
            </a:r>
            <a:r>
              <a:rPr lang="ru-RU" sz="1600" dirty="0"/>
              <a:t>, чтобы сын избежал тюрьмы, использовала все связи и устроила его секретарем русского посольства в Персии.  в основу «Рассказа Вагина» легла реальная история русского пленного, которого Грибоедов вернул на родину из Персии.</a:t>
            </a:r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16016" y="1916832"/>
            <a:ext cx="1605689" cy="2861865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077072"/>
            <a:ext cx="2293756" cy="2561961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249694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/>
              <a:t>«Горе от ума»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772816"/>
            <a:ext cx="4464496" cy="4968551"/>
          </a:xfrm>
        </p:spPr>
        <p:txBody>
          <a:bodyPr>
            <a:noAutofit/>
          </a:bodyPr>
          <a:lstStyle/>
          <a:p>
            <a:r>
              <a:rPr lang="ru-RU" sz="1600" dirty="0">
                <a:hlinkClick r:id="rId2"/>
              </a:rPr>
              <a:t>«Горе от ума»</a:t>
            </a:r>
            <a:r>
              <a:rPr lang="ru-RU" sz="1600" dirty="0"/>
              <a:t> – важнейшее произведение Грибоедова, первую русскую реалистическую комедию, увековечившую своего автора как классика. Пьеса была так богата на точные высказывания, что моментально разошлась на цитаты. Из действующих лиц -Чацкий и его возлюбленная Софья .По приезде чиновник понимает, что Софья увлечена другим человеком- Молчалиным. Раздосадованная Софья пускает слух, что Чацкий сошёл с ума. А сам Чацкий произносит красноречивые монологи, обличающие пороки московского общества. В конечном итоге он решает навсегда уехать из Москвы. </a:t>
            </a: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1844824"/>
            <a:ext cx="2476500" cy="184785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6" name="Picture 4" descr="Счастливые часов не наблюдают. - Страница 8 - Форум для учителей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97721" y="3501008"/>
            <a:ext cx="1850417" cy="1945829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8" name="Picture 6" descr="Образ Чацкого в «Горе от ума» Грибоедова: сочинение, характеристика и  значение образа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4869160"/>
            <a:ext cx="2650097" cy="1766732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9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6585523" y="3681026"/>
            <a:ext cx="45719" cy="57149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997962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Возвращение на службу и смерть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179512" y="1772815"/>
            <a:ext cx="4285216" cy="4824537"/>
          </a:xfrm>
        </p:spPr>
        <p:txBody>
          <a:bodyPr>
            <a:noAutofit/>
          </a:bodyPr>
          <a:lstStyle/>
          <a:p>
            <a:r>
              <a:rPr lang="ru-RU" sz="1600" dirty="0"/>
              <a:t>В 1825 году Александр Грибоедов вернулся на службу. Здесь писатель узнал о восстании </a:t>
            </a:r>
            <a:r>
              <a:rPr lang="ru-RU" sz="1600" dirty="0">
                <a:hlinkClick r:id="rId2"/>
              </a:rPr>
              <a:t>декабристов</a:t>
            </a:r>
            <a:r>
              <a:rPr lang="ru-RU" sz="1600" dirty="0"/>
              <a:t>. Многие из заговорщиков были друзьями и родственниками Грибоедова, поэтому он сам попал под подозрение в причастности к восстанию. А.С. Грибоедова арестовали, но доказать его принадлежность к восставшим следствие так и не смогло. В 1829 году 11 февраля во время дипломатического визита в Тегеран 34-летний Александр Грибоедов погиб: на занятый русским посольством дом напала огромная толпа религиозных фанатиков.</a:t>
            </a:r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1772816"/>
            <a:ext cx="3164160" cy="2142588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6366438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6128" y="408372"/>
            <a:ext cx="8466352" cy="6044964"/>
          </a:xfrm>
        </p:spPr>
        <p:txBody>
          <a:bodyPr/>
          <a:lstStyle/>
          <a:p>
            <a:r>
              <a:rPr lang="ru-RU" dirty="0"/>
              <a:t>1111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764704"/>
            <a:ext cx="7889572" cy="51845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06488734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Аптека">
  <a:themeElements>
    <a:clrScheme name="Аптека">
      <a:dk1>
        <a:sysClr val="windowText" lastClr="000000"/>
      </a:dk1>
      <a:lt1>
        <a:sysClr val="window" lastClr="FFFFFF"/>
      </a:lt1>
      <a:dk2>
        <a:srgbClr val="564B3C"/>
      </a:dk2>
      <a:lt2>
        <a:srgbClr val="ECEDD1"/>
      </a:lt2>
      <a:accent1>
        <a:srgbClr val="93A299"/>
      </a:accent1>
      <a:accent2>
        <a:srgbClr val="CF543F"/>
      </a:accent2>
      <a:accent3>
        <a:srgbClr val="B5AE53"/>
      </a:accent3>
      <a:accent4>
        <a:srgbClr val="848058"/>
      </a:accent4>
      <a:accent5>
        <a:srgbClr val="E8B54D"/>
      </a:accent5>
      <a:accent6>
        <a:srgbClr val="786C71"/>
      </a:accent6>
      <a:hlink>
        <a:srgbClr val="CCCC00"/>
      </a:hlink>
      <a:folHlink>
        <a:srgbClr val="B2B2B2"/>
      </a:folHlink>
    </a:clrScheme>
    <a:fontScheme name="Аптека">
      <a:majorFont>
        <a:latin typeface="Book Antiqua"/>
        <a:ea typeface=""/>
        <a:cs typeface=""/>
        <a:font script="Jpan" typeface="HGS明朝B"/>
        <a:font script="Hang" typeface="HY견명조"/>
        <a:font script="Hans" typeface="宋体"/>
        <a:font script="Hant" typeface="新細明體"/>
        <a:font script="Arab" typeface="Times New Roman"/>
        <a:font script="Hebr" typeface="David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견명조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Аптека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  <a:satMod val="100000"/>
              </a:schemeClr>
            </a:gs>
            <a:gs pos="68000">
              <a:schemeClr val="phClr">
                <a:tint val="77000"/>
                <a:satMod val="100000"/>
              </a:schemeClr>
            </a:gs>
            <a:gs pos="81000">
              <a:schemeClr val="phClr">
                <a:tint val="79000"/>
                <a:satMod val="100000"/>
              </a:schemeClr>
            </a:gs>
            <a:gs pos="86000">
              <a:schemeClr val="phClr">
                <a:tint val="73000"/>
                <a:satMod val="100000"/>
              </a:schemeClr>
            </a:gs>
            <a:gs pos="100000">
              <a:schemeClr val="phClr">
                <a:tint val="35000"/>
                <a:sat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3000"/>
                <a:shade val="100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tint val="100000"/>
                <a:shade val="57000"/>
                <a:satMod val="120000"/>
              </a:schemeClr>
            </a:gs>
            <a:gs pos="80000">
              <a:schemeClr val="phClr">
                <a:tint val="100000"/>
                <a:shade val="56000"/>
                <a:satMod val="145000"/>
              </a:schemeClr>
            </a:gs>
            <a:gs pos="88000">
              <a:schemeClr val="phClr">
                <a:tint val="100000"/>
                <a:shade val="63000"/>
                <a:satMod val="160000"/>
              </a:schemeClr>
            </a:gs>
            <a:gs pos="100000">
              <a:schemeClr val="phClr">
                <a:tint val="99000"/>
                <a:shade val="100000"/>
                <a:satMod val="155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  <a:scene3d>
            <a:camera prst="orthographicFront">
              <a:rot lat="0" lon="0" rev="0"/>
            </a:camera>
            <a:lightRig rig="glow" dir="tl">
              <a:rot lat="0" lon="0" rev="1800000"/>
            </a:lightRig>
          </a:scene3d>
          <a:sp3d contourW="10160" prstMaterial="dkEdge">
            <a:bevelT w="0" h="0" prst="angle"/>
            <a:contourClr>
              <a:schemeClr val="phClr">
                <a:shade val="30000"/>
                <a:satMod val="150000"/>
              </a:schemeClr>
            </a:contourClr>
          </a:sp3d>
        </a:effectStyle>
        <a:effectStyle>
          <a:effectLst>
            <a:glow rad="50800">
              <a:schemeClr val="phClr">
                <a:tint val="68000"/>
                <a:shade val="93000"/>
                <a:alpha val="37000"/>
                <a:satMod val="250000"/>
              </a:schemeClr>
            </a:glow>
          </a:effectLst>
          <a:scene3d>
            <a:camera prst="orthographicFront">
              <a:rot lat="0" lon="0" rev="0"/>
            </a:camera>
            <a:lightRig rig="glow" dir="t">
              <a:rot lat="0" lon="0" rev="1800000"/>
            </a:lightRig>
          </a:scene3d>
          <a:sp3d contourW="10160" prstMaterial="dkEdge">
            <a:bevelT w="20320" h="19050" prst="angle"/>
            <a:contourClr>
              <a:schemeClr val="phClr">
                <a:shade val="3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3000"/>
            <a:satMod val="140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tint val="70000"/>
                <a:satMod val="170000"/>
              </a:schemeClr>
              <a:schemeClr val="phClr">
                <a:shade val="70000"/>
                <a:satMod val="13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Apothecary</Template>
  <TotalTime>126</TotalTime>
  <Words>396</Words>
  <Application>Microsoft Office PowerPoint</Application>
  <PresentationFormat>Экран (4:3)</PresentationFormat>
  <Paragraphs>12</Paragraphs>
  <Slides>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6</vt:i4>
      </vt:variant>
    </vt:vector>
  </HeadingPairs>
  <TitlesOfParts>
    <vt:vector size="10" baseType="lpstr">
      <vt:lpstr>Arial</vt:lpstr>
      <vt:lpstr>Book Antiqua</vt:lpstr>
      <vt:lpstr>Century Gothic</vt:lpstr>
      <vt:lpstr>Аптека</vt:lpstr>
      <vt:lpstr> "Жизнь и творчество А.С.Грибоедова"</vt:lpstr>
      <vt:lpstr>Детство и юность</vt:lpstr>
      <vt:lpstr>Служба А.С. грибоедова</vt:lpstr>
      <vt:lpstr>«Горе от ума»</vt:lpstr>
      <vt:lpstr>Возвращение на службу и смерть</vt:lpstr>
      <vt:lpstr>1111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руслан фаттахов</dc:creator>
  <cp:lastModifiedBy>Dima</cp:lastModifiedBy>
  <cp:revision>11</cp:revision>
  <dcterms:created xsi:type="dcterms:W3CDTF">2022-10-02T18:41:58Z</dcterms:created>
  <dcterms:modified xsi:type="dcterms:W3CDTF">2022-11-02T14:16:12Z</dcterms:modified>
</cp:coreProperties>
</file>