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256" r:id="rId3"/>
    <p:sldId id="263" r:id="rId4"/>
    <p:sldId id="257" r:id="rId5"/>
    <p:sldId id="277" r:id="rId6"/>
    <p:sldId id="262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58" r:id="rId17"/>
    <p:sldId id="260" r:id="rId18"/>
    <p:sldId id="259" r:id="rId19"/>
    <p:sldId id="261" r:id="rId20"/>
    <p:sldId id="276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FE95E-9E8A-4C96-8606-96E76CB691B9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825D6-A955-4590-AEE8-453734061F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1897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825D6-A955-4590-AEE8-453734061FA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5158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8183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325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772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8480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15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0349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38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41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956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682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676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E322D-170C-46C4-B068-423A6C239E57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AC71F-711B-4E0B-A2F9-CD76878C1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3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55527"/>
            <a:ext cx="7772400" cy="158417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найти подход к каждому ученику и улучшить успеваемость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Изображения\ПРО ШКОЛУ\учитель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69090"/>
            <a:ext cx="4248472" cy="311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397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3. «Открытие» нового знания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Чтобы ученики настроились изучить новую тему, пользуйтесь приемом «Верные – неверные утверждения».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Прием «Лови ошибку» позволит научить детей пресекать ошибки условным знаком.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Когда объясняете новое, удивляйте учеников. В этом вам поможет прием «Удивляй».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Мотивируйте детей изучать новое с помощью игровых приемов: задач-смекалок, задач-шуток, ребусов, кроссвордов.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981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4. Первичное закрепление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На этапе важно, чтобы ученикам было интересно проработать новый материал. Применяйте приемы: «Своя опора», «Повторение с расширением», «Свои примеры», «Повторение с одновременным контролем».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9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5. Оценка и контроль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Используйте на уроке формирующее оценивание: оценивайте деятельность учеников по критериям, сравнивайте результаты достижений учеников с предыдущим уровнем достижений, осуществляйте обратную связь: учитель – ученик, ученик – ученик, ученик – учитель. Примеры: приемы «Недельный отчет», «Индекс-карточки», «Сигналы рукой».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654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6. Домашнее задание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7574"/>
            <a:ext cx="8568952" cy="3607049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/>
                <a:latin typeface="Times New Roman"/>
                <a:ea typeface="Times New Roman"/>
              </a:rPr>
              <a:t>Связывайте обучение с практическими потребностями ученика, его интересами.</a:t>
            </a:r>
          </a:p>
          <a:p>
            <a:r>
              <a:rPr lang="ru-RU" sz="2800" dirty="0" smtClean="0">
                <a:effectLst/>
                <a:latin typeface="Times New Roman"/>
                <a:ea typeface="Times New Roman"/>
              </a:rPr>
              <a:t> Чтобы включить школьника в активную познавательную деятельность, применяйте прием «Открытые домашние задания». </a:t>
            </a:r>
          </a:p>
          <a:p>
            <a:r>
              <a:rPr lang="ru-RU" sz="2800" dirty="0" smtClean="0">
                <a:effectLst/>
                <a:latin typeface="Times New Roman"/>
                <a:ea typeface="Times New Roman"/>
              </a:rPr>
              <a:t>Домашние задания могут быть дифференцированными, индивидуальными, парными, групповыми, по выбору, добровольными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778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7. Рефлексия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Вы можете организовать на уроке рефлексию эмоционального состояния, деятельности, результатов.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А также создавать ситуации рефлексии по ходу урока и организовать общее обсуждение урока.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Пример рефлексии деятельности – прием «Карта рефлексии», рефлексии по ходу урока – прием «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Инсерт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44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Татьяна\Pictures\udivitelnye-lyudi-top-samyh-neobychnyh-pedagogov-mira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858"/>
            <a:ext cx="4867882" cy="50006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6247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Times New Roman"/>
                <a:ea typeface="Calibri"/>
              </a:rPr>
              <a:t>Оптимальное педагогическое общение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Такое общение учителя с учениками в процессе обучения, которое создает наилучшее условие для развития мотивации ребят, для правильного формирования личности ученика. 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Оно обеспечивает благоприятный эмоциональный климат обучения, в частности, препятствует возникновению “психологического барьера”, обеспечивает управление социально-психологическим процессом в коллективе и позволяет максимально использовать в учебном процессе личностные особенности учителя.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05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5979"/>
            <a:ext cx="8496944" cy="857250"/>
          </a:xfrm>
        </p:spPr>
        <p:txBody>
          <a:bodyPr>
            <a:noAutofit/>
          </a:bodyPr>
          <a:lstStyle/>
          <a:p>
            <a:pPr algn="l"/>
            <a:r>
              <a:rPr lang="ru-RU" sz="2600" dirty="0" smtClean="0">
                <a:effectLst/>
                <a:latin typeface="Times New Roman"/>
                <a:ea typeface="Calibri"/>
              </a:rPr>
              <a:t>Ученики отмечают, что для эффективной работы учителю необходимы следующие личностные качества: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стремление к максимальной гибкости;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внимание к потребностям учеников;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установка на создание положительного подкрепления для учеников;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эмоциональная уравновешенность,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уверенность в себе,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жизнерадостность.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89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effectLst/>
                <a:latin typeface="Times New Roman"/>
                <a:ea typeface="Calibri"/>
              </a:rPr>
              <a:t>Для повышения мотивации учеников имеет значение коммуникативное поведение учителя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00150"/>
            <a:ext cx="7920880" cy="360384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тон речи</a:t>
            </a:r>
          </a:p>
          <a:p>
            <a:r>
              <a:rPr lang="ru-RU" dirty="0" smtClean="0">
                <a:effectLst/>
                <a:latin typeface="Times New Roman"/>
                <a:ea typeface="Calibri"/>
              </a:rPr>
              <a:t>оправданность использования оценочных суждений</a:t>
            </a:r>
          </a:p>
          <a:p>
            <a:r>
              <a:rPr lang="ru-RU" dirty="0" smtClean="0">
                <a:effectLst/>
                <a:latin typeface="Times New Roman"/>
                <a:ea typeface="Calibri"/>
              </a:rPr>
              <a:t> манера обращения к ребятам </a:t>
            </a:r>
          </a:p>
          <a:p>
            <a:r>
              <a:rPr lang="ru-RU" dirty="0" smtClean="0">
                <a:effectLst/>
                <a:latin typeface="Times New Roman"/>
                <a:ea typeface="Calibri"/>
              </a:rPr>
              <a:t>умение поддержать контакт с ними</a:t>
            </a:r>
          </a:p>
          <a:p>
            <a:r>
              <a:rPr lang="ru-RU" dirty="0" smtClean="0">
                <a:effectLst/>
                <a:latin typeface="Times New Roman"/>
                <a:ea typeface="Calibri"/>
              </a:rPr>
              <a:t> характер мимики, движений, жестов, сопутствующих речь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35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579296" cy="936103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</a:pPr>
            <a:r>
              <a:rPr lang="ru-RU" sz="2600" b="1" dirty="0" smtClean="0">
                <a:effectLst/>
                <a:latin typeface="Times New Roman"/>
                <a:ea typeface="Calibri"/>
                <a:cs typeface="Times New Roman"/>
              </a:rPr>
              <a:t>Таким образом, можно сделать следующие выводы:</a:t>
            </a:r>
            <a:r>
              <a:rPr lang="ru-RU" sz="2600" dirty="0">
                <a:ea typeface="Calibri"/>
                <a:cs typeface="Times New Roman"/>
              </a:rPr>
              <a:t/>
            </a:r>
            <a:br>
              <a:rPr lang="ru-RU" sz="2600" dirty="0">
                <a:ea typeface="Calibri"/>
                <a:cs typeface="Times New Roman"/>
              </a:rPr>
            </a:b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00150"/>
            <a:ext cx="8715436" cy="3943350"/>
          </a:xfrm>
        </p:spPr>
        <p:txBody>
          <a:bodyPr anchor="t">
            <a:normAutofit fontScale="25000" lnSpcReduction="20000"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грамотно построить учебный процесс, необходимо учитывать индивидуальные особенности обучающихся. Найти подход к ребенку – значит подобрать «ключ» к его душе, суметь стать для него авторитетом, тем, кого он будет слушать и понимать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buNone/>
              <a:tabLst>
                <a:tab pos="457200" algn="l"/>
              </a:tabLst>
            </a:pP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6400" dirty="0" smtClean="0">
                <a:latin typeface="Times New Roman"/>
                <a:ea typeface="Calibri"/>
                <a:cs typeface="Times New Roman"/>
              </a:rPr>
              <a:t>Мотивация </a:t>
            </a:r>
            <a:r>
              <a:rPr lang="ru-RU" sz="6400" dirty="0" smtClean="0">
                <a:latin typeface="Times New Roman"/>
                <a:ea typeface="Calibri"/>
                <a:cs typeface="Times New Roman"/>
              </a:rPr>
              <a:t>– один из факторов успешного обучения учеников на уроках.</a:t>
            </a:r>
          </a:p>
          <a:p>
            <a:pPr lvl="0">
              <a:lnSpc>
                <a:spcPct val="1150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6400" dirty="0" smtClean="0">
                <a:effectLst/>
                <a:latin typeface="Times New Roman"/>
                <a:ea typeface="Calibri"/>
                <a:cs typeface="Times New Roman"/>
              </a:rPr>
              <a:t>Развитие </a:t>
            </a:r>
            <a:r>
              <a:rPr lang="ru-RU" sz="6400" dirty="0" smtClean="0">
                <a:effectLst/>
                <a:latin typeface="Times New Roman"/>
                <a:ea typeface="Calibri"/>
                <a:cs typeface="Times New Roman"/>
              </a:rPr>
              <a:t>мотивов, связанных с содержанием и процессом учения, позволяет повысить результативность обучения по всем общеобразовательным предметам</a:t>
            </a:r>
            <a:r>
              <a:rPr lang="ru-RU" sz="64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</a:p>
          <a:p>
            <a:pPr lvl="0">
              <a:lnSpc>
                <a:spcPct val="115000"/>
              </a:lnSpc>
              <a:buFont typeface="Wingdings" pitchFamily="2" charset="2"/>
              <a:buChar char="§"/>
              <a:tabLst>
                <a:tab pos="457200" algn="l"/>
              </a:tabLst>
            </a:pPr>
            <a:endParaRPr lang="ru-RU" sz="6400" dirty="0">
              <a:ea typeface="Calibri"/>
              <a:cs typeface="Times New Roman"/>
            </a:endParaRPr>
          </a:p>
          <a:p>
            <a:pPr>
              <a:buFont typeface="Wingdings" pitchFamily="2" charset="2"/>
              <a:buChar char="§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 работе можно использовать приемы для создания эмоционального комфорта:</a:t>
            </a:r>
          </a:p>
          <a:p>
            <a:pPr>
              <a:buFontTx/>
              <a:buChar char="-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системное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одобрение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похвала, направленная на формирование положительных оценочных суждений; 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доброжелательность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, юмор, улыбка, 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умеренные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жесты, мимика;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-   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создание обстановки доверия, уверенности в успехе.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652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7535"/>
            <a:ext cx="7772400" cy="372641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Мотивация – важнейший компонент структуры учебной деятельности, а для личности выработанная внутренняя мотивация есть основной критерий ее сформированности.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Он заключается в том, что ребенок получает “удовольствие от самой деятельности, значимости для личности непосредственного ее результата”                           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       (Б.И. Додонов).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900"/>
            <a:ext cx="6400800" cy="307200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388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vanina.tatiana\Pictures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7614"/>
            <a:ext cx="7293644" cy="272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12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9621"/>
            <a:ext cx="7931224" cy="3175001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Древняя мудрость гласит: «Можно привести коня к водопою, но заставить его напиться нельзя».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Да, можно усадить детей за парты, добиться идеальной дисциплины. Но без пробуждения интереса, без внутренней мотивации освоения знаний не произойдёт, это будет лишь видимость учебной деятельности.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Как же пробудить желание « напиться» из источника знаний? Как мотивировать познавательную деятельность?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effectLst/>
                <a:latin typeface="Times New Roman"/>
                <a:ea typeface="Calibri"/>
              </a:rPr>
              <a:t>Формирование мотивации учения в школьном возрасте без преувеличения можно назвать одной из актуальных проблем современной школы, делом общественной важности.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4718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8"/>
            <a:ext cx="8229600" cy="101562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Снижение мотивации чаще всего наблюдается у детей подросткового возраста.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585846"/>
          </a:xfrm>
        </p:spPr>
        <p:txBody>
          <a:bodyPr>
            <a:normAutofit fontScale="70000" lnSpcReduction="20000"/>
          </a:bodyPr>
          <a:lstStyle/>
          <a:p>
            <a:pPr marL="0" lvl="0" indent="0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ru-RU" dirty="0" smtClean="0"/>
              <a:t>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Причина спада мотивации:</a:t>
            </a: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 подростков наблюдается «гормональный взрыв» и нечетко сформировано чувство будущего.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Отношение ученика к учителю.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Отношение учителя к ученику.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Личная значимость предмета.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Умственное развитие учащегося.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Продуктивность учебной деятельности.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Непонимание цели учения.</a:t>
            </a:r>
          </a:p>
          <a:p>
            <a:pPr lvl="0">
              <a:lnSpc>
                <a:spcPct val="115000"/>
              </a:lnSpc>
              <a:tabLst>
                <a:tab pos="457200" algn="l"/>
              </a:tabLst>
            </a:pP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6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6"/>
            <a:ext cx="8501122" cy="1222763"/>
          </a:xfrm>
        </p:spPr>
        <p:txBody>
          <a:bodyPr>
            <a:normAutofit fontScale="90000"/>
          </a:bodyPr>
          <a:lstStyle/>
          <a:p>
            <a:pPr marL="0" indent="0" algn="l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   Скажи 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мне - и я забуду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покажи мне – и я запомню, 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дай 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сделать - и я пойму.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br>
              <a:rPr lang="ru-RU" sz="2400" dirty="0" smtClean="0">
                <a:latin typeface="Times New Roman"/>
                <a:ea typeface="Calibri"/>
                <a:cs typeface="Times New Roman"/>
              </a:rPr>
            </a:br>
            <a:r>
              <a:rPr lang="ru-RU" sz="1800" dirty="0" smtClean="0">
                <a:latin typeface="Times New Roman"/>
                <a:ea typeface="Calibri"/>
                <a:cs typeface="Times New Roman"/>
              </a:rPr>
              <a:t>Эта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китайская пословица должна стать девизом для учителя на каждом проводимом им уроке.</a:t>
            </a:r>
            <a:r>
              <a:rPr lang="ru-RU" sz="1800" dirty="0" smtClean="0">
                <a:ea typeface="Calibri"/>
                <a:cs typeface="Times New Roman"/>
              </a:rPr>
              <a:t/>
            </a:r>
            <a:br>
              <a:rPr lang="ru-RU" sz="1800" dirty="0" smtClean="0">
                <a:ea typeface="Calibri"/>
                <a:cs typeface="Times New Roman"/>
              </a:rPr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80"/>
            <a:ext cx="8229600" cy="335758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Учение только тогда станет для учащихся радостным и привлекательным, когда они сами будут учиться: проектировать, конструировать, исследовать, открывать, т.е. познавать мир в подлинном смысле этого слова.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грамотный выбор методов и приемов, их обоснованное сочетание, учет методических особенностей использования 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учет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индивидуальных особенностей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детей смогут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учебной мотивации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vanina.tatiana\Pictures\moti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0" y="-147638"/>
            <a:ext cx="9334500" cy="543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035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349547"/>
          </a:xfrm>
        </p:spPr>
        <p:txBody>
          <a:bodyPr>
            <a:normAutofit fontScale="90000"/>
          </a:bodyPr>
          <a:lstStyle/>
          <a:p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71550"/>
            <a:ext cx="8579296" cy="40324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 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На каждом этапе урока важно поддерживать учебно-познавательную мотивацию учеников</a:t>
            </a:r>
            <a:r>
              <a:rPr lang="ru-RU" sz="29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ru-RU" sz="29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Чтобы повысить мотивацию, давайте ученикам на разных этапах урока дифференцированные задания. Они способствуют активной мыслительной деятельности всех учеников, независимо от их способностей и возможностей.</a:t>
            </a:r>
            <a:br>
              <a:rPr lang="ru-RU" sz="29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726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/>
                <a:ea typeface="Times New Roman"/>
              </a:rPr>
              <a:t>Этап 1. Организационный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Продумайте эмоциональное вхождение в урок.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Или, чтобы мотивировать ученика, начните урок необычно.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Используйте для этого прием «Отсроченная отгадка».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698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Этап 2. Целеполагание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Прием «Привлекательная цель» позволит заинтересовать детей.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А прием «Прогнозирование» – определить ученикам тему и цель урока.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Создайте на этапе целеполагания ситуацию успеха для детей. Чтобы проявился интерес к предмету и теме урока, они должны понимать, зачем это нужно, почему это важно.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Применяйте приемы: «Оратор», «Автор», «Профи», «Фантазер».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01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555</Words>
  <Application>Microsoft Office PowerPoint</Application>
  <PresentationFormat>Экран (16:9)</PresentationFormat>
  <Paragraphs>77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Как найти подход к каждому ученику и улучшить успеваемость</vt:lpstr>
      <vt:lpstr>Мотивация – важнейший компонент структуры учебной деятельности, а для личности выработанная внутренняя мотивация есть основной критерий ее сформированности.  Он заключается в том, что ребенок получает “удовольствие от самой деятельности, значимости для личности непосредственного ее результата”                                                                                          (Б.И. Додонов).</vt:lpstr>
      <vt:lpstr>Формирование мотивации учения в школьном возрасте без преувеличения можно назвать одной из актуальных проблем современной школы, делом общественной важности. </vt:lpstr>
      <vt:lpstr> Снижение мотивации чаще всего наблюдается у детей подросткового возраста. </vt:lpstr>
      <vt:lpstr>   Скажи мне - и я забуду, покажи мне – и я запомню, дай сделать - и я пойму.   Эта китайская пословица должна стать девизом для учителя на каждом проводимом им уроке. </vt:lpstr>
      <vt:lpstr>Слайд 6</vt:lpstr>
      <vt:lpstr>Слайд 7</vt:lpstr>
      <vt:lpstr>Этап 1. Организационный</vt:lpstr>
      <vt:lpstr>Этап 2. Целеполагание</vt:lpstr>
      <vt:lpstr>Этап 3. «Открытие» нового знания</vt:lpstr>
      <vt:lpstr>Этап 4. Первичное закрепление</vt:lpstr>
      <vt:lpstr>Этап 5. Оценка и контроль</vt:lpstr>
      <vt:lpstr>Этап 6. Домашнее задание</vt:lpstr>
      <vt:lpstr>Этап 7. Рефлексия</vt:lpstr>
      <vt:lpstr>Слайд 15</vt:lpstr>
      <vt:lpstr>Оптимальное педагогическое общение </vt:lpstr>
      <vt:lpstr>Ученики отмечают, что для эффективной работы учителю необходимы следующие личностные качества:</vt:lpstr>
      <vt:lpstr>Для повышения мотивации учеников имеет значение коммуникативное поведение учителя</vt:lpstr>
      <vt:lpstr>Таким образом, можно сделать следующие выводы: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Мотивация – важнейший компонент структуры учебной деятельности, а для лично-сти выработанная внутренняя мотивация есть основной критерий ее сформированно-сти. Он заключается в том, что ребенок получает “удовольствие от самой деятельно-сти, значимости для личности непосредственного ее результата” (Б.И. Додонов).</dc:title>
  <dc:creator>Ванина Татьяна Николаевна</dc:creator>
  <cp:lastModifiedBy>Татьяна</cp:lastModifiedBy>
  <cp:revision>24</cp:revision>
  <dcterms:created xsi:type="dcterms:W3CDTF">2021-03-24T10:42:30Z</dcterms:created>
  <dcterms:modified xsi:type="dcterms:W3CDTF">2021-03-24T19:49:56Z</dcterms:modified>
</cp:coreProperties>
</file>