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2" r:id="rId8"/>
    <p:sldId id="263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0" d="100"/>
          <a:sy n="60" d="100"/>
        </p:scale>
        <p:origin x="8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roup 15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sp>
          <p:nvSpPr>
            <p:cNvPr id="15" name="Freeform 14"/>
            <p:cNvSpPr/>
            <p:nvPr/>
          </p:nvSpPr>
          <p:spPr>
            <a:xfrm>
              <a:off x="0" y="-7862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19" name="Straight Connector 18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Straight Connector 19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Isosceles Triangle 22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219474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801742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0335498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3532154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9004471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866428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8445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3520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468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98598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65380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335135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03209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2314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48987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7797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accent1">
                  <a:alpha val="70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  <a:alpha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2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lumMod val="75000"/>
                <a:alpha val="66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61ADC7-7F5C-401C-9B9D-D4BC71A1E92D}" type="datetimeFigureOut">
              <a:rPr lang="ru-RU" smtClean="0"/>
              <a:t>30.03.2022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EB4E3B6C-9790-410F-A2FA-F3FD1B4D22F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2380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  <p:sldLayoutId id="2147483681" r:id="rId4"/>
    <p:sldLayoutId id="2147483682" r:id="rId5"/>
    <p:sldLayoutId id="2147483683" r:id="rId6"/>
    <p:sldLayoutId id="2147483684" r:id="rId7"/>
    <p:sldLayoutId id="2147483685" r:id="rId8"/>
    <p:sldLayoutId id="2147483686" r:id="rId9"/>
    <p:sldLayoutId id="2147483687" r:id="rId10"/>
    <p:sldLayoutId id="2147483688" r:id="rId11"/>
    <p:sldLayoutId id="2147483689" r:id="rId12"/>
    <p:sldLayoutId id="2147483690" r:id="rId13"/>
    <p:sldLayoutId id="2147483691" r:id="rId14"/>
    <p:sldLayoutId id="2147483692" r:id="rId15"/>
    <p:sldLayoutId id="2147483693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g"/><Relationship Id="rId4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FB9D00F-AA43-4A80-A01F-0A1CB363CFD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07067" y="63966"/>
            <a:ext cx="7766936" cy="1096899"/>
          </a:xfrm>
        </p:spPr>
        <p:txBody>
          <a:bodyPr/>
          <a:lstStyle/>
          <a:p>
            <a:pPr algn="ctr"/>
            <a:r>
              <a:rPr lang="ru-RU" sz="2000" dirty="0">
                <a:solidFill>
                  <a:schemeClr val="tx1"/>
                </a:solidFill>
              </a:rPr>
              <a:t>Муниципальное бюджетное общеобразовательное учреждение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«Средняя общеобразовательная школа № 50</a:t>
            </a:r>
            <a:br>
              <a:rPr lang="ru-RU" sz="2000" dirty="0">
                <a:solidFill>
                  <a:schemeClr val="tx1"/>
                </a:solidFill>
              </a:rPr>
            </a:br>
            <a:r>
              <a:rPr lang="ru-RU" sz="2000" dirty="0">
                <a:solidFill>
                  <a:schemeClr val="tx1"/>
                </a:solidFill>
              </a:rPr>
              <a:t>г. Слюдянки»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709E137C-0319-47F6-A02D-60F1D92C56C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07067" y="2126513"/>
            <a:ext cx="7766936" cy="1302487"/>
          </a:xfrm>
        </p:spPr>
        <p:txBody>
          <a:bodyPr>
            <a:normAutofit/>
          </a:bodyPr>
          <a:lstStyle/>
          <a:p>
            <a:pPr algn="just"/>
            <a:r>
              <a:rPr lang="ru-RU" sz="4400" dirty="0">
                <a:solidFill>
                  <a:schemeClr val="tx1"/>
                </a:solidFill>
              </a:rPr>
              <a:t>КТО И КАК ИЗУЧАЕТ БАЙКАЛ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B8FC8D94-B7EC-4D0E-BEAC-1A6C4B4A31ED}"/>
              </a:ext>
            </a:extLst>
          </p:cNvPr>
          <p:cNvSpPr txBox="1"/>
          <p:nvPr/>
        </p:nvSpPr>
        <p:spPr>
          <a:xfrm>
            <a:off x="6687879" y="4890977"/>
            <a:ext cx="39234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dirty="0"/>
              <a:t>Составила: учитель географии</a:t>
            </a:r>
          </a:p>
          <a:p>
            <a:pPr algn="just"/>
            <a:r>
              <a:rPr lang="ru-RU" dirty="0"/>
              <a:t>Акулинина Татьяна Владимировна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BA7DADF-9ABF-45F3-A97E-5AD45702F392}"/>
              </a:ext>
            </a:extLst>
          </p:cNvPr>
          <p:cNvSpPr txBox="1"/>
          <p:nvPr/>
        </p:nvSpPr>
        <p:spPr>
          <a:xfrm>
            <a:off x="5390535" y="6084460"/>
            <a:ext cx="1794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dirty="0"/>
              <a:t>Слюдянка 2022</a:t>
            </a:r>
          </a:p>
        </p:txBody>
      </p:sp>
    </p:spTree>
    <p:extLst>
      <p:ext uri="{BB962C8B-B14F-4D97-AF65-F5344CB8AC3E}">
        <p14:creationId xmlns:p14="http://schemas.microsoft.com/office/powerpoint/2010/main" val="232389635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E4A370-0D4D-406D-B1E8-61DDA1A754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Домашнее задание.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6698A15-644A-4E23-9A70-668B4A765EE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>
                <a:solidFill>
                  <a:schemeClr val="tx1"/>
                </a:solidFill>
              </a:rPr>
              <a:t>Повторить по рабочей тетради новые термины, схему научной работы и главные учреждения Иркутского научного центра Сибирского отделения Российской академии наук. </a:t>
            </a:r>
          </a:p>
        </p:txBody>
      </p:sp>
    </p:spTree>
    <p:extLst>
      <p:ext uri="{BB962C8B-B14F-4D97-AF65-F5344CB8AC3E}">
        <p14:creationId xmlns:p14="http://schemas.microsoft.com/office/powerpoint/2010/main" val="26500677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417FBBDE-14C7-4E5A-BC70-BE22D108CA7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7334" y="510363"/>
            <a:ext cx="8596668" cy="5530999"/>
          </a:xfrm>
        </p:spPr>
        <p:txBody>
          <a:bodyPr/>
          <a:lstStyle/>
          <a:p>
            <a:r>
              <a:rPr lang="ru-RU" dirty="0"/>
              <a:t>Литература</a:t>
            </a:r>
          </a:p>
          <a:p>
            <a:r>
              <a:rPr lang="ru-RU" dirty="0"/>
              <a:t>1. </a:t>
            </a:r>
            <a:r>
              <a:rPr lang="ru-RU" dirty="0" err="1"/>
              <a:t>Кузеванова</a:t>
            </a:r>
            <a:r>
              <a:rPr lang="ru-RU" dirty="0"/>
              <a:t> Е.Н. Введение в </a:t>
            </a:r>
            <a:r>
              <a:rPr lang="ru-RU" dirty="0" err="1"/>
              <a:t>байкаловедение</a:t>
            </a:r>
            <a:r>
              <a:rPr lang="ru-RU" dirty="0"/>
              <a:t>. 5 </a:t>
            </a:r>
            <a:r>
              <a:rPr lang="ru-RU" dirty="0" err="1"/>
              <a:t>кл</a:t>
            </a:r>
            <a:r>
              <a:rPr lang="ru-RU" dirty="0"/>
              <a:t>.: учебно-</a:t>
            </a:r>
            <a:r>
              <a:rPr lang="ru-RU" dirty="0" err="1"/>
              <a:t>методиче</a:t>
            </a:r>
            <a:r>
              <a:rPr lang="ru-RU" dirty="0"/>
              <a:t>-</a:t>
            </a:r>
          </a:p>
          <a:p>
            <a:r>
              <a:rPr lang="ru-RU" dirty="0" err="1"/>
              <a:t>ское</a:t>
            </a:r>
            <a:r>
              <a:rPr lang="ru-RU" dirty="0"/>
              <a:t> пособие //Под ред. В.В. </a:t>
            </a:r>
            <a:r>
              <a:rPr lang="ru-RU" dirty="0" err="1"/>
              <a:t>Тахтеева</a:t>
            </a:r>
            <a:r>
              <a:rPr lang="ru-RU" dirty="0"/>
              <a:t>. – Иркутск: Изд-во «Типография на</a:t>
            </a:r>
          </a:p>
          <a:p>
            <a:r>
              <a:rPr lang="ru-RU" dirty="0"/>
              <a:t>Чехова». 2019. – 192 с.</a:t>
            </a:r>
          </a:p>
          <a:p>
            <a:r>
              <a:rPr lang="ru-RU" dirty="0"/>
              <a:t>2. </a:t>
            </a:r>
            <a:r>
              <a:rPr lang="ru-RU" dirty="0" err="1"/>
              <a:t>Кузеванова</a:t>
            </a:r>
            <a:r>
              <a:rPr lang="ru-RU" dirty="0"/>
              <a:t> Е.Н., Сергеева В.Н. </a:t>
            </a:r>
            <a:r>
              <a:rPr lang="ru-RU" dirty="0" err="1"/>
              <a:t>Байкаловедение</a:t>
            </a:r>
            <a:r>
              <a:rPr lang="ru-RU" dirty="0"/>
              <a:t>. Байкал с древнейших времен до наших дней. – Иркутск, 2010. – 256 с.</a:t>
            </a:r>
          </a:p>
          <a:p>
            <a:r>
              <a:rPr lang="ru-RU" dirty="0"/>
              <a:t>3.Русенек О.Т., </a:t>
            </a:r>
            <a:r>
              <a:rPr lang="ru-RU" dirty="0" err="1"/>
              <a:t>Тахтиев</a:t>
            </a:r>
            <a:r>
              <a:rPr lang="ru-RU" dirty="0"/>
              <a:t> В.В. и др. </a:t>
            </a:r>
            <a:r>
              <a:rPr lang="ru-RU" dirty="0" err="1"/>
              <a:t>Байкаловедение</a:t>
            </a:r>
            <a:r>
              <a:rPr lang="ru-RU" dirty="0"/>
              <a:t>: в 2 кн. – Новосибирск: Наука, 2012. – Кн. 1. – 468 с.</a:t>
            </a:r>
          </a:p>
          <a:p>
            <a:r>
              <a:rPr lang="ru-RU" dirty="0"/>
              <a:t>Электронные ресурсы:</a:t>
            </a:r>
          </a:p>
          <a:p>
            <a:r>
              <a:rPr lang="ru-RU" dirty="0"/>
              <a:t>1. 8a1640f5d48e132eebda9eb46ed0f67d.png (1006×629) (sibirskayadolina.ru)</a:t>
            </a:r>
          </a:p>
          <a:p>
            <a:r>
              <a:rPr lang="ru-RU" dirty="0"/>
              <a:t>2. https://uposter.ru/uploads/images/00/00/01/2021/08/07/468aab.jpg</a:t>
            </a:r>
          </a:p>
          <a:p>
            <a:r>
              <a:rPr lang="ru-RU" dirty="0"/>
              <a:t>3.http://rln.lin.irk.ru/</a:t>
            </a:r>
            <a:r>
              <a:rPr lang="ru-RU" dirty="0" err="1"/>
              <a:t>images</a:t>
            </a:r>
            <a:r>
              <a:rPr lang="ru-RU" dirty="0"/>
              <a:t>/</a:t>
            </a:r>
            <a:r>
              <a:rPr lang="ru-RU" dirty="0" err="1"/>
              <a:t>science</a:t>
            </a:r>
            <a:r>
              <a:rPr lang="ru-RU" dirty="0"/>
              <a:t>/</a:t>
            </a:r>
            <a:r>
              <a:rPr lang="ru-RU" dirty="0" err="1"/>
              <a:t>expedition</a:t>
            </a:r>
            <a:r>
              <a:rPr lang="ru-RU" dirty="0"/>
              <a:t>/2019/26_07-07_08/4.jpg</a:t>
            </a:r>
          </a:p>
          <a:p>
            <a:endParaRPr lang="ru-RU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789030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30B2202-BCE1-4986-B2E3-C512D0E949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000" dirty="0">
                <a:solidFill>
                  <a:schemeClr val="tx1"/>
                </a:solidFill>
              </a:rPr>
              <a:t>Цель урока: Расширение понятийной базы за счет включения в нее новых элементов (современные методы изучения Байкала). Продолжить формирование у детей умения работать в группах.</a:t>
            </a:r>
            <a:br>
              <a:rPr lang="ru-RU" sz="2000" dirty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0356120-C694-4B1A-8189-273C277FDE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chemeClr val="tx1"/>
                </a:solidFill>
              </a:rPr>
              <a:t>Задачи: </a:t>
            </a:r>
          </a:p>
          <a:p>
            <a:r>
              <a:rPr lang="ru-RU" sz="2400" dirty="0">
                <a:solidFill>
                  <a:schemeClr val="tx1"/>
                </a:solidFill>
              </a:rPr>
              <a:t>- Активизировать познавательную деятельность.</a:t>
            </a:r>
          </a:p>
          <a:p>
            <a:r>
              <a:rPr lang="ru-RU" sz="2400" dirty="0">
                <a:solidFill>
                  <a:schemeClr val="tx1"/>
                </a:solidFill>
              </a:rPr>
              <a:t>- Объяснить значение новых терминов. </a:t>
            </a:r>
          </a:p>
          <a:p>
            <a:r>
              <a:rPr lang="ru-RU" sz="2400" dirty="0">
                <a:solidFill>
                  <a:schemeClr val="tx1"/>
                </a:solidFill>
              </a:rPr>
              <a:t>- Познакомить учащихся с научными организациями, изучающими Байкал.</a:t>
            </a:r>
          </a:p>
          <a:p>
            <a:r>
              <a:rPr lang="ru-RU" sz="2400" dirty="0">
                <a:solidFill>
                  <a:schemeClr val="tx1"/>
                </a:solidFill>
              </a:rPr>
              <a:t>- Увлечь учеников изучением всеми доступными методами озера Байкал.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815368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46B696-DF92-4DE6-8A35-B76FC79FF7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7334" y="609599"/>
            <a:ext cx="8596668" cy="245257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Хорошо учился в школе,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Институтский курс освоил.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Все науки изучал,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Академиком он стал.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Книг прочёл, наверно тонны!</a:t>
            </a:r>
            <a:br>
              <a:rPr lang="ru-RU" dirty="0">
                <a:solidFill>
                  <a:schemeClr val="tx1"/>
                </a:solidFill>
              </a:rPr>
            </a:br>
            <a:r>
              <a:rPr lang="ru-RU" dirty="0">
                <a:solidFill>
                  <a:schemeClr val="tx1"/>
                </a:solidFill>
              </a:rPr>
              <a:t>Настоящий он…</a:t>
            </a:r>
            <a:br>
              <a:rPr lang="ru-RU" dirty="0">
                <a:solidFill>
                  <a:schemeClr val="tx1"/>
                </a:solidFill>
              </a:rPr>
            </a:b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5" name="Объект 4" descr="Женщина, держащий ноутбук">
            <a:extLst>
              <a:ext uri="{FF2B5EF4-FFF2-40B4-BE49-F238E27FC236}">
                <a16:creationId xmlns:a16="http://schemas.microsoft.com/office/drawing/2014/main" id="{192822C5-E8D4-47FC-8498-9AB99A4EDD2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268342" y="609599"/>
            <a:ext cx="1781175" cy="1809750"/>
          </a:xfrm>
        </p:spPr>
      </p:pic>
      <p:pic>
        <p:nvPicPr>
          <p:cNvPr id="7" name="Рисунок 6" descr="Школьный химияй колба с синем жидкостем">
            <a:extLst>
              <a:ext uri="{FF2B5EF4-FFF2-40B4-BE49-F238E27FC236}">
                <a16:creationId xmlns:a16="http://schemas.microsoft.com/office/drawing/2014/main" id="{D2E56BF5-450C-4FB7-9E8F-FD886128690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6334" y="3722100"/>
            <a:ext cx="4322133" cy="2880718"/>
          </a:xfrm>
          <a:prstGeom prst="rect">
            <a:avLst/>
          </a:prstGeom>
        </p:spPr>
      </p:pic>
      <p:pic>
        <p:nvPicPr>
          <p:cNvPr id="9" name="Рисунок 8" descr="Сидящий человек за деревянным столе, удерживая карандаш и написание на листе в открытой записной книжке">
            <a:extLst>
              <a:ext uri="{FF2B5EF4-FFF2-40B4-BE49-F238E27FC236}">
                <a16:creationId xmlns:a16="http://schemas.microsoft.com/office/drawing/2014/main" id="{9ADB2593-1C32-42B5-BC8B-39D31572977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5352" y="3795825"/>
            <a:ext cx="4060316" cy="27593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8474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11">
            <a:extLst>
              <a:ext uri="{FF2B5EF4-FFF2-40B4-BE49-F238E27FC236}">
                <a16:creationId xmlns:a16="http://schemas.microsoft.com/office/drawing/2014/main" id="{46E2C1D0-2072-4664-9C67-3B12866F5B9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9317" y="-1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rebuchet MS" panose="020B0603020202020204"/>
              <a:ea typeface="+mn-ea"/>
              <a:cs typeface="+mn-cs"/>
            </a:endParaRPr>
          </a:p>
        </p:txBody>
      </p:sp>
      <p:pic>
        <p:nvPicPr>
          <p:cNvPr id="5" name="Рисунок 4" descr="Изображение выглядит как человек, внутренний, прибор&#10;&#10;Автоматически созданное описание">
            <a:extLst>
              <a:ext uri="{FF2B5EF4-FFF2-40B4-BE49-F238E27FC236}">
                <a16:creationId xmlns:a16="http://schemas.microsoft.com/office/drawing/2014/main" id="{50EBF3A8-D055-4C67-B3DF-A72F8A2324D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5286" r="26338" b="-1"/>
          <a:stretch/>
        </p:blipFill>
        <p:spPr>
          <a:xfrm>
            <a:off x="6194368" y="10"/>
            <a:ext cx="5997632" cy="6857990"/>
          </a:xfrm>
          <a:custGeom>
            <a:avLst/>
            <a:gdLst/>
            <a:ahLst/>
            <a:cxnLst/>
            <a:rect l="l" t="t" r="r" b="b"/>
            <a:pathLst>
              <a:path w="5997632" h="6858000">
                <a:moveTo>
                  <a:pt x="0" y="0"/>
                </a:moveTo>
                <a:lnTo>
                  <a:pt x="5997632" y="0"/>
                </a:lnTo>
                <a:lnTo>
                  <a:pt x="5997632" y="6858000"/>
                </a:lnTo>
                <a:lnTo>
                  <a:pt x="3178693" y="6858000"/>
                </a:lnTo>
                <a:close/>
              </a:path>
            </a:pathLst>
          </a:custGeom>
        </p:spPr>
      </p:pic>
      <p:pic>
        <p:nvPicPr>
          <p:cNvPr id="4" name="Объект 3" descr="Изображение выглядит как лодка, внешний, небо, вода&#10;&#10;Автоматически созданное описание">
            <a:extLst>
              <a:ext uri="{FF2B5EF4-FFF2-40B4-BE49-F238E27FC236}">
                <a16:creationId xmlns:a16="http://schemas.microsoft.com/office/drawing/2014/main" id="{0A3B0F82-EB21-4A5F-8E1B-1E92BDA429C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7500" r="856" b="-1"/>
          <a:stretch/>
        </p:blipFill>
        <p:spPr>
          <a:xfrm>
            <a:off x="51440" y="10"/>
            <a:ext cx="9141744" cy="6857990"/>
          </a:xfrm>
          <a:custGeom>
            <a:avLst/>
            <a:gdLst/>
            <a:ahLst/>
            <a:cxnLst/>
            <a:rect l="l" t="t" r="r" b="b"/>
            <a:pathLst>
              <a:path w="9141744" h="6863485">
                <a:moveTo>
                  <a:pt x="0" y="0"/>
                </a:moveTo>
                <a:lnTo>
                  <a:pt x="5963051" y="0"/>
                </a:lnTo>
                <a:lnTo>
                  <a:pt x="9141744" y="6863485"/>
                </a:lnTo>
                <a:lnTo>
                  <a:pt x="0" y="6863485"/>
                </a:lnTo>
                <a:lnTo>
                  <a:pt x="0" y="0"/>
                </a:lnTo>
                <a:close/>
              </a:path>
            </a:pathLst>
          </a:custGeom>
        </p:spPr>
      </p:pic>
      <p:sp>
        <p:nvSpPr>
          <p:cNvPr id="14" name="Freeform: Shape 13">
            <a:extLst>
              <a:ext uri="{FF2B5EF4-FFF2-40B4-BE49-F238E27FC236}">
                <a16:creationId xmlns:a16="http://schemas.microsoft.com/office/drawing/2014/main" id="{37FEB674-D811-4FFE-A878-29D0C0ED18D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773847"/>
            <a:ext cx="6434783" cy="3310306"/>
          </a:xfrm>
          <a:custGeom>
            <a:avLst/>
            <a:gdLst>
              <a:gd name="connsiteX0" fmla="*/ 0 w 6434783"/>
              <a:gd name="connsiteY0" fmla="*/ 0 h 3310306"/>
              <a:gd name="connsiteX1" fmla="*/ 3829872 w 6434783"/>
              <a:gd name="connsiteY1" fmla="*/ 0 h 3310306"/>
              <a:gd name="connsiteX2" fmla="*/ 4896100 w 6434783"/>
              <a:gd name="connsiteY2" fmla="*/ 0 h 3310306"/>
              <a:gd name="connsiteX3" fmla="*/ 4901677 w 6434783"/>
              <a:gd name="connsiteY3" fmla="*/ 0 h 3310306"/>
              <a:gd name="connsiteX4" fmla="*/ 6434783 w 6434783"/>
              <a:gd name="connsiteY4" fmla="*/ 3310306 h 3310306"/>
              <a:gd name="connsiteX5" fmla="*/ 0 w 6434783"/>
              <a:gd name="connsiteY5" fmla="*/ 3310306 h 331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434783" h="3310306">
                <a:moveTo>
                  <a:pt x="0" y="0"/>
                </a:moveTo>
                <a:lnTo>
                  <a:pt x="3829872" y="0"/>
                </a:lnTo>
                <a:lnTo>
                  <a:pt x="4896100" y="0"/>
                </a:lnTo>
                <a:lnTo>
                  <a:pt x="4901677" y="0"/>
                </a:lnTo>
                <a:lnTo>
                  <a:pt x="6434783" y="3310306"/>
                </a:lnTo>
                <a:lnTo>
                  <a:pt x="0" y="3310306"/>
                </a:lnTo>
                <a:close/>
              </a:path>
            </a:pathLst>
          </a:custGeom>
          <a:solidFill>
            <a:schemeClr val="bg1">
              <a:lumMod val="85000"/>
              <a:lumOff val="15000"/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CBA243-8DCC-44FC-9397-506DF68DE1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062" y="2103437"/>
            <a:ext cx="4193810" cy="880985"/>
          </a:xfrm>
        </p:spPr>
        <p:txBody>
          <a:bodyPr anchor="ctr">
            <a:normAutofit fontScale="90000"/>
          </a:bodyPr>
          <a:lstStyle/>
          <a:p>
            <a:r>
              <a:rPr lang="ru-RU" sz="2800" dirty="0"/>
              <a:t>Работа научных сотрудников</a:t>
            </a:r>
          </a:p>
        </p:txBody>
      </p:sp>
    </p:spTree>
    <p:extLst>
      <p:ext uri="{BB962C8B-B14F-4D97-AF65-F5344CB8AC3E}">
        <p14:creationId xmlns:p14="http://schemas.microsoft.com/office/powerpoint/2010/main" val="391192473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86042A-2DAA-4840-A35D-275426D565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Новые термины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8A9A027E-389E-46E2-8E73-AC89470E605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4800" dirty="0">
                <a:solidFill>
                  <a:srgbClr val="002060"/>
                </a:solidFill>
              </a:rPr>
              <a:t>Открытие</a:t>
            </a:r>
          </a:p>
          <a:p>
            <a:r>
              <a:rPr lang="ru-RU" sz="4800" dirty="0">
                <a:solidFill>
                  <a:srgbClr val="002060"/>
                </a:solidFill>
              </a:rPr>
              <a:t>Изобретение</a:t>
            </a:r>
          </a:p>
          <a:p>
            <a:r>
              <a:rPr lang="ru-RU" sz="4800" dirty="0">
                <a:solidFill>
                  <a:srgbClr val="002060"/>
                </a:solidFill>
              </a:rPr>
              <a:t>Патент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59971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58FE0F6-9F3E-4397-9C83-CF89B14942A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>
                <a:solidFill>
                  <a:schemeClr val="tx1"/>
                </a:solidFill>
              </a:rPr>
              <a:t>Новые термины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4B1E20B-AA01-41B4-BC2A-AFEE031487A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>
                <a:solidFill>
                  <a:srgbClr val="002060"/>
                </a:solidFill>
              </a:rPr>
              <a:t>Открытие</a:t>
            </a:r>
            <a:r>
              <a:rPr lang="ru-RU" sz="2400" dirty="0">
                <a:solidFill>
                  <a:schemeClr val="tx1"/>
                </a:solidFill>
              </a:rPr>
              <a:t> – установление неизвестных ранее закономерностей, свойств и явлений, вносящих коренные изменения в уровень познания окружающего мира. 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Изобретение</a:t>
            </a:r>
            <a:r>
              <a:rPr lang="ru-RU" sz="2400" dirty="0">
                <a:solidFill>
                  <a:schemeClr val="tx1"/>
                </a:solidFill>
              </a:rPr>
              <a:t> – новое техническое решение задачи в любой области человеческой деятельности.</a:t>
            </a:r>
          </a:p>
          <a:p>
            <a:r>
              <a:rPr lang="ru-RU" sz="2400" dirty="0">
                <a:solidFill>
                  <a:srgbClr val="002060"/>
                </a:solidFill>
              </a:rPr>
              <a:t>Патент</a:t>
            </a:r>
            <a:r>
              <a:rPr lang="ru-RU" sz="2400" dirty="0">
                <a:solidFill>
                  <a:schemeClr val="tx1"/>
                </a:solidFill>
              </a:rPr>
              <a:t> – документальное подтверждённое и зарегистрированное авторское право на использование изобретения.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648944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BC286246-08CE-4185-87D8-AFA0C86A3B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6539" y="816640"/>
            <a:ext cx="8596667" cy="1671380"/>
          </a:xfrm>
          <a:prstGeom prst="rect">
            <a:avLst/>
          </a:prstGeom>
        </p:spPr>
      </p:pic>
      <p:sp>
        <p:nvSpPr>
          <p:cNvPr id="3" name="Объект 2">
            <a:extLst>
              <a:ext uri="{FF2B5EF4-FFF2-40B4-BE49-F238E27FC236}">
                <a16:creationId xmlns:a16="http://schemas.microsoft.com/office/drawing/2014/main" id="{AB68DB6F-290E-4F98-B240-16D7602E89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Изучением озера Байкал занимаются многие научно-исследовательские институты и университеты, как в России, так и за рубежом. </a:t>
            </a:r>
          </a:p>
          <a:p>
            <a:r>
              <a:rPr lang="ru-RU" dirty="0">
                <a:solidFill>
                  <a:schemeClr val="tx1"/>
                </a:solidFill>
              </a:rPr>
              <a:t>В Иркутском научном центре Сибирского отделения Российской академии наук находится несколько научных учреждений, исследующих озеро Байкал и его побережье.</a:t>
            </a:r>
          </a:p>
          <a:p>
            <a:endParaRPr lang="ru-RU" dirty="0"/>
          </a:p>
        </p:txBody>
      </p:sp>
      <p:pic>
        <p:nvPicPr>
          <p:cNvPr id="21" name="Рисунок 20">
            <a:extLst>
              <a:ext uri="{FF2B5EF4-FFF2-40B4-BE49-F238E27FC236}">
                <a16:creationId xmlns:a16="http://schemas.microsoft.com/office/drawing/2014/main" id="{E84F6C72-0374-4990-8CAA-C0D414057F6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85065" y="3831970"/>
            <a:ext cx="4212265" cy="2801426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78950D0-8FEC-4A17-80F8-E8368B2C21A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84872" y="3745087"/>
            <a:ext cx="4803137" cy="30019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3747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DA328DB2-FE39-4334-8943-BA6C1F862E34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55857" y="1275907"/>
            <a:ext cx="11226278" cy="41998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529518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59C61E1-A2CB-4CCA-BB8C-6A5290EB3E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>
                <a:solidFill>
                  <a:schemeClr val="tx1"/>
                </a:solidFill>
              </a:rPr>
              <a:t>Сегодня на уроке я: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FEA3964-BB9D-4E8F-97C6-340D316241C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600" dirty="0"/>
              <a:t>Узнал……</a:t>
            </a:r>
          </a:p>
          <a:p>
            <a:r>
              <a:rPr lang="ru-RU" sz="3600" dirty="0"/>
              <a:t>Запомнил……</a:t>
            </a:r>
          </a:p>
          <a:p>
            <a:r>
              <a:rPr lang="ru-RU" sz="3600" dirty="0"/>
              <a:t>Научился делать…..</a:t>
            </a:r>
          </a:p>
          <a:p>
            <a:r>
              <a:rPr lang="ru-RU" sz="3600" dirty="0"/>
              <a:t>Мне понравилось…….</a:t>
            </a:r>
          </a:p>
          <a:p>
            <a:r>
              <a:rPr lang="ru-RU" sz="3600" dirty="0"/>
              <a:t>Хотел бы узнать на следующем занятии………</a:t>
            </a:r>
          </a:p>
        </p:txBody>
      </p:sp>
    </p:spTree>
    <p:extLst>
      <p:ext uri="{BB962C8B-B14F-4D97-AF65-F5344CB8AC3E}">
        <p14:creationId xmlns:p14="http://schemas.microsoft.com/office/powerpoint/2010/main" val="4078873072"/>
      </p:ext>
    </p:extLst>
  </p:cSld>
  <p:clrMapOvr>
    <a:masterClrMapping/>
  </p:clrMapOvr>
</p:sld>
</file>

<file path=ppt/theme/theme1.xml><?xml version="1.0" encoding="utf-8"?>
<a:theme xmlns:a="http://schemas.openxmlformats.org/drawingml/2006/main" name="Аспект">
  <a:themeElements>
    <a:clrScheme name="Аспект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5FCBEF"/>
      </a:accent1>
      <a:accent2>
        <a:srgbClr val="2E83C3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Аспект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0B5AB586-D108-4FC1-8368-649FE654B89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60</TotalTime>
  <Words>428</Words>
  <Application>Microsoft Office PowerPoint</Application>
  <PresentationFormat>Широкоэкранный</PresentationFormat>
  <Paragraphs>41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6" baseType="lpstr">
      <vt:lpstr>Arial</vt:lpstr>
      <vt:lpstr>Calibri</vt:lpstr>
      <vt:lpstr>Trebuchet MS</vt:lpstr>
      <vt:lpstr>Wingdings 3</vt:lpstr>
      <vt:lpstr>Аспект</vt:lpstr>
      <vt:lpstr>Муниципальное бюджетное общеобразовательное учреждение «Средняя общеобразовательная школа № 50 г. Слюдянки»</vt:lpstr>
      <vt:lpstr>Цель урока: Расширение понятийной базы за счет включения в нее новых элементов (современные методы изучения Байкала). Продолжить формирование у детей умения работать в группах. </vt:lpstr>
      <vt:lpstr>Хорошо учился в школе, Институтский курс освоил. Все науки изучал, Академиком он стал. Книг прочёл, наверно тонны! Настоящий он… </vt:lpstr>
      <vt:lpstr>Работа научных сотрудников</vt:lpstr>
      <vt:lpstr>Новые термины </vt:lpstr>
      <vt:lpstr>Новые термины </vt:lpstr>
      <vt:lpstr>Презентация PowerPoint</vt:lpstr>
      <vt:lpstr>Презентация PowerPoint</vt:lpstr>
      <vt:lpstr>Сегодня на уроке я:</vt:lpstr>
      <vt:lpstr>Домашнее задание.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Муниципальное бюджетное общеобразовательное учреждение «Средняя общеобразовательная школа № 50 г. Слюдянки»</dc:title>
  <dc:creator>RedBull</dc:creator>
  <cp:lastModifiedBy>RedBull</cp:lastModifiedBy>
  <cp:revision>2</cp:revision>
  <dcterms:created xsi:type="dcterms:W3CDTF">2022-03-29T16:52:07Z</dcterms:created>
  <dcterms:modified xsi:type="dcterms:W3CDTF">2022-03-29T17:52:13Z</dcterms:modified>
</cp:coreProperties>
</file>