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71" r:id="rId4"/>
    <p:sldId id="261" r:id="rId5"/>
    <p:sldId id="272" r:id="rId6"/>
    <p:sldId id="259" r:id="rId7"/>
    <p:sldId id="268" r:id="rId8"/>
    <p:sldId id="270" r:id="rId9"/>
    <p:sldId id="263" r:id="rId10"/>
    <p:sldId id="265" r:id="rId11"/>
    <p:sldId id="276" r:id="rId12"/>
    <p:sldId id="273" r:id="rId13"/>
    <p:sldId id="274" r:id="rId14"/>
    <p:sldId id="275" r:id="rId15"/>
    <p:sldId id="277" r:id="rId16"/>
    <p:sldId id="287" r:id="rId17"/>
    <p:sldId id="278" r:id="rId18"/>
    <p:sldId id="279" r:id="rId19"/>
    <p:sldId id="280" r:id="rId20"/>
    <p:sldId id="281" r:id="rId21"/>
    <p:sldId id="284" r:id="rId22"/>
    <p:sldId id="282" r:id="rId23"/>
    <p:sldId id="283" r:id="rId24"/>
    <p:sldId id="288" r:id="rId25"/>
    <p:sldId id="289" r:id="rId26"/>
    <p:sldId id="290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56" autoAdjust="0"/>
    <p:restoredTop sz="82364" autoAdjust="0"/>
  </p:normalViewPr>
  <p:slideViewPr>
    <p:cSldViewPr snapToGrid="0">
      <p:cViewPr varScale="1">
        <p:scale>
          <a:sx n="60" d="100"/>
          <a:sy n="60" d="100"/>
        </p:scale>
        <p:origin x="42" y="576"/>
      </p:cViewPr>
      <p:guideLst/>
    </p:cSldViewPr>
  </p:slideViewPr>
  <p:outlineViewPr>
    <p:cViewPr>
      <p:scale>
        <a:sx n="33" d="100"/>
        <a:sy n="33" d="100"/>
      </p:scale>
      <p:origin x="0" y="-141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163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CF83B-A78A-4089-9EE1-06B12084066F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878FA-1497-4AEA-8A8E-B7A0F71C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98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878FA-1497-4AEA-8A8E-B7A0F71C421E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158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878FA-1497-4AEA-8A8E-B7A0F71C421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01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538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972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102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236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968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796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648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 hasCustomPrompt="1"/>
          </p:nvPr>
        </p:nvSpPr>
        <p:spPr>
          <a:xfrm>
            <a:off x="1652588" y="-304800"/>
            <a:ext cx="914400" cy="914400"/>
          </a:xfrm>
        </p:spPr>
        <p:txBody>
          <a:bodyPr/>
          <a:lstStyle/>
          <a:p>
            <a:pPr lvl="0"/>
            <a:r>
              <a:rPr lang="ru-RU" dirty="0" err="1" smtClean="0"/>
              <a:t>азбрц</a:t>
            </a:r>
            <a:r>
              <a:rPr lang="ru-RU" dirty="0" smtClean="0"/>
              <a:t>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</a:t>
            </a:r>
            <a:r>
              <a:rPr lang="ru-RU" dirty="0" err="1" smtClean="0"/>
              <a:t>уровеньеО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817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1524000" y="-304800"/>
            <a:ext cx="914400" cy="91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19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247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167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EF31B-665E-4DBB-9AEF-42F87F8979B9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E969D-3C85-4FCE-8201-8068CBBD9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984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eographyofrussia.com/vlazhnost-vozduxa/" TargetMode="External"/><Relationship Id="rId2" Type="http://schemas.openxmlformats.org/officeDocument/2006/relationships/hyperlink" Target="https://geographyofrussia.com/temperatura/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geographyofrussia.com/navodnenie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top10s.ru/item/buryi-medved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eographyofrussia.com/vlazhnost-vozduxa/" TargetMode="External"/><Relationship Id="rId2" Type="http://schemas.openxmlformats.org/officeDocument/2006/relationships/hyperlink" Target="https://geographyofrussia.com/les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eographyofrussia.com/tipy-pochv/" TargetMode="External"/><Relationship Id="rId4" Type="http://schemas.openxmlformats.org/officeDocument/2006/relationships/hyperlink" Target="https://geographyofrussia.com/mineraly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geographyofrussia.com/les/" TargetMode="External"/><Relationship Id="rId2" Type="http://schemas.openxmlformats.org/officeDocument/2006/relationships/hyperlink" Target="https://geographyofrussia.com/lesnye-resursy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eographyofrussia.com/sposoby-orientirovaniya-na-mestnosti/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geographyofrussia.com/lesnaya-zona/" TargetMode="External"/><Relationship Id="rId3" Type="http://schemas.openxmlformats.org/officeDocument/2006/relationships/hyperlink" Target="http://brauniart.com/wp-content/uploads/2017/03/15.jpg" TargetMode="External"/><Relationship Id="rId7" Type="http://schemas.openxmlformats.org/officeDocument/2006/relationships/hyperlink" Target="http://treespk.ru/upload/iblock/5b6/5b67f7154677623f6e0fb19fd2d8648b.jpg" TargetMode="External"/><Relationship Id="rId12" Type="http://schemas.openxmlformats.org/officeDocument/2006/relationships/hyperlink" Target="https://&#1089;&#1077;&#1079;&#1086;&#1085;&#1099;&#1075;&#1086;&#1076;&#1072;.&#1088;&#1092;/%D1%81%D0%BC%D0%B5%D1%88%D0%B0%D0%BD%D0%BD%D1%8B%D0%B5%20%D0%BB%D0%B5%D1%81%D0%B0.html" TargetMode="External"/><Relationship Id="rId2" Type="http://schemas.openxmlformats.org/officeDocument/2006/relationships/hyperlink" Target="https://divo-dacha.ru/derevya-i-kustarniki/xvojnye-rasteniya-klassy-vidy-xvojnyx%20derevev%20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ics.photographer.ru/nonstop/pics/pictures/231/231162.jpg" TargetMode="External"/><Relationship Id="rId11" Type="http://schemas.openxmlformats.org/officeDocument/2006/relationships/hyperlink" Target="https://&#1089;&#1077;&#1079;&#1086;&#1085;&#1099;-&#1075;&#1086;&#1076;&#1072;.&#1088;&#1092;/sites/default/files/images/okruzhayushhij_mir/Russia_lesa_map.jpg" TargetMode="External"/><Relationship Id="rId5" Type="http://schemas.openxmlformats.org/officeDocument/2006/relationships/hyperlink" Target="https://c.pxhere.com/photos/b9/10/trees_winter_snow_nature_forest_rocks_hiking_pennsylvania-573438.jpg!d" TargetMode="External"/><Relationship Id="rId10" Type="http://schemas.openxmlformats.org/officeDocument/2006/relationships/hyperlink" Target="https://geographyofrussia.com/osobo-oxranyaemye-prirodnye-territorii-rossii/" TargetMode="External"/><Relationship Id="rId4" Type="http://schemas.openxmlformats.org/officeDocument/2006/relationships/hyperlink" Target="http://www.lutskadm.gov.ua/media/k2/items/cache/3ea2730a45b35096a85ff9c85714e595_XL.jpg" TargetMode="External"/><Relationship Id="rId9" Type="http://schemas.openxmlformats.org/officeDocument/2006/relationships/hyperlink" Target="https://geographyofrussia.com/tajga-2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eographyofrussia.com/zapadnaya-sibir/" TargetMode="External"/><Relationship Id="rId2" Type="http://schemas.openxmlformats.org/officeDocument/2006/relationships/hyperlink" Target="https://geographyofrussia.com/geograficheskie-koordinaty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geographyofrussia.com/amur-2/" TargetMode="External"/><Relationship Id="rId3" Type="http://schemas.openxmlformats.org/officeDocument/2006/relationships/hyperlink" Target="https://geographyofrussia.com/finskij-zaliv/" TargetMode="External"/><Relationship Id="rId7" Type="http://schemas.openxmlformats.org/officeDocument/2006/relationships/hyperlink" Target="https://geographyofrussia.com/altaj-2/" TargetMode="External"/><Relationship Id="rId2" Type="http://schemas.openxmlformats.org/officeDocument/2006/relationships/hyperlink" Target="https://geographyofrussia.com/boloto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eographyofrussia.com/ob/" TargetMode="External"/><Relationship Id="rId5" Type="http://schemas.openxmlformats.org/officeDocument/2006/relationships/hyperlink" Target="https://geographyofrussia.com/stepi/" TargetMode="External"/><Relationship Id="rId4" Type="http://schemas.openxmlformats.org/officeDocument/2006/relationships/hyperlink" Target="https://geographyofrussia.com/ural-3/" TargetMode="External"/><Relationship Id="rId9" Type="http://schemas.openxmlformats.org/officeDocument/2006/relationships/hyperlink" Target="https://geographyofrussia.com/kamchatka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eographyofrussia.com/zapadnaya-sibir/" TargetMode="External"/><Relationship Id="rId2" Type="http://schemas.openxmlformats.org/officeDocument/2006/relationships/hyperlink" Target="https://geographyofrussia.com/doklad-vostochno-evropejskaya-ravnina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geographyofrussia.com/vechnaya-merzlota-mnogoletnyaya-merzlota/" TargetMode="External"/><Relationship Id="rId4" Type="http://schemas.openxmlformats.org/officeDocument/2006/relationships/hyperlink" Target="https://geographyofrussia.com/vostochnaya-sibir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26531" y="5599579"/>
            <a:ext cx="6338938" cy="1258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географии МБОУ СОШ №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                        Болдырева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Нина Ивановна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83053" y="3185247"/>
            <a:ext cx="184731" cy="2654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69920" y="0"/>
            <a:ext cx="585216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Тема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Таёжная зона.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Амурский леопард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05" y="465222"/>
            <a:ext cx="11758864" cy="56468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332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489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61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ХВОЙНЫЕ ДЕРЕВЬЯ ЕЛЬ СОСНА ПИХТА Если иголочки вместо листвы, Хвойным тогда этот лес назови. Хвойные леса составляют более трети всех лесов планеты. Россия является одной из ведущих стран в мире по запасам леса. ЛИСТВЕННИЦА КЕДРОВАЯ СОСН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685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547" y="4227"/>
            <a:ext cx="10515600" cy="41709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Хвойные. Сосна                                      </a:t>
            </a:r>
            <a:r>
              <a:rPr lang="ru-RU" dirty="0" smtClean="0"/>
              <a:t>Ель</a:t>
            </a:r>
            <a:endParaRPr lang="ru-RU" dirty="0"/>
          </a:p>
        </p:txBody>
      </p:sp>
      <p:pic>
        <p:nvPicPr>
          <p:cNvPr id="5" name="Объект 4" descr="ХВОЙНЫЕ ДЕРЕВЬЯ ЕЛЬ СОСНА ПИХТА ЛИСТВЕННИЦА Максимальная высота хвойного дерева – 50 м. Может жить до 300 лет. Это стройное дерево с густой пирамидальной кроной. Ель обыкновенная считается самым распространенным деревом. Ширина ствола старого дерева может достигать 1 м. Зрелые шишки обыкновенной ели созревают осенью в октябре, а их семена начинают выпадать с января по апрель. Европейская ель считается самой быстрорастущей. Так, за год она может подрасти на 50 см. КЕДРОВАЯ СОСНА"/>
          <p:cNvPicPr>
            <a:picLocks noGrp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1" t="-3150" r="3282" b="3150"/>
          <a:stretch/>
        </p:blipFill>
        <p:spPr bwMode="auto">
          <a:xfrm>
            <a:off x="6019800" y="132564"/>
            <a:ext cx="6172200" cy="72580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5" descr="ХВОЙНЫЕ ДЕРЕВЬЯ ЕЛЬ СОСНА ПИХТА ЛИСТВЕННИЦА Сосна по праву считается символом русского леса. Живёт сосна до 200 лет. В высоту дерево достигает 35-40 метров, и поэтому заслуженно называется деревом первой величины. Окружность ствола иногда достигает 1 метра. Хвоя у сосны – плотная, сизо-зеленая. По форме бывает разная — торчащая, изогнутая, и даже собранная в пучки по 2 иголки. Продолжительность жизни хвои – 3 года. С наступлением осени хвоинки желтеют и опадают. КЕДРОВАЯ СОСНА"/>
          <p:cNvPicPr>
            <a:picLocks noGrp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7" t="787" r="3125" b="-787"/>
          <a:stretch/>
        </p:blipFill>
        <p:spPr bwMode="auto">
          <a:xfrm>
            <a:off x="0" y="417095"/>
            <a:ext cx="6019800" cy="73037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1567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48126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Хвойные.    Лиственница.                               Кедровая сосна-сибирский кедр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ХВОЙНЫЕ ДЕРЕВЬЯ ЕЛЬ СОСНА ПИХТА ЛИСТВЕННИЦА  Лиственница это единственное хвойное дерево, которое на зиму сбрасывает листву, достигает высоты 30- 40 метров. Кора у молодых лиственниц гладкая, но с возрастом покрывается трещинками. Хвоинки однолетние, мягкие, узкие; расположены спирально на удлинённых побегах и пучками на укороченных. Возраст отдельных лиственниц достигает 900 лет, но чаще 300 лет. Это растение долгожитель среди хвойных.  КЕДРОВАЯ СОСНА"/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7" r="2655"/>
          <a:stretch/>
        </p:blipFill>
        <p:spPr bwMode="auto">
          <a:xfrm>
            <a:off x="0" y="481262"/>
            <a:ext cx="6172200" cy="68499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5" descr="ХВОЙНЫЕ ДЕРЕВЬЯ ЕЛЬ СОСНА ПИХТА ЛИСТВЕННИЦА Кедровая сосна, символ тайги в России, – уникальное растение, восхищающее своей красотой, зимостойкостью и целительными свойствами. Это мощное красивое дерево ценится великолепной древесиной, целебной хвоей и полезнейшими плодами-орешками. Высота взрослых деревьев около 35 метров. Кедровая сосна – долгожитель, средняя продолжительность жизни дерева составляет 400 лет. Плоды дерева, кедровые орешки, ценятся как питательный продукт и целебное средство. Издавна на Руси это дерево называли хлебным. КЕДРОВАЯ СОСНА"/>
          <p:cNvPicPr>
            <a:picLocks noGrp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2" r="2500"/>
          <a:stretch/>
        </p:blipFill>
        <p:spPr bwMode="auto">
          <a:xfrm>
            <a:off x="6172200" y="481262"/>
            <a:ext cx="6019800" cy="68499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059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05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-333008"/>
            <a:ext cx="12192001" cy="711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Отличительные особенности некоторых хвойных растений</a:t>
            </a:r>
          </a:p>
          <a:p>
            <a:pPr>
              <a:spcAft>
                <a:spcPts val="8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ели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хвоинки короткие, расположены на веточках поодиночке, у сосны хвоинки длинные, сидят парами. Шишки у ели вытянутые, у сосны короткие, более округлые.</a:t>
            </a:r>
          </a:p>
          <a:p>
            <a:pPr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Сосна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кедровая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растёт на северо-востоке Европейской части России, в Сибири. В народе её называют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«сибирский кедр».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Хвоинки у этого дерева собраны в пучки по пять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штук.                                        В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больших шишках созревают вкусные семена – кедровые орешки. 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Пихта похожа на ель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 хвоинки у неё плоские, снизу имеют по два ряда белых полосок. Шишки пихты торчат вверх, а не свисают вниз, как у ели. Зрелые пихтовые шишки не падают с дерева, с них опадают чешуйки, а на ветках остаются торчащие стерженьки, словно пики. Некоторые экземпляры живут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400-700 лет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хвоинки – 8-10 лет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Лиственница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отличается от других хвойных деревьев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опадающей на зиму хвоей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Осенью её хвоя желтеет и дерево становится особенно красивым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высота хвойного дерева – 50 м, может жить до 300 лет.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Европейская ель считается самой быстрорастущей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 год она может вырасти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50 см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Сосна считается символом русского леса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может жить до 200 лет, достигает 35-40 м. Хвоя у сосны плотная сизо-зелёная собрана в пучки по две хвоинки, продолжительность жизни хвои – 3 года, осенью хвоинки желтеют и опадают.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08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8125"/>
            <a:ext cx="12143874" cy="5492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и значение леса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44379" y="597401"/>
            <a:ext cx="5775159" cy="5979862"/>
          </a:xfrm>
        </p:spPr>
        <p:txBody>
          <a:bodyPr>
            <a:normAutofit fontScale="85000" lnSpcReduction="20000"/>
          </a:bodyPr>
          <a:lstStyle/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Чемпионы </a:t>
            </a: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леса:</a:t>
            </a: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Самое долговечное дерево - лиственница, живущая до 900лет 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Самое высокое дерево - кедр. 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Самое распространенное дерево - сосна. 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Самое красивое, новогоднее </a:t>
            </a:r>
            <a:endParaRPr lang="ru-RU" sz="30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дерево 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елочка. 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Самое распространенное лиственное «дерево - пионер» - береза. 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Самое морозоустойчивое</a:t>
            </a: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пугливое, говорливое дерево - осина. 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Самое гибкое дерево, лесная балерина - рябина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871412" y="597400"/>
            <a:ext cx="6144126" cy="597986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Леса ослабляют континентальность климата, понижая в известной степени как крайности зимней, так и крайности летней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температуры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Кроме того, леса умеряют сухость воздуха, так как прямыми опытами показано, что в лесах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влажность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значительнее, чем в соседних с ними открытых местах. Задерживая таяние снегов, леса этим самым поддерживают и сырость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почвы.                  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Горные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леса, кроме того, сдерживают стремительность снеговых и дождевых вод, препятствуя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наводнениям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которые часто происходят именно от оголения гор.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еобходимо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заботиться, прежде всего, о сохранении или восстановлении лесов у верховьев рек, их притоков и их прибрежий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7095" y="1604655"/>
            <a:ext cx="5486401" cy="65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1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89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10" y="70102"/>
            <a:ext cx="11983453" cy="61970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Животный мир тайги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разнообразен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5875"/>
            <a:ext cx="5682916" cy="4701088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одним из самых крупных и опасных наземных хищников. Встреча с ним представляет большую опасность. Его средний вес около пятисот килограмм, когти длиной около 10 сантиметров, при росте до двух метров. Особенную опасность представляет медведь, который проснулся в зимний период.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Объект 4" descr="Бурый медведь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73" y="1475875"/>
            <a:ext cx="5915527" cy="47010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481262" y="70102"/>
            <a:ext cx="2614864" cy="113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35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35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                   </a:t>
            </a:r>
            <a:endParaRPr lang="ru-RU" sz="1350" b="1" u="sng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Бурый медведь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66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77036"/>
            <a:ext cx="12063663" cy="149509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Рысь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Длина тела около метра, вес до двадцати пяти килограмм. Очень быстрый хищник, в добавок, умеющий ползать по деревьям, камням и отлично плавать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155032"/>
            <a:ext cx="5891462" cy="570296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</a:pP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Росомаха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Животное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относительно небольших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размеров. Но оно имеет огромные когти, клыки с заостренными гранями.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встреча с ним не сулит ничего хорошего.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Рысь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9" y="1359568"/>
            <a:ext cx="6172199" cy="5293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Росомах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308" y="1155031"/>
            <a:ext cx="5754353" cy="370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58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42" y="-1"/>
            <a:ext cx="12192000" cy="1443789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Еще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один огромный представитель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тайги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лось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Масса тела достигает и переваливает за полтонны.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Длина тела колеблется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двух с половиной до трех метров, высота в холке около двух метров. Голову лося украшает корона из рогов, средний размах которых чуть меньше 180 сантиметров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Лось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                                                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Дикий кабан. </a:t>
            </a:r>
            <a:endParaRPr lang="ru-RU" sz="2400" dirty="0"/>
          </a:p>
        </p:txBody>
      </p:sp>
      <p:pic>
        <p:nvPicPr>
          <p:cNvPr id="5" name="Объект 4" descr="Лось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1" y="1443789"/>
            <a:ext cx="6192254" cy="3844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Дикий кабан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716" y="1443789"/>
            <a:ext cx="5823284" cy="384455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6041" y="5288340"/>
            <a:ext cx="1217595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Представляет опасность так же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дикий кабан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который будет преследовать свою цель, пока не догонит ее или не умрет. При своем неказистом теле и большом весе, около двухсот килограмм, достигает довольно большой скорости, около 40 км в час. Особенно опасны, потому что могут сбиваться в стаи до 35 особей.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8361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11790946" cy="465222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зоны России.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Назовите и покажите на карте природные зоны России.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fedoroff.net/_ld/11/1117_pr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65222"/>
            <a:ext cx="12192000" cy="63927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88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96000" cy="229402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Обыкновенный волк,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очень густо населяет тайгу. Опасные хищники, которые так же как кабаны сбиваются в стаи. Только в отличии от них, основная цель создания таких групп это охота. Высота в холке доходит до метра, длина до ста пятидесяти сантиметров</a:t>
            </a:r>
            <a:endParaRPr lang="ru-RU" sz="2400" dirty="0"/>
          </a:p>
        </p:txBody>
      </p:sp>
      <p:pic>
        <p:nvPicPr>
          <p:cNvPr id="5" name="Объект 4" descr="Обыкновенный волк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4022"/>
            <a:ext cx="5943600" cy="4563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Лиса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0"/>
            <a:ext cx="5951623" cy="418034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6096000" y="4180344"/>
            <a:ext cx="60960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Лиса.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Как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известно из сказок, это хитрая зверюшка. Лиса не представляет большой опасности, но как хищник заслуживает внимания. Обыкновенная лисица имеет небольшой размер. Около семидесяти сантиметров в длину, масса тела 8-10 килограмм.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3563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850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Пушные животные тайги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Животные-тайги-Описание-и-особенности-животных-тайги-12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42" y="3288632"/>
            <a:ext cx="5181600" cy="3325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Животные-тайги-Описание-и-особенности-животных-тайги-10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968" y="935768"/>
            <a:ext cx="5181600" cy="3445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Тайга России – природа, животные, птицы, почва, фотографии.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362" y="935768"/>
            <a:ext cx="2947737" cy="226072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681822" y="2529811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165431" y="3198168"/>
            <a:ext cx="4812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19362" y="495124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64968" y="4671387"/>
            <a:ext cx="6096000" cy="14830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– белка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– соболь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3 - горностай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42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i" descr="Тайга. Флора и фауна - презентация онлайн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523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"/>
            <a:ext cx="6019800" cy="194109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Обыкновенная гадюка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Водится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обычно на заболоченных участках тайги. Длина не превышает шестидесяти пяти сантиметров. Яд змеи опасен, но редко приводит к летальным исходам у человека.</a:t>
            </a:r>
            <a:endParaRPr lang="ru-RU" sz="2800" dirty="0"/>
          </a:p>
        </p:txBody>
      </p:sp>
      <p:pic>
        <p:nvPicPr>
          <p:cNvPr id="5" name="Объект 4" descr="Обыкновенная гадюка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42" y="2085474"/>
            <a:ext cx="6035843" cy="4772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Щитомордник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338" y="1"/>
            <a:ext cx="5967662" cy="407469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6160169" y="4118789"/>
            <a:ext cx="60960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Щитомордник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Еще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один вид семейства гадюк это щитомордник. По размеру отличается от гадюки. Является более крупным представителем. Ядовита, но яд так же как и обыкновенной гадюки не представляет смертельной опасности для человека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6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58135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Почвы тайги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46484"/>
            <a:ext cx="12192000" cy="5911516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 хвойными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лесами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формируются разные виды подзолистых почв. В результате разложения хвойного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опада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образуются кислоты, которые в условиях повышенной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влажности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способствуют распаду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минеральных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органических частиц почвы. Обильные осадки промывают почвы и выносят растворенные вещества из верхнего перегнойного слоя в нижние горизонты почв. В результате верхняя часть почв приобретает белесый цвет золы (отсюда “подзолы”).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районах повышенного и избыточного увлажнения происходит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оглеение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почв и формируются глеево-подзолистые почвы. В лиственничных лесах Восточной Сибири выпадает мало осадков. Это обстоятельство и многолетняя мерзлота затрудняют промывание почв. Поэтому здесь развиты слабо оподзоленные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мерзлотно-таежные почвы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Все почвы тайги имеют маломощный гумусовый горизонт, низкое содержание многих минеральных веществ, кислую реакцию почвенного раствора (“кислые почвы”). В результате их естественное плодородие невелико.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Однако подзолистые почвы очень отзывчивы на удобрения и при правильной агротехнике могут давать высокие урожаи картофеля, ржи, овса, ячменя, льна и кормовых трав. Для увеличения плодородия почв применяется также известкование, с помощью которого уменьшают их кислотность.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83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2505"/>
            <a:ext cx="12192000" cy="6096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Воспроизводство </a:t>
            </a:r>
            <a:r>
              <a:rPr lang="ru-RU" sz="2800" b="1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лесных ресурсов</a:t>
            </a:r>
            <a:endParaRPr lang="ru-RU" sz="2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02106"/>
            <a:ext cx="12192000" cy="6055894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Лесоразведением называют создание и выращивание искусственных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лесных насаждений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(лесных культур) на территориях, ранее не находившихся под лесом. Оно применяется при создании защитных лесополос, на заболоченных и неудобных землях, а также при рекультивации земель.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Лесовозобновление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(Возобновление леса) — это процесс образования нового поколения леса под пологом древостоя, а также на площадях, ранее бывших под лесом (на вырубках, гарях и т. д.).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территории лесного фонда России выполняется значительный объем лесовосстановительных работ, включающих в себя посадку и посев леса и содействие его естественному возобновлению. Посадка производится посадочным материалом — сеянцами, саженцами, черенками, посев — семенами деревьев и кустарников. Указанные мероприятия осуществляются ручным и механизированным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способами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вырубках, гарях, прогалинах и пустырях, на участках погибших древостоев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85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Информационный материал </a:t>
            </a: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://divo-dacha.ru/derevya-i-kustarniki/xvojnye-rasteniya-klassy-vidy-xvojnyx </a:t>
            </a:r>
            <a:r>
              <a:rPr lang="ru-RU" sz="2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derevev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/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http://brauniart.com/wp-content/uploads/2017/03/15.jpg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ru-RU" sz="2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www.lutskadm.gov.ua/media/k2/items/cache/3ea2730a45b35096a85ff9c85714e595_XL.jpg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ru-RU" sz="2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https://c.pxhere.com/photos/b9/10/trees_winter_snow_nature_forest_rocks_hiking_pennsylvania-573438.jpg!d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http://pics.photographer.ru/nonstop/pics/pictures/231/231162.jpg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ru-RU" sz="2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://treespk.ru/upload/iblock/5b6/5b67f7154677623f6e0fb19fd2d8648b.jpg</a:t>
            </a:r>
            <a:endParaRPr lang="ru-RU" sz="2400" u="sng" dirty="0" smtClean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https://geographyofrussia.com/lesnaya-zona/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https://geographyofrussia.com/tajga-2/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https://geographyofrussia.com/osobo-oxranyaemye-prirodnye-territorii-rossii/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https://сезоны-года.рф/sites/default/files/images/okruzhayushhij_mir/Russia_lesa_map.jpg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https://</a:t>
            </a:r>
            <a:r>
              <a:rPr lang="ru-RU" sz="2400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сезоны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года.рф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/%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D1%81%D0%BC%D0%B5%D1%88%D0%B0%D0%BD%D0%BD%D1%8B%D0%B5%20%D0%BB%D0%B5%D1%81%D0%B0.html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17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7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114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Зона лесов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463" y="1058779"/>
            <a:ext cx="11839073" cy="5365083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Зона лесов занимает больше половины территории России. Но залесенная площадь составляет лишь 45% от площади страны.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Всю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страну, лежащую между 66° и даже 67° и 56°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северной </a:t>
            </a:r>
            <a:r>
              <a:rPr lang="ru-RU" sz="2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широты</a:t>
            </a:r>
            <a:r>
              <a:rPr lang="ru-RU" sz="2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считать настоящим лесным царством. В этой полосе преобладает хвойный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лес,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краснолесье, то есть сосна и ель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Сибири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эта еловая или хвойная полоса простирается почти до 50° северной широты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лесной полосе хвойные постепенно заменяются чернолесьем, хотя сосна идет до самых коренных степей, а южный предел ели колеблется между 55° и 50° северной широты. Решительное преобладание дуба начинается около этой же широты. Вместе с тем еще попадаются рощи липы, составлявшей когда-то большие леса и идущей на север гораздо дальше дуба. Эту полосу называют дубовой (или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чернолесной).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югу от тайги располагаются смешанные и широколиственные леса.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80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2468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Тайга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18147"/>
            <a:ext cx="12063663" cy="6039853"/>
          </a:xfrm>
        </p:spPr>
        <p:txBody>
          <a:bodyPr>
            <a:normAutofit fontScale="925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Тайга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это более или менее густая в естественном состоянии, обыкновенно труднодоступная, хвойная чаща с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болотистой почвой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буреломом и ветровалом. Северная граница тайги совпадает с северною границею лесов. Южная граница проходит в Европейской части России от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Финского залива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восток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Уралу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огибает его с юга и совпадает далее, в Сибири, с северной границей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степей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реки Оби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Восточнее тайга захватывает горные пространства от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Алтая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до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Амура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Уссурийского края. Крайний северо-восток Сибири не имеет лесов. В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Камчатке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тайга занимает два небольших острова к северу от Петропавловска.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общего числа всемирных запасов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350 млрд. кубометров, на долю России приходится 80 млрд м</a:t>
            </a:r>
            <a:r>
              <a:rPr lang="ru-RU" baseline="30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Почти половина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площади нашей страны покрыта лесами, из которых 75% - хвойные породы. Общая площадь угодий исчисляется 1180 миллионами гектаров. Расположение лесных зон крайне неравномерно, 80% лесопокрытой площади приурочено к  Азиатской части и лишь 20% - к Европейской.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40288"/>
            <a:ext cx="10515600" cy="9885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" t="-7324" r="-2438" b="12291"/>
          <a:stretch/>
        </p:blipFill>
        <p:spPr>
          <a:xfrm>
            <a:off x="0" y="-1026695"/>
            <a:ext cx="12938760" cy="8253662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-625642"/>
            <a:ext cx="701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     </a:t>
            </a:r>
          </a:p>
          <a:p>
            <a:r>
              <a:rPr lang="ru-RU" sz="4800" dirty="0" smtClean="0"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Такая  разная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9207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8200" y="1651"/>
            <a:ext cx="10515600" cy="657727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Климатические пояса и области России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378"/>
            <a:ext cx="12192000" cy="604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10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>
          <a:xfrm>
            <a:off x="0" y="-1"/>
            <a:ext cx="12191999" cy="685800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Климат</a:t>
            </a:r>
            <a:r>
              <a:rPr lang="ru-RU" sz="3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нашей страны, в связи с западным переносом, меняется не только с севера на юг, но и с запада на восток: на западе  умеренно-континентальный, за Уралом континентальный, за Енисеем  резко континентальный, а на Дальнем Востоке муссонный.                                                                                                                          </a:t>
            </a:r>
            <a:r>
              <a:rPr lang="ru-RU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Соответственно меняется и тайга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                                                                                                                                                     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6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Восточно-Европейской равнине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таежные леса состоят из ели, пихты и сосны,                </a:t>
            </a:r>
            <a:r>
              <a:rPr lang="ru-RU" sz="26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в Западной Сибири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из ели, пихты и кедра. </a:t>
            </a:r>
            <a:r>
              <a:rPr lang="ru-RU" sz="26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В Восточной Сибири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условиях жесточайших морозов и </a:t>
            </a:r>
            <a:r>
              <a:rPr lang="ru-RU" sz="26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многолетней мерзлоты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растут леса из даурской лиственницы. Она хорошо приспособлена к жизни в суровых условиях: на зиму сбрасывает хвою и имеет поверхностную корневую систему над мерзлотным слоем почво-грунтов. Повсеместно в тайге растут и </a:t>
            </a:r>
            <a:r>
              <a:rPr lang="ru-RU" sz="2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мелколиственные деревья 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береза и осина.                                                        В большинстве случаев это </a:t>
            </a:r>
            <a:r>
              <a:rPr lang="ru-RU" sz="2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вторичные леса 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месте гарей и вырубок.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Ели и пихты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образуют </a:t>
            </a:r>
            <a:r>
              <a:rPr lang="ru-RU" sz="2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темнохвойные леса 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бедным травяным покровом, так как под их густой кроной очень мало света. </a:t>
            </a:r>
            <a:r>
              <a:rPr lang="ru-RU" sz="2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Светлохвойные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сосна и лиственница очень неприхотливы. Они могут расти на песках и каменистых почвах.                                             </a:t>
            </a:r>
            <a:endParaRPr lang="ru-RU" sz="26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большей части зоны зимы суровые и 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холодные(-16 -32 и даже -40). 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Температура января даже на юге ниже 0°С. Но лето теплое, а местами даже жаркое. Средняя температура июля на севере зоны +15°С, а на юге — +20°С. Количество осадков (300-900 мм) несколько превышает испарение </a:t>
            </a:r>
            <a:r>
              <a:rPr lang="ru-RU" sz="2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(К&gt;1). 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Снеговой покров устойчив и держится всю зиму. Соотношение тепла и влаги таково, что оно повсеместно благоприятствует росту деревьев.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12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8199" y="300957"/>
            <a:ext cx="10515600" cy="38885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Хвойный лес.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34189"/>
            <a:ext cx="12191999" cy="602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08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</TotalTime>
  <Words>1552</Words>
  <Application>Microsoft Office PowerPoint</Application>
  <PresentationFormat>Широкоэкранный</PresentationFormat>
  <Paragraphs>90</Paragraphs>
  <Slides>26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Cambria</vt:lpstr>
      <vt:lpstr>Symbol</vt:lpstr>
      <vt:lpstr>Times New Roman</vt:lpstr>
      <vt:lpstr>Тема Office</vt:lpstr>
      <vt:lpstr>Презентация PowerPoint</vt:lpstr>
      <vt:lpstr>Природные зоны России. Назовите и покажите на карте природные зоны России. </vt:lpstr>
      <vt:lpstr>Презентация PowerPoint</vt:lpstr>
      <vt:lpstr>Зона лесов</vt:lpstr>
      <vt:lpstr>Тайга</vt:lpstr>
      <vt:lpstr>Презентация PowerPoint</vt:lpstr>
      <vt:lpstr>Климатические пояса и области России</vt:lpstr>
      <vt:lpstr>Презентация PowerPoint</vt:lpstr>
      <vt:lpstr>Хвойный лес.</vt:lpstr>
      <vt:lpstr>Презентация PowerPoint</vt:lpstr>
      <vt:lpstr>Презентация PowerPoint</vt:lpstr>
      <vt:lpstr>Хвойные. Сосна                                      Ель</vt:lpstr>
      <vt:lpstr>Хвойные.    Лиственница.                               Кедровая сосна-сибирский кедр</vt:lpstr>
      <vt:lpstr>Презентация PowerPoint</vt:lpstr>
      <vt:lpstr>Презентация PowerPoint</vt:lpstr>
      <vt:lpstr>Особенности и значение леса</vt:lpstr>
      <vt:lpstr>Животный мир тайги очень разнообразен    </vt:lpstr>
      <vt:lpstr>Рысь. Длина тела около метра, вес до двадцати пяти килограмм. Очень быстрый хищник, в добавок, умеющий ползать по деревьям, камням и отлично плавать</vt:lpstr>
      <vt:lpstr>Еще один огромный представитель тайги лось. Масса тела достигает и переваливает за полтонны. Длина тела колеблется от двух с половиной до трех метров, высота в холке около двух метров. Голову лося украшает корона из рогов, средний размах которых чуть меньше 180 сантиметров. Лось.                                                      Дикий кабан. </vt:lpstr>
      <vt:lpstr>Обыкновенный волк, очень густо населяет тайгу. Опасные хищники, которые так же как кабаны сбиваются в стаи. Только в отличии от них, основная цель создания таких групп это охота. Высота в холке доходит до метра, длина до ста пятидесяти сантиметров</vt:lpstr>
      <vt:lpstr>Пушные животные тайги</vt:lpstr>
      <vt:lpstr>Презентация PowerPoint</vt:lpstr>
      <vt:lpstr>Обыкновенная гадюка Водится обычно на заболоченных участках тайги. Длина не превышает шестидесяти пяти сантиметров. Яд змеи опасен, но редко приводит к летальным исходам у человека.</vt:lpstr>
      <vt:lpstr>Почвы тайги</vt:lpstr>
      <vt:lpstr>Воспроизводство лесных ресурсов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66</cp:revision>
  <dcterms:created xsi:type="dcterms:W3CDTF">2022-07-29T12:32:14Z</dcterms:created>
  <dcterms:modified xsi:type="dcterms:W3CDTF">2022-08-18T08:22:11Z</dcterms:modified>
</cp:coreProperties>
</file>