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9144000" cy="5143500" type="screen16x9"/>
  <p:notesSz cx="9144000" cy="5143500"/>
  <p:embeddedFontLst>
    <p:embeddedFont>
      <p:font typeface="Tahoma" panose="020B0604030504040204" pitchFamily="34" charset="0"/>
      <p:regular r:id="rId7"/>
      <p:bold r:id="rId8"/>
    </p:embeddedFont>
    <p:embeddedFont>
      <p:font typeface="Palatino Linotype" panose="02040502050505030304" pitchFamily="18" charset="0"/>
      <p:regular r:id="rId9"/>
      <p:bold r:id="rId10"/>
      <p:italic r:id="rId11"/>
      <p:boldItalic r:id="rId12"/>
    </p:embeddedFont>
    <p:embeddedFont>
      <p:font typeface="Calibri" panose="020F0502020204030204" pitchFamily="34" charset="0"/>
      <p:regular r:id="rId13"/>
      <p:bold r:id="rId14"/>
      <p:italic r:id="rId15"/>
      <p:boldItalic r:id="rId16"/>
    </p:embeddedFont>
  </p:embeddedFontLst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3" d="100"/>
          <a:sy n="93" d="100"/>
        </p:scale>
        <p:origin x="726" y="78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2.fntdata"/><Relationship Id="rId13" Type="http://schemas.openxmlformats.org/officeDocument/2006/relationships/font" Target="fonts/font7.fntdata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font" Target="fonts/font1.fntdata"/><Relationship Id="rId12" Type="http://schemas.openxmlformats.org/officeDocument/2006/relationships/font" Target="fonts/font6.fntdata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font" Target="fonts/font10.fntdata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5.fntdata"/><Relationship Id="rId5" Type="http://schemas.openxmlformats.org/officeDocument/2006/relationships/slide" Target="slides/slide4.xml"/><Relationship Id="rId15" Type="http://schemas.openxmlformats.org/officeDocument/2006/relationships/font" Target="fonts/font9.fntdata"/><Relationship Id="rId10" Type="http://schemas.openxmlformats.org/officeDocument/2006/relationships/font" Target="fonts/font4.fntdata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font" Target="fonts/font3.fntdata"/><Relationship Id="rId14" Type="http://schemas.openxmlformats.org/officeDocument/2006/relationships/font" Target="fonts/font8.fntdata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685800" y="1594485"/>
            <a:ext cx="7772400" cy="108013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371600" y="2880360"/>
            <a:ext cx="6400800" cy="128587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11/2/2022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800" b="1" i="0">
                <a:solidFill>
                  <a:schemeClr val="bg1"/>
                </a:solidFill>
                <a:latin typeface="Palatino Linotype"/>
                <a:cs typeface="Palatino Linotype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11/2/2022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800" b="1" i="0">
                <a:solidFill>
                  <a:schemeClr val="bg1"/>
                </a:solidFill>
                <a:latin typeface="Palatino Linotype"/>
                <a:cs typeface="Palatino Linotype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457200" y="1183005"/>
            <a:ext cx="3977640" cy="339471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4709160" y="1183005"/>
            <a:ext cx="3977640" cy="339471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11/2/2022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800" b="1" i="0">
                <a:solidFill>
                  <a:schemeClr val="bg1"/>
                </a:solidFill>
                <a:latin typeface="Palatino Linotype"/>
                <a:cs typeface="Palatino Linotype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11/2/2022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11/2/2022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0" y="0"/>
            <a:ext cx="9144000" cy="5143500"/>
          </a:xfrm>
          <a:custGeom>
            <a:avLst/>
            <a:gdLst/>
            <a:ahLst/>
            <a:cxnLst/>
            <a:rect l="l" t="t" r="r" b="b"/>
            <a:pathLst>
              <a:path w="9144000" h="5143500">
                <a:moveTo>
                  <a:pt x="9143999" y="5143499"/>
                </a:moveTo>
                <a:lnTo>
                  <a:pt x="0" y="5143499"/>
                </a:lnTo>
                <a:lnTo>
                  <a:pt x="0" y="0"/>
                </a:lnTo>
                <a:lnTo>
                  <a:pt x="9143999" y="0"/>
                </a:lnTo>
                <a:lnTo>
                  <a:pt x="9143999" y="5143499"/>
                </a:lnTo>
                <a:close/>
              </a:path>
            </a:pathLst>
          </a:custGeom>
          <a:solidFill>
            <a:srgbClr val="01AED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703625" y="404651"/>
            <a:ext cx="7736749" cy="148843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4800" b="1" i="0">
                <a:solidFill>
                  <a:schemeClr val="bg1"/>
                </a:solidFill>
                <a:latin typeface="Palatino Linotype"/>
                <a:cs typeface="Palatino Linotype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82154" y="945781"/>
            <a:ext cx="8379691" cy="17538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108960" y="4783455"/>
            <a:ext cx="2926080" cy="25717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457200" y="4783455"/>
            <a:ext cx="2103120" cy="25717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11/2/2022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6583680" y="4783455"/>
            <a:ext cx="2103120" cy="25717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86720" y="0"/>
            <a:ext cx="7971155" cy="66675"/>
          </a:xfrm>
          <a:custGeom>
            <a:avLst/>
            <a:gdLst/>
            <a:ahLst/>
            <a:cxnLst/>
            <a:rect l="l" t="t" r="r" b="b"/>
            <a:pathLst>
              <a:path w="7971155" h="66675">
                <a:moveTo>
                  <a:pt x="7970699" y="66599"/>
                </a:moveTo>
                <a:lnTo>
                  <a:pt x="0" y="66599"/>
                </a:lnTo>
                <a:lnTo>
                  <a:pt x="0" y="0"/>
                </a:lnTo>
                <a:lnTo>
                  <a:pt x="7970699" y="0"/>
                </a:lnTo>
                <a:lnTo>
                  <a:pt x="7970699" y="66599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586720" y="5076899"/>
            <a:ext cx="7971155" cy="66675"/>
          </a:xfrm>
          <a:custGeom>
            <a:avLst/>
            <a:gdLst/>
            <a:ahLst/>
            <a:cxnLst/>
            <a:rect l="l" t="t" r="r" b="b"/>
            <a:pathLst>
              <a:path w="7971155" h="66675">
                <a:moveTo>
                  <a:pt x="7970699" y="66599"/>
                </a:moveTo>
                <a:lnTo>
                  <a:pt x="0" y="66599"/>
                </a:lnTo>
                <a:lnTo>
                  <a:pt x="0" y="0"/>
                </a:lnTo>
                <a:lnTo>
                  <a:pt x="7970699" y="0"/>
                </a:lnTo>
                <a:lnTo>
                  <a:pt x="7970699" y="66599"/>
                </a:lnTo>
                <a:close/>
              </a:path>
            </a:pathLst>
          </a:custGeom>
          <a:solidFill>
            <a:srgbClr val="006F8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733218" y="2235350"/>
            <a:ext cx="385445" cy="0"/>
          </a:xfrm>
          <a:custGeom>
            <a:avLst/>
            <a:gdLst/>
            <a:ahLst/>
            <a:cxnLst/>
            <a:rect l="l" t="t" r="r" b="b"/>
            <a:pathLst>
              <a:path w="385444">
                <a:moveTo>
                  <a:pt x="0" y="0"/>
                </a:moveTo>
                <a:lnTo>
                  <a:pt x="385199" y="0"/>
                </a:lnTo>
              </a:path>
            </a:pathLst>
          </a:custGeom>
          <a:ln w="28574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dirty="0"/>
              <a:t>В</a:t>
            </a:r>
            <a:r>
              <a:rPr spc="-55" dirty="0"/>
              <a:t> </a:t>
            </a:r>
            <a:r>
              <a:rPr spc="-10" dirty="0"/>
              <a:t>мастерской </a:t>
            </a:r>
            <a:r>
              <a:rPr spc="-85" dirty="0"/>
              <a:t>первопечатника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1118663" y="3277665"/>
            <a:ext cx="3568065" cy="75148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spc="-10" dirty="0" err="1" smtClean="0">
                <a:solidFill>
                  <a:srgbClr val="F7E71B"/>
                </a:solidFill>
                <a:latin typeface="Arial"/>
                <a:cs typeface="Arial"/>
              </a:rPr>
              <a:t>Сообщение</a:t>
            </a:r>
            <a:r>
              <a:rPr lang="ru-RU" sz="2400" spc="-10" dirty="0" err="1" smtClean="0">
                <a:solidFill>
                  <a:srgbClr val="F7E71B"/>
                </a:solidFill>
                <a:latin typeface="Arial"/>
                <a:cs typeface="Arial"/>
              </a:rPr>
              <a:t>Христоевой</a:t>
            </a:r>
            <a:r>
              <a:rPr lang="ru-RU" sz="2400" spc="-10" dirty="0" smtClean="0">
                <a:solidFill>
                  <a:srgbClr val="F7E71B"/>
                </a:solidFill>
                <a:latin typeface="Arial"/>
                <a:cs typeface="Arial"/>
              </a:rPr>
              <a:t> Ольги Анатольевны</a:t>
            </a:r>
            <a:endParaRPr sz="2400" dirty="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-124" y="5045700"/>
            <a:ext cx="9144000" cy="98425"/>
          </a:xfrm>
          <a:custGeom>
            <a:avLst/>
            <a:gdLst/>
            <a:ahLst/>
            <a:cxnLst/>
            <a:rect l="l" t="t" r="r" b="b"/>
            <a:pathLst>
              <a:path w="9144000" h="98425">
                <a:moveTo>
                  <a:pt x="9143999" y="97799"/>
                </a:moveTo>
                <a:lnTo>
                  <a:pt x="0" y="97799"/>
                </a:lnTo>
                <a:lnTo>
                  <a:pt x="0" y="0"/>
                </a:lnTo>
                <a:lnTo>
                  <a:pt x="9143999" y="0"/>
                </a:lnTo>
                <a:lnTo>
                  <a:pt x="9143999" y="97799"/>
                </a:lnTo>
                <a:close/>
              </a:path>
            </a:pathLst>
          </a:custGeom>
          <a:solidFill>
            <a:srgbClr val="F7E71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19424" y="1154194"/>
            <a:ext cx="385445" cy="0"/>
          </a:xfrm>
          <a:custGeom>
            <a:avLst/>
            <a:gdLst/>
            <a:ahLst/>
            <a:cxnLst/>
            <a:rect l="l" t="t" r="r" b="b"/>
            <a:pathLst>
              <a:path w="385445">
                <a:moveTo>
                  <a:pt x="0" y="0"/>
                </a:moveTo>
                <a:lnTo>
                  <a:pt x="385199" y="0"/>
                </a:lnTo>
              </a:path>
            </a:pathLst>
          </a:custGeom>
          <a:ln w="28574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384725" y="431119"/>
            <a:ext cx="4587240" cy="46482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2850" spc="-95" dirty="0"/>
              <a:t>Государев</a:t>
            </a:r>
            <a:r>
              <a:rPr sz="2850" spc="-80" dirty="0"/>
              <a:t> </a:t>
            </a:r>
            <a:r>
              <a:rPr sz="2850" spc="-10" dirty="0"/>
              <a:t>печатный</a:t>
            </a:r>
            <a:r>
              <a:rPr sz="2850" spc="-80" dirty="0"/>
              <a:t> </a:t>
            </a:r>
            <a:r>
              <a:rPr sz="2850" spc="-20" dirty="0"/>
              <a:t>двор</a:t>
            </a:r>
            <a:endParaRPr sz="2850"/>
          </a:p>
        </p:txBody>
      </p:sp>
      <p:sp>
        <p:nvSpPr>
          <p:cNvPr id="5" name="object 5"/>
          <p:cNvSpPr txBox="1"/>
          <p:nvPr/>
        </p:nvSpPr>
        <p:spPr>
          <a:xfrm>
            <a:off x="384725" y="1440532"/>
            <a:ext cx="3340735" cy="12877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14999"/>
              </a:lnSpc>
              <a:spcBef>
                <a:spcPts val="100"/>
              </a:spcBef>
            </a:pPr>
            <a:r>
              <a:rPr sz="1800" spc="-20" dirty="0">
                <a:solidFill>
                  <a:srgbClr val="FFFFFF"/>
                </a:solidFill>
                <a:latin typeface="Arial"/>
                <a:cs typeface="Arial"/>
              </a:rPr>
              <a:t>располагался</a:t>
            </a:r>
            <a:r>
              <a:rPr sz="1800" spc="-114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800" dirty="0">
                <a:solidFill>
                  <a:srgbClr val="FFFFFF"/>
                </a:solidFill>
                <a:latin typeface="Arial"/>
                <a:cs typeface="Arial"/>
              </a:rPr>
              <a:t>в</a:t>
            </a:r>
            <a:r>
              <a:rPr sz="1800" spc="-11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800" spc="-10" dirty="0">
                <a:solidFill>
                  <a:srgbClr val="FFFFFF"/>
                </a:solidFill>
                <a:latin typeface="Arial"/>
                <a:cs typeface="Arial"/>
              </a:rPr>
              <a:t>центре</a:t>
            </a:r>
            <a:r>
              <a:rPr sz="1800" spc="-11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800" spc="-20" dirty="0">
                <a:solidFill>
                  <a:srgbClr val="FFFFFF"/>
                </a:solidFill>
                <a:latin typeface="Arial"/>
                <a:cs typeface="Arial"/>
              </a:rPr>
              <a:t>Москвы</a:t>
            </a:r>
            <a:r>
              <a:rPr sz="1800" spc="-20" dirty="0">
                <a:solidFill>
                  <a:srgbClr val="FFFFFF"/>
                </a:solidFill>
                <a:latin typeface="Tahoma"/>
                <a:cs typeface="Tahoma"/>
              </a:rPr>
              <a:t>, </a:t>
            </a:r>
            <a:r>
              <a:rPr sz="1800" spc="-30" dirty="0">
                <a:solidFill>
                  <a:srgbClr val="FFFFFF"/>
                </a:solidFill>
                <a:latin typeface="Arial"/>
                <a:cs typeface="Arial"/>
              </a:rPr>
              <a:t>близ</a:t>
            </a:r>
            <a:r>
              <a:rPr sz="1800" spc="-13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800" spc="-10" dirty="0">
                <a:solidFill>
                  <a:srgbClr val="FFFFFF"/>
                </a:solidFill>
                <a:latin typeface="Arial"/>
                <a:cs typeface="Arial"/>
              </a:rPr>
              <a:t>Кремля</a:t>
            </a:r>
            <a:r>
              <a:rPr sz="1800" spc="-10" dirty="0">
                <a:solidFill>
                  <a:srgbClr val="FFFFFF"/>
                </a:solidFill>
                <a:latin typeface="Tahoma"/>
                <a:cs typeface="Tahoma"/>
              </a:rPr>
              <a:t>,</a:t>
            </a:r>
            <a:endParaRPr sz="1800">
              <a:latin typeface="Tahoma"/>
              <a:cs typeface="Tahoma"/>
            </a:endParaRPr>
          </a:p>
          <a:p>
            <a:pPr marL="12700" marR="856615">
              <a:lnSpc>
                <a:spcPct val="114999"/>
              </a:lnSpc>
            </a:pPr>
            <a:r>
              <a:rPr sz="1800" dirty="0">
                <a:solidFill>
                  <a:srgbClr val="FFFFFF"/>
                </a:solidFill>
                <a:latin typeface="Arial"/>
                <a:cs typeface="Arial"/>
              </a:rPr>
              <a:t>в</a:t>
            </a:r>
            <a:r>
              <a:rPr sz="1800" spc="-114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800" spc="-10" dirty="0">
                <a:solidFill>
                  <a:srgbClr val="FFFFFF"/>
                </a:solidFill>
                <a:latin typeface="Arial"/>
                <a:cs typeface="Arial"/>
              </a:rPr>
              <a:t>районе</a:t>
            </a:r>
            <a:r>
              <a:rPr sz="1800" spc="-114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800" spc="-20" dirty="0">
                <a:solidFill>
                  <a:srgbClr val="FFFFFF"/>
                </a:solidFill>
                <a:latin typeface="Arial"/>
                <a:cs typeface="Arial"/>
              </a:rPr>
              <a:t>Китай</a:t>
            </a:r>
            <a:r>
              <a:rPr sz="1800" spc="-20" dirty="0">
                <a:solidFill>
                  <a:srgbClr val="FFFFFF"/>
                </a:solidFill>
                <a:latin typeface="Tahoma"/>
                <a:cs typeface="Tahoma"/>
              </a:rPr>
              <a:t>-</a:t>
            </a:r>
            <a:r>
              <a:rPr sz="1800" spc="-50" dirty="0">
                <a:solidFill>
                  <a:srgbClr val="FFFFFF"/>
                </a:solidFill>
                <a:latin typeface="Arial"/>
                <a:cs typeface="Arial"/>
              </a:rPr>
              <a:t>Города</a:t>
            </a:r>
            <a:r>
              <a:rPr sz="1800" spc="-50" dirty="0">
                <a:solidFill>
                  <a:srgbClr val="FFFFFF"/>
                </a:solidFill>
                <a:latin typeface="Tahoma"/>
                <a:cs typeface="Tahoma"/>
              </a:rPr>
              <a:t>, </a:t>
            </a:r>
            <a:r>
              <a:rPr sz="1800" spc="-10" dirty="0">
                <a:solidFill>
                  <a:srgbClr val="FFFFFF"/>
                </a:solidFill>
                <a:latin typeface="Arial"/>
                <a:cs typeface="Arial"/>
              </a:rPr>
              <a:t>построен</a:t>
            </a:r>
            <a:r>
              <a:rPr sz="1800" spc="-13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800" dirty="0">
                <a:solidFill>
                  <a:srgbClr val="FFFFFF"/>
                </a:solidFill>
                <a:latin typeface="Arial"/>
                <a:cs typeface="Arial"/>
              </a:rPr>
              <a:t>в</a:t>
            </a:r>
            <a:r>
              <a:rPr sz="1800" spc="-13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800" spc="55" dirty="0">
                <a:solidFill>
                  <a:srgbClr val="FFFFFF"/>
                </a:solidFill>
                <a:latin typeface="Tahoma"/>
                <a:cs typeface="Tahoma"/>
              </a:rPr>
              <a:t>1553</a:t>
            </a:r>
            <a:r>
              <a:rPr sz="1800" spc="-20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1800" spc="-20" dirty="0">
                <a:solidFill>
                  <a:srgbClr val="FFFFFF"/>
                </a:solidFill>
                <a:latin typeface="Arial"/>
                <a:cs typeface="Arial"/>
              </a:rPr>
              <a:t>году</a:t>
            </a:r>
            <a:endParaRPr sz="1800">
              <a:latin typeface="Arial"/>
              <a:cs typeface="Arial"/>
            </a:endParaRPr>
          </a:p>
        </p:txBody>
      </p:sp>
      <p:pic>
        <p:nvPicPr>
          <p:cNvPr id="6" name="object 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647875" y="1207250"/>
            <a:ext cx="5360099" cy="3571999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4572000" y="0"/>
            <a:ext cx="4572000" cy="5144135"/>
            <a:chOff x="4572000" y="0"/>
            <a:chExt cx="4572000" cy="5144135"/>
          </a:xfrm>
        </p:grpSpPr>
        <p:sp>
          <p:nvSpPr>
            <p:cNvPr id="3" name="object 3"/>
            <p:cNvSpPr/>
            <p:nvPr/>
          </p:nvSpPr>
          <p:spPr>
            <a:xfrm>
              <a:off x="4572000" y="0"/>
              <a:ext cx="4572000" cy="5143500"/>
            </a:xfrm>
            <a:custGeom>
              <a:avLst/>
              <a:gdLst/>
              <a:ahLst/>
              <a:cxnLst/>
              <a:rect l="l" t="t" r="r" b="b"/>
              <a:pathLst>
                <a:path w="4572000" h="5143500">
                  <a:moveTo>
                    <a:pt x="4571999" y="5143499"/>
                  </a:moveTo>
                  <a:lnTo>
                    <a:pt x="0" y="5143499"/>
                  </a:lnTo>
                  <a:lnTo>
                    <a:pt x="0" y="0"/>
                  </a:lnTo>
                  <a:lnTo>
                    <a:pt x="4571999" y="0"/>
                  </a:lnTo>
                  <a:lnTo>
                    <a:pt x="4571999" y="5143499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5029675" y="4495500"/>
              <a:ext cx="468630" cy="0"/>
            </a:xfrm>
            <a:custGeom>
              <a:avLst/>
              <a:gdLst/>
              <a:ahLst/>
              <a:cxnLst/>
              <a:rect l="l" t="t" r="r" b="b"/>
              <a:pathLst>
                <a:path w="468629">
                  <a:moveTo>
                    <a:pt x="0" y="0"/>
                  </a:moveTo>
                  <a:lnTo>
                    <a:pt x="468299" y="0"/>
                  </a:lnTo>
                </a:path>
              </a:pathLst>
            </a:custGeom>
            <a:ln w="19049">
              <a:solidFill>
                <a:srgbClr val="01AED1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" name="object 5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4982960" y="0"/>
              <a:ext cx="3750078" cy="5143499"/>
            </a:xfrm>
            <a:prstGeom prst="rect">
              <a:avLst/>
            </a:prstGeom>
          </p:spPr>
        </p:pic>
      </p:grp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382154" y="945781"/>
            <a:ext cx="3813175" cy="1753870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065" marR="5080" algn="ctr">
              <a:lnSpc>
                <a:spcPct val="100800"/>
              </a:lnSpc>
              <a:spcBef>
                <a:spcPts val="90"/>
              </a:spcBef>
            </a:pPr>
            <a:r>
              <a:rPr sz="3750" dirty="0"/>
              <a:t>Иван</a:t>
            </a:r>
            <a:r>
              <a:rPr sz="3750" spc="-20" dirty="0"/>
              <a:t> </a:t>
            </a:r>
            <a:r>
              <a:rPr sz="3750" spc="-130" dirty="0"/>
              <a:t>Фёдоров</a:t>
            </a:r>
            <a:r>
              <a:rPr sz="3750" spc="-15" dirty="0"/>
              <a:t> </a:t>
            </a:r>
            <a:r>
              <a:rPr sz="3750" spc="-50" dirty="0"/>
              <a:t>и </a:t>
            </a:r>
            <a:r>
              <a:rPr sz="3750" spc="-10" dirty="0"/>
              <a:t>его</a:t>
            </a:r>
            <a:r>
              <a:rPr sz="3750" spc="-210" dirty="0"/>
              <a:t> </a:t>
            </a:r>
            <a:r>
              <a:rPr sz="3750" spc="-10" dirty="0"/>
              <a:t>помощник </a:t>
            </a:r>
            <a:r>
              <a:rPr sz="3750" spc="-30" dirty="0"/>
              <a:t>Пётр</a:t>
            </a:r>
            <a:r>
              <a:rPr sz="3750" spc="-204" dirty="0"/>
              <a:t> </a:t>
            </a:r>
            <a:r>
              <a:rPr sz="3750" spc="-10" dirty="0"/>
              <a:t>Тимофеев</a:t>
            </a:r>
            <a:endParaRPr sz="3750"/>
          </a:p>
        </p:txBody>
      </p:sp>
      <p:sp>
        <p:nvSpPr>
          <p:cNvPr id="7" name="object 7"/>
          <p:cNvSpPr txBox="1"/>
          <p:nvPr/>
        </p:nvSpPr>
        <p:spPr>
          <a:xfrm>
            <a:off x="571291" y="2907557"/>
            <a:ext cx="3569335" cy="6654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923290" marR="5080" indent="-911225">
              <a:lnSpc>
                <a:spcPct val="100000"/>
              </a:lnSpc>
              <a:spcBef>
                <a:spcPts val="100"/>
              </a:spcBef>
              <a:tabLst>
                <a:tab pos="333375" algn="l"/>
              </a:tabLst>
            </a:pPr>
            <a:r>
              <a:rPr sz="2100" spc="-50" dirty="0">
                <a:solidFill>
                  <a:srgbClr val="F7E71B"/>
                </a:solidFill>
                <a:latin typeface="Tahoma"/>
                <a:cs typeface="Tahoma"/>
              </a:rPr>
              <a:t>-</a:t>
            </a:r>
            <a:r>
              <a:rPr sz="2100" dirty="0">
                <a:solidFill>
                  <a:srgbClr val="F7E71B"/>
                </a:solidFill>
                <a:latin typeface="Tahoma"/>
                <a:cs typeface="Tahoma"/>
              </a:rPr>
              <a:t>	</a:t>
            </a:r>
            <a:r>
              <a:rPr sz="2100" spc="-30" dirty="0">
                <a:solidFill>
                  <a:srgbClr val="F7E71B"/>
                </a:solidFill>
                <a:latin typeface="Arial"/>
                <a:cs typeface="Arial"/>
              </a:rPr>
              <a:t>создатели</a:t>
            </a:r>
            <a:r>
              <a:rPr sz="2100" spc="-155" dirty="0">
                <a:solidFill>
                  <a:srgbClr val="F7E71B"/>
                </a:solidFill>
                <a:latin typeface="Arial"/>
                <a:cs typeface="Arial"/>
              </a:rPr>
              <a:t> </a:t>
            </a:r>
            <a:r>
              <a:rPr sz="2100" spc="-10" dirty="0">
                <a:solidFill>
                  <a:srgbClr val="F7E71B"/>
                </a:solidFill>
                <a:latin typeface="Arial"/>
                <a:cs typeface="Arial"/>
              </a:rPr>
              <a:t>первой</a:t>
            </a:r>
            <a:r>
              <a:rPr sz="2100" spc="-135" dirty="0">
                <a:solidFill>
                  <a:srgbClr val="F7E71B"/>
                </a:solidFill>
                <a:latin typeface="Arial"/>
                <a:cs typeface="Arial"/>
              </a:rPr>
              <a:t> </a:t>
            </a:r>
            <a:r>
              <a:rPr sz="2100" spc="-25" dirty="0">
                <a:solidFill>
                  <a:srgbClr val="F7E71B"/>
                </a:solidFill>
                <a:latin typeface="Arial"/>
                <a:cs typeface="Arial"/>
              </a:rPr>
              <a:t>печатни </a:t>
            </a:r>
            <a:r>
              <a:rPr sz="2100" dirty="0">
                <a:solidFill>
                  <a:srgbClr val="F7E71B"/>
                </a:solidFill>
                <a:latin typeface="Arial"/>
                <a:cs typeface="Arial"/>
              </a:rPr>
              <a:t>и</a:t>
            </a:r>
            <a:r>
              <a:rPr sz="2100" spc="-150" dirty="0">
                <a:solidFill>
                  <a:srgbClr val="F7E71B"/>
                </a:solidFill>
                <a:latin typeface="Arial"/>
                <a:cs typeface="Arial"/>
              </a:rPr>
              <a:t> </a:t>
            </a:r>
            <a:r>
              <a:rPr sz="2100" spc="-25" dirty="0">
                <a:solidFill>
                  <a:srgbClr val="F7E71B"/>
                </a:solidFill>
                <a:latin typeface="Arial"/>
                <a:cs typeface="Arial"/>
              </a:rPr>
              <a:t>печатной</a:t>
            </a:r>
            <a:r>
              <a:rPr sz="2100" spc="-140" dirty="0">
                <a:solidFill>
                  <a:srgbClr val="F7E71B"/>
                </a:solidFill>
                <a:latin typeface="Arial"/>
                <a:cs typeface="Arial"/>
              </a:rPr>
              <a:t> </a:t>
            </a:r>
            <a:r>
              <a:rPr sz="2100" spc="-10" dirty="0">
                <a:solidFill>
                  <a:srgbClr val="F7E71B"/>
                </a:solidFill>
                <a:latin typeface="Arial"/>
                <a:cs typeface="Arial"/>
              </a:rPr>
              <a:t>книги</a:t>
            </a:r>
            <a:endParaRPr sz="21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11043" y="1417772"/>
            <a:ext cx="385445" cy="0"/>
          </a:xfrm>
          <a:custGeom>
            <a:avLst/>
            <a:gdLst/>
            <a:ahLst/>
            <a:cxnLst/>
            <a:rect l="l" t="t" r="r" b="b"/>
            <a:pathLst>
              <a:path w="385445">
                <a:moveTo>
                  <a:pt x="0" y="0"/>
                </a:moveTo>
                <a:lnTo>
                  <a:pt x="385199" y="0"/>
                </a:lnTo>
              </a:path>
            </a:pathLst>
          </a:custGeom>
          <a:ln w="28574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384725" y="214350"/>
            <a:ext cx="1913889" cy="10134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>
              <a:lnSpc>
                <a:spcPct val="100499"/>
              </a:lnSpc>
              <a:spcBef>
                <a:spcPts val="95"/>
              </a:spcBef>
            </a:pPr>
            <a:r>
              <a:rPr sz="2150" spc="-10" dirty="0"/>
              <a:t>Первая </a:t>
            </a:r>
            <a:r>
              <a:rPr sz="2150" spc="-50" dirty="0"/>
              <a:t>напечатанная </a:t>
            </a:r>
            <a:r>
              <a:rPr sz="2150" dirty="0"/>
              <a:t>книга</a:t>
            </a:r>
            <a:r>
              <a:rPr sz="2150" spc="-80" dirty="0"/>
              <a:t> </a:t>
            </a:r>
            <a:r>
              <a:rPr sz="2150" spc="-10" dirty="0"/>
              <a:t>на</a:t>
            </a:r>
            <a:r>
              <a:rPr sz="2150" spc="-75" dirty="0"/>
              <a:t> </a:t>
            </a:r>
            <a:r>
              <a:rPr sz="2150" spc="-20" dirty="0"/>
              <a:t>Руси</a:t>
            </a:r>
            <a:endParaRPr sz="2150"/>
          </a:p>
        </p:txBody>
      </p:sp>
      <p:sp>
        <p:nvSpPr>
          <p:cNvPr id="4" name="object 4"/>
          <p:cNvSpPr txBox="1"/>
          <p:nvPr/>
        </p:nvSpPr>
        <p:spPr>
          <a:xfrm>
            <a:off x="384725" y="1674259"/>
            <a:ext cx="2455545" cy="12522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210185">
              <a:lnSpc>
                <a:spcPct val="114999"/>
              </a:lnSpc>
              <a:spcBef>
                <a:spcPts val="100"/>
              </a:spcBef>
            </a:pPr>
            <a:r>
              <a:rPr sz="1400" spc="-10" dirty="0">
                <a:solidFill>
                  <a:srgbClr val="FFFFFF"/>
                </a:solidFill>
                <a:latin typeface="Arial"/>
                <a:cs typeface="Arial"/>
              </a:rPr>
              <a:t>Книга</a:t>
            </a:r>
            <a:r>
              <a:rPr sz="1400" spc="-12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400" spc="-10" dirty="0">
                <a:solidFill>
                  <a:srgbClr val="FFFFFF"/>
                </a:solidFill>
                <a:latin typeface="Tahoma"/>
                <a:cs typeface="Tahoma"/>
              </a:rPr>
              <a:t>“</a:t>
            </a:r>
            <a:r>
              <a:rPr sz="1400" spc="-10" dirty="0">
                <a:solidFill>
                  <a:srgbClr val="FFFFFF"/>
                </a:solidFill>
                <a:latin typeface="Arial"/>
                <a:cs typeface="Arial"/>
              </a:rPr>
              <a:t>Апостол</a:t>
            </a:r>
            <a:r>
              <a:rPr sz="1400" spc="-10" dirty="0">
                <a:solidFill>
                  <a:srgbClr val="FFFFFF"/>
                </a:solidFill>
                <a:latin typeface="Tahoma"/>
                <a:cs typeface="Tahoma"/>
              </a:rPr>
              <a:t>”. </a:t>
            </a:r>
            <a:r>
              <a:rPr sz="1400" spc="-20" dirty="0">
                <a:solidFill>
                  <a:srgbClr val="FFFFFF"/>
                </a:solidFill>
                <a:latin typeface="Arial"/>
                <a:cs typeface="Arial"/>
              </a:rPr>
              <a:t>Представлена</a:t>
            </a:r>
            <a:r>
              <a:rPr sz="1400" spc="-7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400" spc="-10" dirty="0">
                <a:solidFill>
                  <a:srgbClr val="FFFFFF"/>
                </a:solidFill>
                <a:latin typeface="Arial"/>
                <a:cs typeface="Arial"/>
              </a:rPr>
              <a:t>царю</a:t>
            </a:r>
            <a:r>
              <a:rPr sz="1400" spc="-7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400" dirty="0">
                <a:solidFill>
                  <a:srgbClr val="FFFFFF"/>
                </a:solidFill>
                <a:latin typeface="Arial"/>
                <a:cs typeface="Arial"/>
              </a:rPr>
              <a:t>в</a:t>
            </a:r>
            <a:r>
              <a:rPr sz="1400" spc="-7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400" spc="-20" dirty="0">
                <a:solidFill>
                  <a:srgbClr val="FFFFFF"/>
                </a:solidFill>
                <a:latin typeface="Tahoma"/>
                <a:cs typeface="Tahoma"/>
              </a:rPr>
              <a:t>1564 </a:t>
            </a:r>
            <a:r>
              <a:rPr sz="1400" spc="-10" dirty="0">
                <a:solidFill>
                  <a:srgbClr val="FFFFFF"/>
                </a:solidFill>
                <a:latin typeface="Arial"/>
                <a:cs typeface="Arial"/>
              </a:rPr>
              <a:t>году</a:t>
            </a:r>
            <a:r>
              <a:rPr sz="1400" spc="-10" dirty="0">
                <a:solidFill>
                  <a:srgbClr val="FFFFFF"/>
                </a:solidFill>
                <a:latin typeface="Tahoma"/>
                <a:cs typeface="Tahoma"/>
              </a:rPr>
              <a:t>,</a:t>
            </a:r>
            <a:endParaRPr sz="1400">
              <a:latin typeface="Tahoma"/>
              <a:cs typeface="Tahoma"/>
            </a:endParaRPr>
          </a:p>
          <a:p>
            <a:pPr marL="12700" marR="5080">
              <a:lnSpc>
                <a:spcPct val="114999"/>
              </a:lnSpc>
            </a:pPr>
            <a:r>
              <a:rPr sz="1400" dirty="0">
                <a:solidFill>
                  <a:srgbClr val="FFFFFF"/>
                </a:solidFill>
                <a:latin typeface="Arial"/>
                <a:cs typeface="Arial"/>
              </a:rPr>
              <a:t>а</a:t>
            </a:r>
            <a:r>
              <a:rPr sz="1400" spc="-11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400" spc="-10" dirty="0">
                <a:solidFill>
                  <a:srgbClr val="FFFFFF"/>
                </a:solidFill>
                <a:latin typeface="Arial"/>
                <a:cs typeface="Arial"/>
              </a:rPr>
              <a:t>на</a:t>
            </a:r>
            <a:r>
              <a:rPr sz="1400" spc="-10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400" spc="-10" dirty="0">
                <a:solidFill>
                  <a:srgbClr val="FFFFFF"/>
                </a:solidFill>
                <a:latin typeface="Arial"/>
                <a:cs typeface="Arial"/>
              </a:rPr>
              <a:t>ее</a:t>
            </a:r>
            <a:r>
              <a:rPr sz="1400" spc="-11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400" spc="-10" dirty="0">
                <a:solidFill>
                  <a:srgbClr val="FFFFFF"/>
                </a:solidFill>
                <a:latin typeface="Arial"/>
                <a:cs typeface="Arial"/>
              </a:rPr>
              <a:t>создание</a:t>
            </a:r>
            <a:r>
              <a:rPr sz="1400" spc="-10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400" dirty="0">
                <a:solidFill>
                  <a:srgbClr val="FFFFFF"/>
                </a:solidFill>
                <a:latin typeface="Arial"/>
                <a:cs typeface="Arial"/>
              </a:rPr>
              <a:t>ушло</a:t>
            </a:r>
            <a:r>
              <a:rPr sz="1400" spc="-11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400" spc="-10" dirty="0">
                <a:solidFill>
                  <a:srgbClr val="FFFFFF"/>
                </a:solidFill>
                <a:latin typeface="Arial"/>
                <a:cs typeface="Arial"/>
              </a:rPr>
              <a:t>девять месяцев</a:t>
            </a:r>
            <a:r>
              <a:rPr sz="1400" spc="-10" dirty="0">
                <a:solidFill>
                  <a:srgbClr val="FFFFFF"/>
                </a:solidFill>
                <a:latin typeface="Tahoma"/>
                <a:cs typeface="Tahoma"/>
              </a:rPr>
              <a:t>.</a:t>
            </a:r>
            <a:endParaRPr sz="1400">
              <a:latin typeface="Tahoma"/>
              <a:cs typeface="Tahoma"/>
            </a:endParaRPr>
          </a:p>
        </p:txBody>
      </p:sp>
      <p:pic>
        <p:nvPicPr>
          <p:cNvPr id="5" name="object 5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20312" y="2859800"/>
            <a:ext cx="2390774" cy="1914524"/>
          </a:xfrm>
          <a:prstGeom prst="rect">
            <a:avLst/>
          </a:prstGeom>
        </p:spPr>
      </p:pic>
      <p:pic>
        <p:nvPicPr>
          <p:cNvPr id="6" name="object 6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3411675" y="152400"/>
            <a:ext cx="5579925" cy="4000067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11043" y="1417772"/>
            <a:ext cx="385445" cy="0"/>
          </a:xfrm>
          <a:custGeom>
            <a:avLst/>
            <a:gdLst/>
            <a:ahLst/>
            <a:cxnLst/>
            <a:rect l="l" t="t" r="r" b="b"/>
            <a:pathLst>
              <a:path w="385445">
                <a:moveTo>
                  <a:pt x="0" y="0"/>
                </a:moveTo>
                <a:lnTo>
                  <a:pt x="385199" y="0"/>
                </a:lnTo>
              </a:path>
            </a:pathLst>
          </a:custGeom>
          <a:ln w="28574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384725" y="306806"/>
            <a:ext cx="2581275" cy="922019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>
              <a:lnSpc>
                <a:spcPct val="100499"/>
              </a:lnSpc>
              <a:spcBef>
                <a:spcPts val="95"/>
              </a:spcBef>
            </a:pPr>
            <a:r>
              <a:rPr sz="1950" spc="-20" dirty="0"/>
              <a:t>Главные</a:t>
            </a:r>
            <a:r>
              <a:rPr sz="1950" spc="-60" dirty="0"/>
              <a:t> </a:t>
            </a:r>
            <a:r>
              <a:rPr sz="1950" spc="-10" dirty="0"/>
              <a:t>отличия </a:t>
            </a:r>
            <a:r>
              <a:rPr sz="1950" spc="-45" dirty="0"/>
              <a:t>напечатанной</a:t>
            </a:r>
            <a:r>
              <a:rPr sz="1950" spc="-20" dirty="0"/>
              <a:t> </a:t>
            </a:r>
            <a:r>
              <a:rPr sz="1950" spc="-10" dirty="0"/>
              <a:t>книги </a:t>
            </a:r>
            <a:r>
              <a:rPr sz="1950" dirty="0"/>
              <a:t>от</a:t>
            </a:r>
            <a:r>
              <a:rPr sz="1950" spc="-85" dirty="0"/>
              <a:t> </a:t>
            </a:r>
            <a:r>
              <a:rPr sz="1950" spc="-10" dirty="0"/>
              <a:t>рукописных</a:t>
            </a:r>
            <a:endParaRPr sz="1950"/>
          </a:p>
        </p:txBody>
      </p:sp>
      <p:sp>
        <p:nvSpPr>
          <p:cNvPr id="4" name="object 4"/>
          <p:cNvSpPr txBox="1"/>
          <p:nvPr/>
        </p:nvSpPr>
        <p:spPr>
          <a:xfrm>
            <a:off x="513633" y="1677053"/>
            <a:ext cx="2343785" cy="2076450"/>
          </a:xfrm>
          <a:prstGeom prst="rect">
            <a:avLst/>
          </a:prstGeom>
        </p:spPr>
        <p:txBody>
          <a:bodyPr vert="horz" wrap="square" lIns="0" tIns="42544" rIns="0" bIns="0" rtlCol="0">
            <a:spAutoFit/>
          </a:bodyPr>
          <a:lstStyle/>
          <a:p>
            <a:pPr marL="340995" indent="-328295">
              <a:lnSpc>
                <a:spcPct val="100000"/>
              </a:lnSpc>
              <a:spcBef>
                <a:spcPts val="334"/>
              </a:spcBef>
              <a:buChar char="●"/>
              <a:tabLst>
                <a:tab pos="340360" algn="l"/>
                <a:tab pos="340995" algn="l"/>
              </a:tabLst>
            </a:pPr>
            <a:r>
              <a:rPr sz="1300" spc="-20" dirty="0">
                <a:solidFill>
                  <a:srgbClr val="FFFFFF"/>
                </a:solidFill>
                <a:latin typeface="Arial"/>
                <a:cs typeface="Arial"/>
              </a:rPr>
              <a:t>Текст</a:t>
            </a:r>
            <a:r>
              <a:rPr sz="1300" spc="-8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300" spc="-10" dirty="0">
                <a:solidFill>
                  <a:srgbClr val="FFFFFF"/>
                </a:solidFill>
                <a:latin typeface="Arial"/>
                <a:cs typeface="Arial"/>
              </a:rPr>
              <a:t>книги</a:t>
            </a:r>
            <a:r>
              <a:rPr sz="1300" spc="-8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300" spc="-10" dirty="0">
                <a:solidFill>
                  <a:srgbClr val="FFFFFF"/>
                </a:solidFill>
                <a:latin typeface="Arial"/>
                <a:cs typeface="Arial"/>
              </a:rPr>
              <a:t>упорядочен</a:t>
            </a:r>
            <a:endParaRPr sz="1300">
              <a:latin typeface="Arial"/>
              <a:cs typeface="Arial"/>
            </a:endParaRPr>
          </a:p>
          <a:p>
            <a:pPr marL="340360" marR="5080" indent="-328295">
              <a:lnSpc>
                <a:spcPct val="114999"/>
              </a:lnSpc>
              <a:buChar char="●"/>
              <a:tabLst>
                <a:tab pos="340360" algn="l"/>
                <a:tab pos="340995" algn="l"/>
              </a:tabLst>
            </a:pPr>
            <a:r>
              <a:rPr sz="1300" dirty="0">
                <a:solidFill>
                  <a:srgbClr val="FFFFFF"/>
                </a:solidFill>
                <a:latin typeface="Arial"/>
                <a:cs typeface="Arial"/>
              </a:rPr>
              <a:t>В</a:t>
            </a:r>
            <a:r>
              <a:rPr sz="1300" spc="-10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300" spc="-10" dirty="0">
                <a:solidFill>
                  <a:srgbClr val="FFFFFF"/>
                </a:solidFill>
                <a:latin typeface="Arial"/>
                <a:cs typeface="Arial"/>
              </a:rPr>
              <a:t>начале</a:t>
            </a:r>
            <a:r>
              <a:rPr sz="1300" spc="-9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300" spc="-10" dirty="0">
                <a:solidFill>
                  <a:srgbClr val="FFFFFF"/>
                </a:solidFill>
                <a:latin typeface="Arial"/>
                <a:cs typeface="Arial"/>
              </a:rPr>
              <a:t>каждого</a:t>
            </a:r>
            <a:r>
              <a:rPr sz="1300" spc="-9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300" spc="-10" dirty="0">
                <a:solidFill>
                  <a:srgbClr val="FFFFFF"/>
                </a:solidFill>
                <a:latin typeface="Arial"/>
                <a:cs typeface="Arial"/>
              </a:rPr>
              <a:t>раздела указано</a:t>
            </a:r>
            <a:r>
              <a:rPr sz="1300" spc="-7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300" spc="-10" dirty="0">
                <a:solidFill>
                  <a:srgbClr val="FFFFFF"/>
                </a:solidFill>
                <a:latin typeface="Arial"/>
                <a:cs typeface="Arial"/>
              </a:rPr>
              <a:t>оглавление</a:t>
            </a:r>
            <a:r>
              <a:rPr sz="1300" spc="-7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300" spc="-50" dirty="0">
                <a:solidFill>
                  <a:srgbClr val="FFFFFF"/>
                </a:solidFill>
                <a:latin typeface="Arial"/>
                <a:cs typeface="Arial"/>
              </a:rPr>
              <a:t>и </a:t>
            </a:r>
            <a:r>
              <a:rPr sz="1300" spc="-10" dirty="0">
                <a:solidFill>
                  <a:srgbClr val="FFFFFF"/>
                </a:solidFill>
                <a:latin typeface="Arial"/>
                <a:cs typeface="Arial"/>
              </a:rPr>
              <a:t>краткое</a:t>
            </a:r>
            <a:r>
              <a:rPr sz="1300" spc="-8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300" spc="-10" dirty="0">
                <a:solidFill>
                  <a:srgbClr val="FFFFFF"/>
                </a:solidFill>
                <a:latin typeface="Arial"/>
                <a:cs typeface="Arial"/>
              </a:rPr>
              <a:t>содержание</a:t>
            </a:r>
            <a:endParaRPr sz="1300">
              <a:latin typeface="Arial"/>
              <a:cs typeface="Arial"/>
            </a:endParaRPr>
          </a:p>
          <a:p>
            <a:pPr marL="340360" marR="581660" indent="-328295">
              <a:lnSpc>
                <a:spcPct val="114999"/>
              </a:lnSpc>
              <a:buChar char="●"/>
              <a:tabLst>
                <a:tab pos="340360" algn="l"/>
                <a:tab pos="340995" algn="l"/>
              </a:tabLst>
            </a:pPr>
            <a:r>
              <a:rPr sz="1300" spc="-25" dirty="0">
                <a:solidFill>
                  <a:srgbClr val="FFFFFF"/>
                </a:solidFill>
                <a:latin typeface="Arial"/>
                <a:cs typeface="Arial"/>
              </a:rPr>
              <a:t>Нет</a:t>
            </a:r>
            <a:r>
              <a:rPr sz="1300" spc="-8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300" spc="-30" dirty="0">
                <a:solidFill>
                  <a:srgbClr val="FFFFFF"/>
                </a:solidFill>
                <a:latin typeface="Arial"/>
                <a:cs typeface="Arial"/>
              </a:rPr>
              <a:t>ошибок</a:t>
            </a:r>
            <a:r>
              <a:rPr sz="1300" spc="-30" dirty="0">
                <a:solidFill>
                  <a:srgbClr val="FFFFFF"/>
                </a:solidFill>
                <a:latin typeface="Tahoma"/>
                <a:cs typeface="Tahoma"/>
              </a:rPr>
              <a:t>,</a:t>
            </a:r>
            <a:r>
              <a:rPr sz="1300" spc="-12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1300" dirty="0">
                <a:solidFill>
                  <a:srgbClr val="FFFFFF"/>
                </a:solidFill>
                <a:latin typeface="Arial"/>
                <a:cs typeface="Arial"/>
              </a:rPr>
              <a:t>как</a:t>
            </a:r>
            <a:r>
              <a:rPr sz="1300" spc="-7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300" spc="-50" dirty="0">
                <a:solidFill>
                  <a:srgbClr val="FFFFFF"/>
                </a:solidFill>
                <a:latin typeface="Arial"/>
                <a:cs typeface="Arial"/>
              </a:rPr>
              <a:t>в </a:t>
            </a:r>
            <a:r>
              <a:rPr sz="1300" spc="-10" dirty="0">
                <a:solidFill>
                  <a:srgbClr val="FFFFFF"/>
                </a:solidFill>
                <a:latin typeface="Arial"/>
                <a:cs typeface="Arial"/>
              </a:rPr>
              <a:t>рукописных</a:t>
            </a:r>
            <a:r>
              <a:rPr sz="1300" spc="-5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300" spc="-10" dirty="0">
                <a:solidFill>
                  <a:srgbClr val="FFFFFF"/>
                </a:solidFill>
                <a:latin typeface="Arial"/>
                <a:cs typeface="Arial"/>
              </a:rPr>
              <a:t>книгах</a:t>
            </a:r>
            <a:endParaRPr sz="1300">
              <a:latin typeface="Arial"/>
              <a:cs typeface="Arial"/>
            </a:endParaRPr>
          </a:p>
          <a:p>
            <a:pPr marL="340360" marR="250190" indent="-328295">
              <a:lnSpc>
                <a:spcPct val="114999"/>
              </a:lnSpc>
              <a:buChar char="●"/>
              <a:tabLst>
                <a:tab pos="340360" algn="l"/>
                <a:tab pos="340995" algn="l"/>
              </a:tabLst>
            </a:pPr>
            <a:r>
              <a:rPr sz="1300" spc="-10" dirty="0">
                <a:solidFill>
                  <a:srgbClr val="FFFFFF"/>
                </a:solidFill>
                <a:latin typeface="Arial"/>
                <a:cs typeface="Arial"/>
              </a:rPr>
              <a:t>Красивое</a:t>
            </a:r>
            <a:r>
              <a:rPr sz="1300" spc="-7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300" spc="-10" dirty="0">
                <a:solidFill>
                  <a:srgbClr val="FFFFFF"/>
                </a:solidFill>
                <a:latin typeface="Arial"/>
                <a:cs typeface="Arial"/>
              </a:rPr>
              <a:t>графическое оформление</a:t>
            </a:r>
            <a:endParaRPr sz="1300">
              <a:latin typeface="Arial"/>
              <a:cs typeface="Arial"/>
            </a:endParaRPr>
          </a:p>
          <a:p>
            <a:pPr marL="340995" indent="-328295">
              <a:lnSpc>
                <a:spcPct val="100000"/>
              </a:lnSpc>
              <a:spcBef>
                <a:spcPts val="229"/>
              </a:spcBef>
              <a:buChar char="●"/>
              <a:tabLst>
                <a:tab pos="340360" algn="l"/>
                <a:tab pos="340995" algn="l"/>
              </a:tabLst>
            </a:pPr>
            <a:r>
              <a:rPr sz="1300" spc="-20" dirty="0">
                <a:solidFill>
                  <a:srgbClr val="FFFFFF"/>
                </a:solidFill>
                <a:latin typeface="Arial"/>
                <a:cs typeface="Arial"/>
              </a:rPr>
              <a:t>Ровный</a:t>
            </a:r>
            <a:r>
              <a:rPr sz="1300" spc="-7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300" spc="-10" dirty="0">
                <a:solidFill>
                  <a:srgbClr val="FFFFFF"/>
                </a:solidFill>
                <a:latin typeface="Arial"/>
                <a:cs typeface="Arial"/>
              </a:rPr>
              <a:t>текст</a:t>
            </a:r>
            <a:endParaRPr sz="1300">
              <a:latin typeface="Arial"/>
              <a:cs typeface="Arial"/>
            </a:endParaRPr>
          </a:p>
        </p:txBody>
      </p:sp>
      <p:pic>
        <p:nvPicPr>
          <p:cNvPr id="5" name="object 5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272100" y="152400"/>
            <a:ext cx="5719499" cy="4289624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</TotalTime>
  <Words>87</Words>
  <Application>Microsoft Office PowerPoint</Application>
  <PresentationFormat>Экран (16:9)</PresentationFormat>
  <Paragraphs>16</Paragraphs>
  <Slides>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10" baseType="lpstr">
      <vt:lpstr>Arial</vt:lpstr>
      <vt:lpstr>Tahoma</vt:lpstr>
      <vt:lpstr>Palatino Linotype</vt:lpstr>
      <vt:lpstr>Calibri</vt:lpstr>
      <vt:lpstr>Office Theme</vt:lpstr>
      <vt:lpstr>В мастерской первопечатника</vt:lpstr>
      <vt:lpstr>Государев печатный двор</vt:lpstr>
      <vt:lpstr>Иван Фёдоров и его помощник Пётр Тимофеев</vt:lpstr>
      <vt:lpstr>Первая напечатанная книга на Руси</vt:lpstr>
      <vt:lpstr>Главные отличия напечатанной книги от рукописных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без названия</dc:title>
  <cp:lastModifiedBy>olga_</cp:lastModifiedBy>
  <cp:revision>1</cp:revision>
  <dcterms:created xsi:type="dcterms:W3CDTF">2022-07-29T03:52:42Z</dcterms:created>
  <dcterms:modified xsi:type="dcterms:W3CDTF">2022-11-02T13:18:47Z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or">
    <vt:lpwstr>Google</vt:lpwstr>
  </property>
</Properties>
</file>