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4"/>
  </p:notesMasterIdLst>
  <p:sldIdLst>
    <p:sldId id="256" r:id="rId2"/>
    <p:sldId id="301" r:id="rId3"/>
    <p:sldId id="276" r:id="rId4"/>
    <p:sldId id="277" r:id="rId5"/>
    <p:sldId id="300" r:id="rId6"/>
    <p:sldId id="279" r:id="rId7"/>
    <p:sldId id="280" r:id="rId8"/>
    <p:sldId id="281" r:id="rId9"/>
    <p:sldId id="282" r:id="rId10"/>
    <p:sldId id="284" r:id="rId11"/>
    <p:sldId id="286" r:id="rId12"/>
    <p:sldId id="287" r:id="rId13"/>
    <p:sldId id="288" r:id="rId14"/>
    <p:sldId id="289" r:id="rId15"/>
    <p:sldId id="290" r:id="rId16"/>
    <p:sldId id="291" r:id="rId17"/>
    <p:sldId id="292" r:id="rId18"/>
    <p:sldId id="293" r:id="rId19"/>
    <p:sldId id="294" r:id="rId20"/>
    <p:sldId id="295" r:id="rId21"/>
    <p:sldId id="298" r:id="rId22"/>
    <p:sldId id="299"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149" autoAdjust="0"/>
    <p:restoredTop sz="94532" autoAdjust="0"/>
  </p:normalViewPr>
  <p:slideViewPr>
    <p:cSldViewPr>
      <p:cViewPr varScale="1">
        <p:scale>
          <a:sx n="102" d="100"/>
          <a:sy n="102" d="100"/>
        </p:scale>
        <p:origin x="121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1F861D4-CE5A-4AC7-B44B-8983F5321D51}" type="datetimeFigureOut">
              <a:rPr lang="ru-RU" smtClean="0"/>
              <a:pPr/>
              <a:t>02.11.2022</a:t>
            </a:fld>
            <a:endParaRPr lang="ru-RU"/>
          </a:p>
        </p:txBody>
      </p:sp>
      <p:sp>
        <p:nvSpPr>
          <p:cNvPr id="4" name="Образ слайда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E603D40-9202-4CF9-A74C-7DC343B93D69}" type="slidenum">
              <a:rPr lang="ru-RU" smtClean="0"/>
              <a:pPr/>
              <a:t>‹#›</a:t>
            </a:fld>
            <a:endParaRPr lang="ru-RU"/>
          </a:p>
        </p:txBody>
      </p:sp>
    </p:spTree>
    <p:extLst>
      <p:ext uri="{BB962C8B-B14F-4D97-AF65-F5344CB8AC3E}">
        <p14:creationId xmlns:p14="http://schemas.microsoft.com/office/powerpoint/2010/main" val="278668884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725C68B6-61C2-468F-89AB-4B9F7531AA68}"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02.11.2022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alphaModFix amt="76000"/>
            <a:lum/>
          </a:blip>
          <a:srcRect/>
          <a:stretch>
            <a:fillRect l="-1000" r="-1000"/>
          </a:stretch>
        </a:blipFill>
        <a:effectLst/>
      </p:bgPr>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5B106E36-FD25-4E2D-B0AA-010F637433A0}" type="datetimeFigureOut">
              <a:rPr lang="ru-RU" smtClean="0"/>
              <a:pPr/>
              <a:t>02.11.2022</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3568" y="1412776"/>
            <a:ext cx="7772400" cy="2016223"/>
          </a:xfrm>
        </p:spPr>
        <p:txBody>
          <a:bodyPr>
            <a:noAutofit/>
          </a:bodyPr>
          <a:lstStyle/>
          <a:p>
            <a:r>
              <a:rPr lang="ru-RU" sz="4400" dirty="0" smtClean="0">
                <a:ln w="6350">
                  <a:solidFill>
                    <a:schemeClr val="accent3">
                      <a:lumMod val="75000"/>
                    </a:schemeClr>
                  </a:solidFill>
                </a:ln>
                <a:solidFill>
                  <a:schemeClr val="accent2">
                    <a:lumMod val="50000"/>
                  </a:schemeClr>
                </a:solidFill>
                <a:latin typeface="+mn-lt"/>
              </a:rPr>
              <a:t>Значение Закаливания для здоровья</a:t>
            </a:r>
            <a:br>
              <a:rPr lang="ru-RU" sz="4400" dirty="0" smtClean="0">
                <a:ln w="6350">
                  <a:solidFill>
                    <a:schemeClr val="accent3">
                      <a:lumMod val="75000"/>
                    </a:schemeClr>
                  </a:solidFill>
                </a:ln>
                <a:solidFill>
                  <a:schemeClr val="accent2">
                    <a:lumMod val="50000"/>
                  </a:schemeClr>
                </a:solidFill>
                <a:latin typeface="+mn-lt"/>
              </a:rPr>
            </a:br>
            <a:r>
              <a:rPr lang="ru-RU" sz="4400" dirty="0" smtClean="0">
                <a:ln w="6350">
                  <a:solidFill>
                    <a:schemeClr val="accent3">
                      <a:lumMod val="75000"/>
                    </a:schemeClr>
                  </a:solidFill>
                </a:ln>
                <a:solidFill>
                  <a:schemeClr val="accent2">
                    <a:lumMod val="50000"/>
                  </a:schemeClr>
                </a:solidFill>
                <a:latin typeface="+mn-lt"/>
              </a:rPr>
              <a:t>школьника</a:t>
            </a:r>
            <a:endParaRPr lang="ru-RU" sz="4400" dirty="0">
              <a:ln w="6350">
                <a:solidFill>
                  <a:schemeClr val="accent3">
                    <a:lumMod val="75000"/>
                  </a:schemeClr>
                </a:solidFill>
              </a:ln>
              <a:solidFill>
                <a:schemeClr val="accent2">
                  <a:lumMod val="50000"/>
                </a:schemeClr>
              </a:solidFill>
              <a:latin typeface="+mn-lt"/>
            </a:endParaRPr>
          </a:p>
        </p:txBody>
      </p:sp>
      <p:sp>
        <p:nvSpPr>
          <p:cNvPr id="3" name="Подзаголовок 2"/>
          <p:cNvSpPr>
            <a:spLocks noGrp="1"/>
          </p:cNvSpPr>
          <p:nvPr>
            <p:ph type="subTitle" idx="1"/>
          </p:nvPr>
        </p:nvSpPr>
        <p:spPr>
          <a:xfrm>
            <a:off x="4283968" y="4293096"/>
            <a:ext cx="4456584" cy="1752600"/>
          </a:xfrm>
        </p:spPr>
        <p:txBody>
          <a:bodyPr>
            <a:normAutofit/>
          </a:bodyPr>
          <a:lstStyle/>
          <a:p>
            <a:r>
              <a:rPr lang="ru-RU" sz="2000" dirty="0" smtClean="0"/>
              <a:t>Автор: </a:t>
            </a:r>
            <a:r>
              <a:rPr lang="ru-RU" sz="2000" dirty="0" smtClean="0"/>
              <a:t>Рожкова Т.И. </a:t>
            </a:r>
          </a:p>
          <a:p>
            <a:r>
              <a:rPr lang="ru-RU" sz="2000" dirty="0" smtClean="0"/>
              <a:t>преподаватель-организатор ОБЖ </a:t>
            </a:r>
          </a:p>
          <a:p>
            <a:r>
              <a:rPr lang="ru-RU" sz="2000" dirty="0" smtClean="0"/>
              <a:t>МБОУ «Белоярская СШ» </a:t>
            </a:r>
            <a:endParaRPr lang="ru-RU" sz="20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0332" y="404664"/>
            <a:ext cx="9420336" cy="1107996"/>
          </a:xfrm>
          <a:prstGeom prst="rect">
            <a:avLst/>
          </a:prstGeom>
          <a:noFill/>
        </p:spPr>
        <p:txBody>
          <a:bodyPr wrap="none" lIns="91440" tIns="45720" rIns="91440" bIns="45720">
            <a:spAutoFit/>
            <a:scene3d>
              <a:camera prst="isometricOffAxis1Right"/>
              <a:lightRig rig="threePt" dir="t"/>
            </a:scene3d>
          </a:bodyPr>
          <a:lstStyle/>
          <a:p>
            <a:pPr algn="ctr"/>
            <a:r>
              <a:rPr lang="ru-RU" sz="6600" b="1" cap="none" spc="0" dirty="0" smtClean="0">
                <a:ln w="22225">
                  <a:solidFill>
                    <a:schemeClr val="accent2"/>
                  </a:solidFill>
                  <a:prstDash val="solid"/>
                </a:ln>
                <a:solidFill>
                  <a:schemeClr val="accent2"/>
                </a:solidFill>
                <a:effectLst/>
              </a:rPr>
              <a:t>СОЛНЕЧНЫЕ ВАННЫ</a:t>
            </a:r>
            <a:endParaRPr lang="ru-RU" sz="6600" b="1" cap="none" spc="0" dirty="0">
              <a:ln w="22225">
                <a:solidFill>
                  <a:schemeClr val="accent2"/>
                </a:solidFill>
                <a:prstDash val="solid"/>
              </a:ln>
              <a:solidFill>
                <a:schemeClr val="accent2"/>
              </a:solidFill>
              <a:effectLst/>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061464" y="1988840"/>
            <a:ext cx="6696744" cy="4176464"/>
          </a:xfrm>
          <a:prstGeom prst="rect">
            <a:avLst/>
          </a:prstGeom>
        </p:spPr>
      </p:pic>
    </p:spTree>
    <p:extLst>
      <p:ext uri="{BB962C8B-B14F-4D97-AF65-F5344CB8AC3E}">
        <p14:creationId xmlns:p14="http://schemas.microsoft.com/office/powerpoint/2010/main" val="26797605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4572000" y="332656"/>
            <a:ext cx="4572000" cy="5970865"/>
          </a:xfrm>
          <a:prstGeom prst="rect">
            <a:avLst/>
          </a:prstGeom>
        </p:spPr>
        <p:txBody>
          <a:bodyPr>
            <a:spAutoFit/>
          </a:bodyPr>
          <a:lstStyle/>
          <a:p>
            <a:r>
              <a:rPr lang="ru-RU" sz="2600" dirty="0" smtClean="0"/>
              <a:t>Солнечные </a:t>
            </a:r>
            <a:r>
              <a:rPr lang="ru-RU" sz="2600" dirty="0"/>
              <a:t>ванны лучше принимать утром, когда земля и воздух менее нагреты и жара переносится значительно легче. </a:t>
            </a:r>
            <a:endParaRPr lang="ru-RU" sz="2600" dirty="0" smtClean="0"/>
          </a:p>
          <a:p>
            <a:r>
              <a:rPr lang="ru-RU" sz="2600" dirty="0"/>
              <a:t>Летом </a:t>
            </a:r>
            <a:r>
              <a:rPr lang="ru-RU" sz="2600" dirty="0" smtClean="0"/>
              <a:t>загорать </a:t>
            </a:r>
            <a:r>
              <a:rPr lang="ru-RU" sz="2600" dirty="0"/>
              <a:t>в период </a:t>
            </a:r>
            <a:r>
              <a:rPr lang="ru-RU" sz="2600" dirty="0" smtClean="0"/>
              <a:t>от </a:t>
            </a:r>
            <a:r>
              <a:rPr lang="ru-RU" sz="2600" dirty="0"/>
              <a:t>9 до 12 ч. Весной и осенью самое подходящее время для загара - от 11 до 14 ч. </a:t>
            </a:r>
            <a:endParaRPr lang="ru-RU" sz="2600" dirty="0" smtClean="0"/>
          </a:p>
          <a:p>
            <a:r>
              <a:rPr lang="ru-RU" sz="2600" dirty="0"/>
              <a:t>З</a:t>
            </a:r>
            <a:r>
              <a:rPr lang="ru-RU" sz="2600" dirty="0" smtClean="0"/>
              <a:t>акаляясь </a:t>
            </a:r>
            <a:r>
              <a:rPr lang="ru-RU" sz="2600" dirty="0"/>
              <a:t>с помощью солнечных лучей, необходимо твердо запомнить, что это сильнодействующее средство и злоупотреблять им нельзя.</a:t>
            </a:r>
          </a:p>
          <a:p>
            <a:endParaRPr lang="ru-RU" dirty="0"/>
          </a:p>
        </p:txBody>
      </p:sp>
      <p:pic>
        <p:nvPicPr>
          <p:cNvPr id="7" name="Содержимое 6"/>
          <p:cNvPicPr>
            <a:picLocks noGrp="1"/>
          </p:cNvPicPr>
          <p:nvPr>
            <p:ph idx="1"/>
          </p:nvPr>
        </p:nvPicPr>
        <p:blipFill>
          <a:blip r:embed="rId2" cstate="print">
            <a:extLst>
              <a:ext uri="{28A0092B-C50C-407E-A947-70E740481C1C}">
                <a14:useLocalDpi xmlns:a14="http://schemas.microsoft.com/office/drawing/2010/main" val="0"/>
              </a:ext>
            </a:extLst>
          </a:blip>
          <a:srcRect t="2361" r="2754" b="18472"/>
          <a:stretch>
            <a:fillRect/>
          </a:stretch>
        </p:blipFill>
        <p:spPr>
          <a:xfrm>
            <a:off x="0" y="0"/>
            <a:ext cx="4572000" cy="6858000"/>
          </a:xfrm>
          <a:prstGeom prst="rect">
            <a:avLst/>
          </a:prstGeom>
        </p:spPr>
      </p:pic>
    </p:spTree>
    <p:extLst>
      <p:ext uri="{BB962C8B-B14F-4D97-AF65-F5344CB8AC3E}">
        <p14:creationId xmlns:p14="http://schemas.microsoft.com/office/powerpoint/2010/main" val="394910934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476672"/>
            <a:ext cx="8229600" cy="1143000"/>
          </a:xfrm>
        </p:spPr>
        <p:txBody>
          <a:bodyPr>
            <a:prstTxWarp prst="textWave1">
              <a:avLst/>
            </a:prstTxWarp>
            <a:normAutofit/>
            <a:scene3d>
              <a:camera prst="isometricOffAxis2Left"/>
              <a:lightRig rig="soft" dir="t">
                <a:rot lat="0" lon="0" rev="16800000"/>
              </a:lightRig>
            </a:scene3d>
            <a:sp3d extrusionH="57150" prstMaterial="softEdge">
              <a:bevelT w="69850" h="69850" prst="divot"/>
            </a:sp3d>
          </a:bodyPr>
          <a:lstStyle/>
          <a:p>
            <a:r>
              <a:rPr lang="ru-RU" sz="4400" dirty="0" smtClean="0">
                <a:solidFill>
                  <a:schemeClr val="accent2"/>
                </a:solidFill>
                <a:latin typeface="+mn-lt"/>
              </a:rPr>
              <a:t>ЗАКАЛИВАНИЕ ВОДОЙ</a:t>
            </a:r>
            <a:endParaRPr lang="ru-RU" sz="4400" dirty="0">
              <a:solidFill>
                <a:schemeClr val="accent2"/>
              </a:solidFill>
              <a:latin typeface="+mn-lt"/>
            </a:endParaRPr>
          </a:p>
        </p:txBody>
      </p:sp>
      <p:pic>
        <p:nvPicPr>
          <p:cNvPr id="5" name="Рисунок 4"/>
          <p:cNvPicPr>
            <a:picLocks noChangeAspect="1"/>
          </p:cNvPicPr>
          <p:nvPr/>
        </p:nvPicPr>
        <p:blipFill>
          <a:blip r:embed="rId2" cstate="print"/>
          <a:stretch>
            <a:fillRect/>
          </a:stretch>
        </p:blipFill>
        <p:spPr>
          <a:xfrm>
            <a:off x="1115616" y="2276872"/>
            <a:ext cx="7571184" cy="4581128"/>
          </a:xfrm>
          <a:prstGeom prst="rect">
            <a:avLst/>
          </a:prstGeom>
        </p:spPr>
      </p:pic>
    </p:spTree>
    <p:extLst>
      <p:ext uri="{BB962C8B-B14F-4D97-AF65-F5344CB8AC3E}">
        <p14:creationId xmlns:p14="http://schemas.microsoft.com/office/powerpoint/2010/main" val="16781359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51778"/>
            <a:ext cx="8229600" cy="1143000"/>
          </a:xfrm>
        </p:spPr>
        <p:txBody>
          <a:bodyPr>
            <a:normAutofit/>
          </a:bodyPr>
          <a:lstStyle/>
          <a:p>
            <a:r>
              <a:rPr lang="ru-RU" sz="3200" dirty="0" smtClean="0">
                <a:solidFill>
                  <a:srgbClr val="FF0000"/>
                </a:solidFill>
              </a:rPr>
              <a:t>ОБТИРАНИЕ</a:t>
            </a:r>
            <a:endParaRPr lang="ru-RU" sz="3200" dirty="0">
              <a:solidFill>
                <a:srgbClr val="FF0000"/>
              </a:solidFill>
            </a:endParaRPr>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1394778"/>
            <a:ext cx="3275856" cy="5274582"/>
          </a:xfrm>
        </p:spPr>
      </p:pic>
      <p:sp>
        <p:nvSpPr>
          <p:cNvPr id="5" name="Прямоугольник 4"/>
          <p:cNvSpPr/>
          <p:nvPr/>
        </p:nvSpPr>
        <p:spPr>
          <a:xfrm>
            <a:off x="3599384" y="1208314"/>
            <a:ext cx="5544616" cy="5693866"/>
          </a:xfrm>
          <a:prstGeom prst="rect">
            <a:avLst/>
          </a:prstGeom>
        </p:spPr>
        <p:txBody>
          <a:bodyPr wrap="square">
            <a:spAutoFit/>
          </a:bodyPr>
          <a:lstStyle/>
          <a:p>
            <a:r>
              <a:rPr lang="ru-RU" sz="2600" dirty="0"/>
              <a:t>Н</a:t>
            </a:r>
            <a:r>
              <a:rPr lang="ru-RU" sz="2600" dirty="0" smtClean="0"/>
              <a:t>ачальный </a:t>
            </a:r>
            <a:r>
              <a:rPr lang="ru-RU" sz="2600" dirty="0"/>
              <a:t>этап закаливания водой. Это самая нежная из всех водных процедур. Его можно применять во всех возрастах, начиная с младенческого. Его проводят полотенцем, губкой или просто рукой, смоченной водой. Обтирание производят последовательно: шея, грудь, спина, затем вытирают их насухо и растирают полотенцем до красноты. После этого обтирают ноги и также растирают их. Вся процедура осуществляется в пределах пяти минут.</a:t>
            </a:r>
          </a:p>
        </p:txBody>
      </p:sp>
    </p:spTree>
    <p:extLst>
      <p:ext uri="{BB962C8B-B14F-4D97-AF65-F5344CB8AC3E}">
        <p14:creationId xmlns:p14="http://schemas.microsoft.com/office/powerpoint/2010/main" val="3964199767"/>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FF0000"/>
                </a:solidFill>
                <a:latin typeface="+mn-lt"/>
              </a:rPr>
              <a:t>ОБЛИВАНИЕ </a:t>
            </a:r>
            <a:endParaRPr lang="ru-RU" sz="3200" dirty="0">
              <a:solidFill>
                <a:srgbClr val="FF0000"/>
              </a:solidFill>
              <a:latin typeface="+mn-lt"/>
            </a:endParaRPr>
          </a:p>
        </p:txBody>
      </p:sp>
      <p:sp>
        <p:nvSpPr>
          <p:cNvPr id="5" name="Прямоугольник 4"/>
          <p:cNvSpPr/>
          <p:nvPr/>
        </p:nvSpPr>
        <p:spPr>
          <a:xfrm>
            <a:off x="4211960" y="1566010"/>
            <a:ext cx="4674781" cy="3693319"/>
          </a:xfrm>
          <a:prstGeom prst="rect">
            <a:avLst/>
          </a:prstGeom>
        </p:spPr>
        <p:txBody>
          <a:bodyPr wrap="square">
            <a:spAutoFit/>
          </a:bodyPr>
          <a:lstStyle/>
          <a:p>
            <a:r>
              <a:rPr lang="ru-RU" sz="2600" dirty="0" smtClean="0"/>
              <a:t>Следующий </a:t>
            </a:r>
            <a:r>
              <a:rPr lang="ru-RU" sz="2600" dirty="0"/>
              <a:t>этап закаливания. Для первых обливаний целесообразно применять воду с температурой около +30°С, в дальнейшем снижая ее до +15°С и ниже. После обливания проводится энергичное растирание тела полотенцем.</a:t>
            </a:r>
          </a:p>
        </p:txBody>
      </p:sp>
      <p:pic>
        <p:nvPicPr>
          <p:cNvPr id="8" name="Содержимое 7" descr="F:\НПК\закаливание\76202805_055.jpg"/>
          <p:cNvPicPr>
            <a:picLocks noGrp="1"/>
          </p:cNvPicPr>
          <p:nvPr>
            <p:ph idx="1"/>
          </p:nvPr>
        </p:nvPicPr>
        <p:blipFill>
          <a:blip r:embed="rId2" cstate="print"/>
          <a:srcRect l="2886" t="1846" r="2975" b="10206"/>
          <a:stretch>
            <a:fillRect/>
          </a:stretch>
        </p:blipFill>
        <p:spPr bwMode="auto">
          <a:xfrm>
            <a:off x="179512" y="1484784"/>
            <a:ext cx="3410456" cy="4708525"/>
          </a:xfrm>
          <a:prstGeom prst="rect">
            <a:avLst/>
          </a:prstGeom>
          <a:noFill/>
          <a:ln w="9525">
            <a:noFill/>
            <a:miter lim="800000"/>
            <a:headEnd/>
            <a:tailEnd/>
          </a:ln>
        </p:spPr>
      </p:pic>
    </p:spTree>
    <p:extLst>
      <p:ext uri="{BB962C8B-B14F-4D97-AF65-F5344CB8AC3E}">
        <p14:creationId xmlns:p14="http://schemas.microsoft.com/office/powerpoint/2010/main" val="149143808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Прямоугольник 5"/>
          <p:cNvSpPr/>
          <p:nvPr/>
        </p:nvSpPr>
        <p:spPr>
          <a:xfrm>
            <a:off x="4499992" y="188640"/>
            <a:ext cx="1656184" cy="584775"/>
          </a:xfrm>
          <a:prstGeom prst="rect">
            <a:avLst/>
          </a:prstGeom>
        </p:spPr>
        <p:txBody>
          <a:bodyPr wrap="square">
            <a:spAutoFit/>
          </a:bodyPr>
          <a:lstStyle/>
          <a:p>
            <a:r>
              <a:rPr lang="ru-RU" sz="3200" b="1" dirty="0" smtClean="0">
                <a:solidFill>
                  <a:schemeClr val="accent2"/>
                </a:solidFill>
              </a:rPr>
              <a:t>ДУШ</a:t>
            </a:r>
            <a:r>
              <a:rPr lang="ru-RU" sz="3200" dirty="0" smtClean="0">
                <a:solidFill>
                  <a:schemeClr val="accent2"/>
                </a:solidFill>
              </a:rPr>
              <a:t> </a:t>
            </a:r>
            <a:endParaRPr lang="ru-RU" sz="3200" dirty="0">
              <a:solidFill>
                <a:schemeClr val="accent2"/>
              </a:solidFill>
            </a:endParaRPr>
          </a:p>
        </p:txBody>
      </p:sp>
      <p:sp>
        <p:nvSpPr>
          <p:cNvPr id="1029" name="Rectangle 5"/>
          <p:cNvSpPr>
            <a:spLocks noGrp="1" noChangeArrowheads="1"/>
          </p:cNvSpPr>
          <p:nvPr>
            <p:ph idx="1"/>
          </p:nvPr>
        </p:nvSpPr>
        <p:spPr bwMode="auto">
          <a:xfrm>
            <a:off x="4283968" y="1165394"/>
            <a:ext cx="4860032"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400" dirty="0" smtClean="0">
                <a:ea typeface="Times New Roman" pitchFamily="18" charset="0"/>
              </a:rPr>
              <a:t>Е</a:t>
            </a:r>
            <a:r>
              <a:rPr kumimoji="0" lang="ru-RU" sz="2400" b="0" i="0" u="none" strike="noStrike" cap="none" normalizeH="0" baseline="0" dirty="0" smtClean="0">
                <a:ln>
                  <a:noFill/>
                </a:ln>
                <a:solidFill>
                  <a:schemeClr val="tx1"/>
                </a:solidFill>
                <a:effectLst/>
                <a:ea typeface="Times New Roman" pitchFamily="18" charset="0"/>
              </a:rPr>
              <a:t>ще более эффективная водная процедура. В начале закаливания температура воды должна быть около + 30 - 32°С, а продолжительность -- не более минуты. В дальнейшем можно постепенно снижать температуру и увеличивать </a:t>
            </a:r>
            <a:r>
              <a:rPr lang="ru-RU" sz="2400" dirty="0" smtClean="0">
                <a:ea typeface="Times New Roman" pitchFamily="18" charset="0"/>
              </a:rPr>
              <a:t>п</a:t>
            </a:r>
            <a:r>
              <a:rPr kumimoji="0" lang="ru-RU" sz="2400" b="0" i="0" u="none" strike="noStrike" cap="none" normalizeH="0" baseline="0" dirty="0" smtClean="0">
                <a:ln>
                  <a:noFill/>
                </a:ln>
                <a:solidFill>
                  <a:schemeClr val="tx1"/>
                </a:solidFill>
                <a:effectLst/>
                <a:ea typeface="Times New Roman" pitchFamily="18" charset="0"/>
              </a:rPr>
              <a:t>родолжительность до 2 мин., включая растирание тела. Регулярный прием указанных водных процедур вызывает чувство свежести, бодрости, повышенной работоспособности.</a:t>
            </a:r>
            <a:endParaRPr kumimoji="0" lang="ru-RU" sz="2400" b="0" i="0" u="none" strike="noStrike" cap="none" normalizeH="0" baseline="0" dirty="0" smtClean="0">
              <a:ln>
                <a:noFill/>
              </a:ln>
              <a:solidFill>
                <a:schemeClr val="tx1"/>
              </a:solidFill>
              <a:effectLst/>
            </a:endParaRPr>
          </a:p>
        </p:txBody>
      </p:sp>
      <p:pic>
        <p:nvPicPr>
          <p:cNvPr id="1030" name="Picture 6" descr="F:\НПК\закаливание\e2acd849d365015ef08ef5b696dc9e31_XL.jpg"/>
          <p:cNvPicPr>
            <a:picLocks noChangeAspect="1" noChangeArrowheads="1"/>
          </p:cNvPicPr>
          <p:nvPr/>
        </p:nvPicPr>
        <p:blipFill>
          <a:blip r:embed="rId2" cstate="print"/>
          <a:srcRect/>
          <a:stretch>
            <a:fillRect/>
          </a:stretch>
        </p:blipFill>
        <p:spPr bwMode="auto">
          <a:xfrm>
            <a:off x="0" y="908720"/>
            <a:ext cx="4067944" cy="5373787"/>
          </a:xfrm>
          <a:prstGeom prst="rect">
            <a:avLst/>
          </a:prstGeom>
          <a:noFill/>
        </p:spPr>
      </p:pic>
    </p:spTree>
    <p:extLst>
      <p:ext uri="{BB962C8B-B14F-4D97-AF65-F5344CB8AC3E}">
        <p14:creationId xmlns:p14="http://schemas.microsoft.com/office/powerpoint/2010/main" val="409984310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7704" y="260648"/>
            <a:ext cx="7139136" cy="1143000"/>
          </a:xfrm>
        </p:spPr>
        <p:txBody>
          <a:bodyPr>
            <a:normAutofit/>
          </a:bodyPr>
          <a:lstStyle/>
          <a:p>
            <a:r>
              <a:rPr lang="ru-RU" sz="3200" dirty="0" smtClean="0">
                <a:solidFill>
                  <a:schemeClr val="accent2"/>
                </a:solidFill>
                <a:latin typeface="+mn-lt"/>
              </a:rPr>
              <a:t>КУПАНИЕ В ОТКРЫТЫХ ВОДОЁМАХ </a:t>
            </a:r>
            <a:endParaRPr lang="ru-RU" sz="3200" dirty="0">
              <a:solidFill>
                <a:schemeClr val="accent2"/>
              </a:solidFill>
              <a:latin typeface="+mn-lt"/>
            </a:endParaRPr>
          </a:p>
        </p:txBody>
      </p:sp>
      <p:pic>
        <p:nvPicPr>
          <p:cNvPr id="45059" name="Picture 3" descr="F:\НПК\закаливание\1373888942_deti.jpg"/>
          <p:cNvPicPr>
            <a:picLocks noGrp="1" noChangeAspect="1" noChangeArrowheads="1"/>
          </p:cNvPicPr>
          <p:nvPr>
            <p:ph idx="1"/>
          </p:nvPr>
        </p:nvPicPr>
        <p:blipFill>
          <a:blip r:embed="rId2" cstate="print"/>
          <a:srcRect/>
          <a:stretch>
            <a:fillRect/>
          </a:stretch>
        </p:blipFill>
        <p:spPr bwMode="auto">
          <a:xfrm>
            <a:off x="0" y="1196752"/>
            <a:ext cx="4211959" cy="5517232"/>
          </a:xfrm>
          <a:prstGeom prst="rect">
            <a:avLst/>
          </a:prstGeom>
          <a:noFill/>
        </p:spPr>
      </p:pic>
      <p:sp>
        <p:nvSpPr>
          <p:cNvPr id="9" name="Прямоугольник 8"/>
          <p:cNvSpPr/>
          <p:nvPr/>
        </p:nvSpPr>
        <p:spPr>
          <a:xfrm>
            <a:off x="4572000" y="1412776"/>
            <a:ext cx="4572000" cy="4770537"/>
          </a:xfrm>
          <a:prstGeom prst="rect">
            <a:avLst/>
          </a:prstGeom>
        </p:spPr>
        <p:txBody>
          <a:bodyPr>
            <a:spAutoFit/>
          </a:bodyPr>
          <a:lstStyle/>
          <a:p>
            <a:r>
              <a:rPr lang="ru-RU" sz="2600" dirty="0" smtClean="0"/>
              <a:t>Один из наиболее эффективных способов закаливания.</a:t>
            </a:r>
          </a:p>
          <a:p>
            <a:r>
              <a:rPr lang="ru-RU" sz="2600" dirty="0" smtClean="0"/>
              <a:t>Начинают купальный сезон, когда температура воды и воздуха достигнет 18-20°С. Прекращают купание при температуре воздуха 14-15 °С, </a:t>
            </a:r>
          </a:p>
          <a:p>
            <a:r>
              <a:rPr lang="ru-RU" sz="2600" dirty="0" smtClean="0"/>
              <a:t>воды-10- 12 °С. Лучше купаться в утренние и вечерние часы. </a:t>
            </a:r>
          </a:p>
          <a:p>
            <a:endParaRPr lang="ru-RU"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91680" y="188640"/>
            <a:ext cx="4968552" cy="1143000"/>
          </a:xfrm>
        </p:spPr>
        <p:txBody>
          <a:bodyPr>
            <a:normAutofit/>
          </a:bodyPr>
          <a:lstStyle/>
          <a:p>
            <a:r>
              <a:rPr lang="ru-RU" sz="3200" dirty="0" smtClean="0">
                <a:solidFill>
                  <a:srgbClr val="FF0000"/>
                </a:solidFill>
                <a:latin typeface="+mn-lt"/>
              </a:rPr>
              <a:t>ЗИМНЕЕ ПЛАВАНИЕ</a:t>
            </a:r>
            <a:r>
              <a:rPr lang="ru-RU" sz="3200" dirty="0" smtClean="0">
                <a:solidFill>
                  <a:schemeClr val="accent2"/>
                </a:solidFill>
                <a:latin typeface="+mn-lt"/>
              </a:rPr>
              <a:t>  </a:t>
            </a:r>
            <a:endParaRPr lang="ru-RU" sz="3200" dirty="0">
              <a:solidFill>
                <a:schemeClr val="accent2"/>
              </a:solidFill>
              <a:latin typeface="+mn-lt"/>
            </a:endParaRPr>
          </a:p>
        </p:txBody>
      </p:sp>
      <p:pic>
        <p:nvPicPr>
          <p:cNvPr id="46082" name="Picture 2"/>
          <p:cNvPicPr>
            <a:picLocks noGrp="1" noChangeAspect="1" noChangeArrowheads="1"/>
          </p:cNvPicPr>
          <p:nvPr>
            <p:ph idx="1"/>
          </p:nvPr>
        </p:nvPicPr>
        <p:blipFill>
          <a:blip r:embed="rId2" cstate="print"/>
          <a:srcRect/>
          <a:stretch>
            <a:fillRect/>
          </a:stretch>
        </p:blipFill>
        <p:spPr bwMode="auto">
          <a:xfrm>
            <a:off x="1" y="1268760"/>
            <a:ext cx="4572000" cy="4400550"/>
          </a:xfrm>
          <a:prstGeom prst="rect">
            <a:avLst/>
          </a:prstGeom>
          <a:noFill/>
          <a:ln w="9525">
            <a:noFill/>
            <a:miter lim="800000"/>
            <a:headEnd/>
            <a:tailEnd/>
          </a:ln>
          <a:effectLst/>
        </p:spPr>
      </p:pic>
      <p:sp>
        <p:nvSpPr>
          <p:cNvPr id="46083" name="Rectangle 3"/>
          <p:cNvSpPr>
            <a:spLocks noChangeArrowheads="1"/>
          </p:cNvSpPr>
          <p:nvPr/>
        </p:nvSpPr>
        <p:spPr bwMode="auto">
          <a:xfrm>
            <a:off x="4788024" y="1244658"/>
            <a:ext cx="4032448" cy="50167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ru-RU" sz="2000" dirty="0" smtClean="0">
                <a:ea typeface="Times New Roman" pitchFamily="18" charset="0"/>
              </a:rPr>
              <a:t>В</a:t>
            </a:r>
            <a:r>
              <a:rPr kumimoji="0" lang="ru-RU" sz="2000" b="0" i="0" u="none" strike="noStrike" cap="none" normalizeH="0" baseline="0" dirty="0" smtClean="0">
                <a:ln>
                  <a:noFill/>
                </a:ln>
                <a:solidFill>
                  <a:schemeClr val="tx1"/>
                </a:solidFill>
                <a:effectLst/>
                <a:ea typeface="Times New Roman" pitchFamily="18" charset="0"/>
              </a:rPr>
              <a:t>ысшая форма закаливания холодом. При правильной организации и строгом соблюдении гигиенических правил систематическое купание в ледяной воде, как показали исследования, оказывает благоприятное воздействие на человека: повышается работоспособность, уменьшается заболеваемость гриппом, ангиной и прочими болезнями. Рекомендовать зимнее плавание можно только практически здоровым людям с высоким порогом замерзания.</a:t>
            </a:r>
            <a:endParaRPr kumimoji="0" lang="ru-RU" sz="2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3728" y="332656"/>
            <a:ext cx="5184576" cy="850106"/>
          </a:xfrm>
        </p:spPr>
        <p:txBody>
          <a:bodyPr>
            <a:normAutofit/>
          </a:bodyPr>
          <a:lstStyle/>
          <a:p>
            <a:r>
              <a:rPr lang="ru-RU" sz="3200" dirty="0" smtClean="0">
                <a:solidFill>
                  <a:schemeClr val="accent2"/>
                </a:solidFill>
                <a:latin typeface="+mn-lt"/>
              </a:rPr>
              <a:t>РАСТИРАНИЕ СНЕГОМ</a:t>
            </a:r>
            <a:endParaRPr lang="ru-RU" sz="3200" dirty="0">
              <a:solidFill>
                <a:schemeClr val="accent2"/>
              </a:solidFill>
              <a:latin typeface="+mn-lt"/>
            </a:endParaRPr>
          </a:p>
        </p:txBody>
      </p:sp>
      <p:pic>
        <p:nvPicPr>
          <p:cNvPr id="47106" name="Picture 2" descr="F:\НПК\закаливание\1294753609_10.jpg"/>
          <p:cNvPicPr>
            <a:picLocks noGrp="1" noChangeAspect="1" noChangeArrowheads="1"/>
          </p:cNvPicPr>
          <p:nvPr>
            <p:ph idx="1"/>
          </p:nvPr>
        </p:nvPicPr>
        <p:blipFill>
          <a:blip r:embed="rId2" cstate="print"/>
          <a:srcRect/>
          <a:stretch>
            <a:fillRect/>
          </a:stretch>
        </p:blipFill>
        <p:spPr bwMode="auto">
          <a:xfrm>
            <a:off x="107504" y="1556792"/>
            <a:ext cx="4099583" cy="4708525"/>
          </a:xfrm>
          <a:prstGeom prst="rect">
            <a:avLst/>
          </a:prstGeom>
          <a:noFill/>
        </p:spPr>
      </p:pic>
      <p:sp>
        <p:nvSpPr>
          <p:cNvPr id="47107" name="Rectangle 3"/>
          <p:cNvSpPr>
            <a:spLocks noChangeArrowheads="1"/>
          </p:cNvSpPr>
          <p:nvPr/>
        </p:nvSpPr>
        <p:spPr bwMode="auto">
          <a:xfrm>
            <a:off x="4427984" y="1618347"/>
            <a:ext cx="4572000" cy="489364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600" b="0" i="0" u="none" strike="noStrike" cap="none" normalizeH="0" baseline="0" dirty="0" smtClean="0">
                <a:ln>
                  <a:noFill/>
                </a:ln>
                <a:solidFill>
                  <a:schemeClr val="tx1"/>
                </a:solidFill>
                <a:effectLst/>
                <a:ea typeface="Times New Roman" pitchFamily="18" charset="0"/>
              </a:rPr>
              <a:t>После длительного закаливания холодной водой тем, кто обладает отменным здоровьем, можно порекомендовать использовать такую форму закаливания, как растирание снегом. Растирается лишь верхняя половина туловища. Движения проделываются быстро, энергично. Вся процедура продолжается не более 2 мин. </a:t>
            </a:r>
            <a:endParaRPr kumimoji="0" lang="ru-RU" sz="26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07704" y="260648"/>
            <a:ext cx="5256584" cy="778098"/>
          </a:xfrm>
        </p:spPr>
        <p:txBody>
          <a:bodyPr>
            <a:normAutofit fontScale="90000"/>
          </a:bodyPr>
          <a:lstStyle/>
          <a:p>
            <a:r>
              <a:rPr lang="ru-RU" sz="3200" dirty="0" smtClean="0">
                <a:solidFill>
                  <a:srgbClr val="FF0000"/>
                </a:solidFill>
                <a:latin typeface="+mn-lt"/>
              </a:rPr>
              <a:t>ЗАКАЛИВАНИЕ В ПАРНОЙ</a:t>
            </a:r>
            <a:endParaRPr lang="ru-RU" sz="3200" dirty="0">
              <a:solidFill>
                <a:srgbClr val="FF0000"/>
              </a:solidFill>
              <a:latin typeface="+mn-lt"/>
            </a:endParaRPr>
          </a:p>
        </p:txBody>
      </p:sp>
      <p:pic>
        <p:nvPicPr>
          <p:cNvPr id="48130" name="Picture 2" descr="F:\НПК\закаливание\0_7249c_d1d1b33b_L.jpg"/>
          <p:cNvPicPr>
            <a:picLocks noGrp="1" noChangeAspect="1" noChangeArrowheads="1"/>
          </p:cNvPicPr>
          <p:nvPr>
            <p:ph idx="1"/>
          </p:nvPr>
        </p:nvPicPr>
        <p:blipFill>
          <a:blip r:embed="rId2" cstate="print"/>
          <a:srcRect/>
          <a:stretch>
            <a:fillRect/>
          </a:stretch>
        </p:blipFill>
        <p:spPr bwMode="auto">
          <a:xfrm>
            <a:off x="179512" y="1916832"/>
            <a:ext cx="4038600" cy="3181350"/>
          </a:xfrm>
          <a:prstGeom prst="rect">
            <a:avLst/>
          </a:prstGeom>
          <a:noFill/>
        </p:spPr>
      </p:pic>
      <p:sp>
        <p:nvSpPr>
          <p:cNvPr id="48131" name="Rectangle 3"/>
          <p:cNvSpPr>
            <a:spLocks noChangeArrowheads="1"/>
          </p:cNvSpPr>
          <p:nvPr/>
        </p:nvSpPr>
        <p:spPr bwMode="auto">
          <a:xfrm>
            <a:off x="4427984" y="1504528"/>
            <a:ext cx="4392488" cy="440120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ea typeface="Times New Roman" pitchFamily="18" charset="0"/>
                <a:cs typeface="Times New Roman" pitchFamily="18" charset="0"/>
              </a:rPr>
              <a:t>Народный опыт, приобретенный веками, свидетельствует, что баня является прекрасным гигиеническим, лечебным и закаливающим средством. Под влиянием банной процедуры повышается работоспособность организма и его эмоциональный тонус, ускоряются восстановительные процессы после напряженной и длительной физической работы. </a:t>
            </a:r>
          </a:p>
          <a:p>
            <a:pPr marL="0" marR="0" lvl="0" indent="0" defTabSz="914400" rtl="0" eaLnBrk="1" fontAlgn="base" latinLnBrk="0" hangingPunct="1">
              <a:lnSpc>
                <a:spcPct val="100000"/>
              </a:lnSpc>
              <a:spcBef>
                <a:spcPct val="0"/>
              </a:spcBef>
              <a:spcAft>
                <a:spcPct val="0"/>
              </a:spcAft>
              <a:buClrTx/>
              <a:buSzTx/>
              <a:buFontTx/>
              <a:buNone/>
              <a:tabLst/>
            </a:pPr>
            <a:r>
              <a:rPr kumimoji="0" lang="ru-RU" sz="2000" b="0" i="0" u="none" strike="noStrike" cap="none" normalizeH="0" baseline="0" dirty="0" smtClean="0">
                <a:ln>
                  <a:noFill/>
                </a:ln>
                <a:solidFill>
                  <a:schemeClr val="tx1"/>
                </a:solidFill>
                <a:effectLst/>
                <a:ea typeface="Times New Roman" pitchFamily="18" charset="0"/>
                <a:cs typeface="Times New Roman" pitchFamily="18" charset="0"/>
              </a:rPr>
              <a:t>В результате регулярного посещения бани возрастает сопротивляемость организма к простудным и инфекционным заболеваниям.</a:t>
            </a:r>
            <a:endParaRPr kumimoji="0" lang="ru-RU" sz="2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67544" y="548680"/>
            <a:ext cx="8229600" cy="3600400"/>
          </a:xfrm>
        </p:spPr>
        <p:txBody>
          <a:bodyPr/>
          <a:lstStyle/>
          <a:p>
            <a:pPr marL="137160" indent="0">
              <a:buNone/>
            </a:pPr>
            <a:r>
              <a:rPr lang="ru-RU" b="1" dirty="0"/>
              <a:t> Объектом исследования </a:t>
            </a:r>
            <a:r>
              <a:rPr lang="ru-RU" dirty="0"/>
              <a:t>в работе служат практические рекомендации по применению закаливания и их возможное применение в настоящее время</a:t>
            </a:r>
            <a:r>
              <a:rPr lang="ru-RU" dirty="0" smtClean="0"/>
              <a:t>.</a:t>
            </a:r>
          </a:p>
          <a:p>
            <a:pPr marL="137160" indent="0">
              <a:buNone/>
            </a:pPr>
            <a:r>
              <a:rPr lang="ru-RU" dirty="0"/>
              <a:t/>
            </a:r>
            <a:br>
              <a:rPr lang="ru-RU" dirty="0"/>
            </a:br>
            <a:r>
              <a:rPr lang="ru-RU" dirty="0"/>
              <a:t>       </a:t>
            </a:r>
            <a:r>
              <a:rPr lang="ru-RU" b="1" dirty="0"/>
              <a:t>Предмет исследования</a:t>
            </a:r>
            <a:r>
              <a:rPr lang="ru-RU" dirty="0"/>
              <a:t> – условия, в которых школьники смогут укреплять и сохранять своё здоровье путём </a:t>
            </a:r>
            <a:r>
              <a:rPr lang="ru-RU" dirty="0" smtClean="0"/>
              <a:t>закаливания. </a:t>
            </a:r>
            <a:endParaRPr lang="ru-RU" dirty="0"/>
          </a:p>
        </p:txBody>
      </p:sp>
    </p:spTree>
    <p:extLst>
      <p:ext uri="{BB962C8B-B14F-4D97-AF65-F5344CB8AC3E}">
        <p14:creationId xmlns:p14="http://schemas.microsoft.com/office/powerpoint/2010/main" val="153512215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059832" y="260648"/>
            <a:ext cx="3960440" cy="634082"/>
          </a:xfrm>
        </p:spPr>
        <p:txBody>
          <a:bodyPr>
            <a:noAutofit/>
          </a:bodyPr>
          <a:lstStyle/>
          <a:p>
            <a:r>
              <a:rPr lang="ru-RU" sz="3200" dirty="0" smtClean="0">
                <a:latin typeface="+mn-lt"/>
              </a:rPr>
              <a:t/>
            </a:r>
            <a:br>
              <a:rPr lang="ru-RU" sz="3200" dirty="0" smtClean="0">
                <a:latin typeface="+mn-lt"/>
              </a:rPr>
            </a:br>
            <a:r>
              <a:rPr lang="ru-RU" sz="3200" dirty="0" smtClean="0">
                <a:solidFill>
                  <a:srgbClr val="FF0000"/>
                </a:solidFill>
                <a:latin typeface="+mn-lt"/>
              </a:rPr>
              <a:t>БОСОХОЖДЕНИЕ</a:t>
            </a:r>
            <a:br>
              <a:rPr lang="ru-RU" sz="3200" dirty="0" smtClean="0">
                <a:solidFill>
                  <a:srgbClr val="FF0000"/>
                </a:solidFill>
                <a:latin typeface="+mn-lt"/>
              </a:rPr>
            </a:br>
            <a:endParaRPr lang="ru-RU" sz="3200" dirty="0">
              <a:solidFill>
                <a:srgbClr val="FF0000"/>
              </a:solidFill>
              <a:latin typeface="+mn-lt"/>
            </a:endParaRPr>
          </a:p>
        </p:txBody>
      </p:sp>
      <p:pic>
        <p:nvPicPr>
          <p:cNvPr id="49154" name="Picture 2" descr="F:\НПК\закаливание\bac472db3b7cf392939ebfd0ae67f880.jpg"/>
          <p:cNvPicPr>
            <a:picLocks noGrp="1" noChangeAspect="1" noChangeArrowheads="1"/>
          </p:cNvPicPr>
          <p:nvPr>
            <p:ph idx="1"/>
          </p:nvPr>
        </p:nvPicPr>
        <p:blipFill>
          <a:blip r:embed="rId2" cstate="print"/>
          <a:srcRect/>
          <a:stretch>
            <a:fillRect/>
          </a:stretch>
        </p:blipFill>
        <p:spPr bwMode="auto">
          <a:xfrm>
            <a:off x="611560" y="476672"/>
            <a:ext cx="2202913" cy="2548880"/>
          </a:xfrm>
          <a:prstGeom prst="rect">
            <a:avLst/>
          </a:prstGeom>
          <a:noFill/>
        </p:spPr>
      </p:pic>
      <p:pic>
        <p:nvPicPr>
          <p:cNvPr id="49155" name="Picture 3" descr="F:\НПК\закаливание\6c313096a80583ec512a1bd3ed043109.jpg"/>
          <p:cNvPicPr>
            <a:picLocks noChangeAspect="1" noChangeArrowheads="1"/>
          </p:cNvPicPr>
          <p:nvPr/>
        </p:nvPicPr>
        <p:blipFill>
          <a:blip r:embed="rId3" cstate="print"/>
          <a:srcRect/>
          <a:stretch>
            <a:fillRect/>
          </a:stretch>
        </p:blipFill>
        <p:spPr bwMode="auto">
          <a:xfrm>
            <a:off x="179512" y="3429000"/>
            <a:ext cx="3069341" cy="2736304"/>
          </a:xfrm>
          <a:prstGeom prst="rect">
            <a:avLst/>
          </a:prstGeom>
          <a:noFill/>
        </p:spPr>
      </p:pic>
      <p:sp>
        <p:nvSpPr>
          <p:cNvPr id="49156" name="Rectangle 4"/>
          <p:cNvSpPr>
            <a:spLocks noChangeArrowheads="1"/>
          </p:cNvSpPr>
          <p:nvPr/>
        </p:nvSpPr>
        <p:spPr bwMode="auto">
          <a:xfrm>
            <a:off x="3635896" y="919173"/>
            <a:ext cx="5040560" cy="495520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400" b="0" i="0" u="none" strike="noStrike" cap="none" normalizeH="0" baseline="0" dirty="0" smtClean="0">
                <a:ln>
                  <a:noFill/>
                </a:ln>
                <a:solidFill>
                  <a:schemeClr val="tx1"/>
                </a:solidFill>
                <a:effectLst/>
                <a:ea typeface="Times New Roman" pitchFamily="18" charset="0"/>
              </a:rPr>
              <a:t>Летом можно организовать ходьбу и бег по сырому песочку, земле, траве,</a:t>
            </a:r>
            <a:r>
              <a:rPr kumimoji="0" lang="ru-RU" sz="2400" b="0" i="0" u="none" strike="noStrike" cap="none" normalizeH="0" dirty="0" smtClean="0">
                <a:ln>
                  <a:noFill/>
                </a:ln>
                <a:solidFill>
                  <a:schemeClr val="tx1"/>
                </a:solidFill>
                <a:effectLst/>
                <a:ea typeface="Times New Roman" pitchFamily="18" charset="0"/>
              </a:rPr>
              <a:t> э</a:t>
            </a:r>
            <a:r>
              <a:rPr kumimoji="0" lang="ru-RU" sz="2400" b="0" i="0" u="none" strike="noStrike" cap="none" normalizeH="0" baseline="0" dirty="0" smtClean="0">
                <a:ln>
                  <a:noFill/>
                </a:ln>
                <a:solidFill>
                  <a:schemeClr val="tx1"/>
                </a:solidFill>
                <a:effectLst/>
                <a:ea typeface="Times New Roman" pitchFamily="18" charset="0"/>
              </a:rPr>
              <a:t>то   эффективные формы оздоровления, которые наряду с закаливанием укрепляют мышцы и связки стоп и голеней, обеспечив профилактику и коррекцию плоскостопия. Можно рекомендовать также ходьбу босиком по скошенной траве, по опавшей хвое в лесу, по земле после летнего дождя и т. д.</a:t>
            </a: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87624" y="260648"/>
            <a:ext cx="6059016" cy="1143000"/>
          </a:xfrm>
        </p:spPr>
        <p:txBody>
          <a:bodyPr>
            <a:normAutofit/>
          </a:bodyPr>
          <a:lstStyle/>
          <a:p>
            <a:r>
              <a:rPr lang="ru-RU" sz="3200" dirty="0" smtClean="0">
                <a:solidFill>
                  <a:srgbClr val="FF0000"/>
                </a:solidFill>
                <a:latin typeface="+mn-lt"/>
              </a:rPr>
              <a:t>ЗАКЛЮЧЕНИЕ</a:t>
            </a:r>
            <a:endParaRPr lang="ru-RU" sz="3200" dirty="0">
              <a:solidFill>
                <a:srgbClr val="FF0000"/>
              </a:solidFill>
              <a:latin typeface="+mn-lt"/>
            </a:endParaRPr>
          </a:p>
        </p:txBody>
      </p:sp>
      <p:sp>
        <p:nvSpPr>
          <p:cNvPr id="3" name="Содержимое 2"/>
          <p:cNvSpPr>
            <a:spLocks noGrp="1"/>
          </p:cNvSpPr>
          <p:nvPr>
            <p:ph idx="1"/>
          </p:nvPr>
        </p:nvSpPr>
        <p:spPr>
          <a:xfrm>
            <a:off x="467544" y="1412776"/>
            <a:ext cx="8229600" cy="4709160"/>
          </a:xfrm>
        </p:spPr>
        <p:txBody>
          <a:bodyPr>
            <a:normAutofit/>
          </a:bodyPr>
          <a:lstStyle/>
          <a:p>
            <a:r>
              <a:rPr lang="ru-RU" sz="2600" u="sng" dirty="0" smtClean="0"/>
              <a:t>Закаливание</a:t>
            </a:r>
            <a:r>
              <a:rPr lang="ru-RU" sz="2600" dirty="0" smtClean="0"/>
              <a:t> – важное средство профилактики негативных последствий охлаждения организма или действия высоких температур.</a:t>
            </a:r>
          </a:p>
          <a:p>
            <a:pPr>
              <a:buNone/>
            </a:pPr>
            <a:endParaRPr lang="ru-RU" sz="2600" dirty="0" smtClean="0"/>
          </a:p>
          <a:p>
            <a:endParaRPr lang="ru-RU" sz="2600" dirty="0" smtClean="0"/>
          </a:p>
          <a:p>
            <a:r>
              <a:rPr lang="ru-RU" sz="2600" u="sng" dirty="0" smtClean="0"/>
              <a:t>Цель жизненной позиции человека </a:t>
            </a:r>
            <a:r>
              <a:rPr lang="ru-RU" sz="2600" dirty="0" smtClean="0"/>
              <a:t>-- быть не только самому здоровым, но и иметь здоровым будущее поколение, иметь здоровых детей, внуков и правнуков.</a:t>
            </a:r>
          </a:p>
          <a:p>
            <a:pPr>
              <a:buNone/>
            </a:pPr>
            <a:endParaRPr lang="ru-RU" sz="26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2132856"/>
            <a:ext cx="8229600" cy="1143000"/>
          </a:xfrm>
        </p:spPr>
        <p:txBody>
          <a:bodyPr>
            <a:noAutofit/>
            <a:scene3d>
              <a:camera prst="isometricOffAxis1Right"/>
              <a:lightRig rig="soft" dir="t">
                <a:rot lat="0" lon="0" rev="16800000"/>
              </a:lightRig>
            </a:scene3d>
            <a:sp3d prstMaterial="softEdge">
              <a:bevelT w="38100" h="38100"/>
            </a:sp3d>
          </a:bodyPr>
          <a:lstStyle/>
          <a:p>
            <a:r>
              <a:rPr lang="ru-RU" sz="8000" dirty="0" smtClean="0">
                <a:solidFill>
                  <a:srgbClr val="FF0000"/>
                </a:solidFill>
                <a:latin typeface="+mn-lt"/>
              </a:rPr>
              <a:t>Спасибо за внимание</a:t>
            </a:r>
            <a:endParaRPr lang="ru-RU" sz="8000" dirty="0">
              <a:solidFill>
                <a:srgbClr val="FF0000"/>
              </a:solidFill>
              <a:latin typeface="+mn-lt"/>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274780" y="188640"/>
            <a:ext cx="4689708" cy="6408712"/>
          </a:xfrm>
        </p:spPr>
        <p:txBody>
          <a:bodyPr>
            <a:noAutofit/>
          </a:bodyPr>
          <a:lstStyle/>
          <a:p>
            <a:pPr marL="137160" indent="0">
              <a:buNone/>
            </a:pPr>
            <a:r>
              <a:rPr lang="ru-RU" sz="3200" dirty="0" smtClean="0">
                <a:solidFill>
                  <a:srgbClr val="FF0000"/>
                </a:solidFill>
              </a:rPr>
              <a:t>ЗАКАЛИВАНИЕ</a:t>
            </a:r>
            <a:r>
              <a:rPr lang="ru-RU" sz="3600" dirty="0" smtClean="0">
                <a:solidFill>
                  <a:srgbClr val="FF0000"/>
                </a:solidFill>
              </a:rPr>
              <a:t> </a:t>
            </a:r>
            <a:r>
              <a:rPr lang="ru-RU" sz="3600" dirty="0"/>
              <a:t>— </a:t>
            </a:r>
            <a:r>
              <a:rPr lang="ru-RU" sz="3200" dirty="0" smtClean="0"/>
              <a:t>это </a:t>
            </a:r>
            <a:r>
              <a:rPr lang="ru-RU" sz="3200" dirty="0"/>
              <a:t>научно-обоснованная система использования физических факторов внешней среды для повышения сопротивляемости организма к простудным и инфекционным заболеваниям.</a:t>
            </a:r>
            <a:endParaRPr lang="ru-RU" sz="3600" dirty="0"/>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08" y="22860"/>
            <a:ext cx="4248472" cy="6858000"/>
          </a:xfrm>
          <a:prstGeom prst="rect">
            <a:avLst/>
          </a:prstGeom>
        </p:spPr>
      </p:pic>
    </p:spTree>
    <p:extLst>
      <p:ext uri="{BB962C8B-B14F-4D97-AF65-F5344CB8AC3E}">
        <p14:creationId xmlns:p14="http://schemas.microsoft.com/office/powerpoint/2010/main" val="259339664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5148064" y="260648"/>
            <a:ext cx="3679324" cy="6408712"/>
          </a:xfrm>
        </p:spPr>
        <p:txBody>
          <a:bodyPr>
            <a:normAutofit/>
          </a:bodyPr>
          <a:lstStyle/>
          <a:p>
            <a:pPr marL="137160" indent="0">
              <a:buNone/>
            </a:pPr>
            <a:r>
              <a:rPr lang="ru-RU" sz="3600" dirty="0"/>
              <a:t>Задача медицинского работника состоит в правильном подборе и дозировании этих процедур индивидуально для каждого человека. </a:t>
            </a:r>
          </a:p>
        </p:txBody>
      </p:sp>
      <p:pic>
        <p:nvPicPr>
          <p:cNvPr id="4" name="Рисунок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348" y="0"/>
            <a:ext cx="4824536" cy="6858000"/>
          </a:xfrm>
          <a:prstGeom prst="rect">
            <a:avLst/>
          </a:prstGeom>
        </p:spPr>
      </p:pic>
    </p:spTree>
    <p:extLst>
      <p:ext uri="{BB962C8B-B14F-4D97-AF65-F5344CB8AC3E}">
        <p14:creationId xmlns:p14="http://schemas.microsoft.com/office/powerpoint/2010/main" val="298096456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3200" dirty="0" smtClean="0">
                <a:solidFill>
                  <a:srgbClr val="FF0000"/>
                </a:solidFill>
                <a:latin typeface="+mn-lt"/>
              </a:rPr>
              <a:t>ПРИНЦИПЫ ЗАКАЛИВАНИЯ</a:t>
            </a:r>
            <a:endParaRPr lang="ru-RU" sz="3200" dirty="0">
              <a:solidFill>
                <a:srgbClr val="FF0000"/>
              </a:solidFill>
              <a:latin typeface="+mn-lt"/>
            </a:endParaRPr>
          </a:p>
        </p:txBody>
      </p:sp>
      <p:sp>
        <p:nvSpPr>
          <p:cNvPr id="3" name="Содержимое 2"/>
          <p:cNvSpPr>
            <a:spLocks noGrp="1"/>
          </p:cNvSpPr>
          <p:nvPr>
            <p:ph idx="1"/>
          </p:nvPr>
        </p:nvSpPr>
        <p:spPr/>
        <p:txBody>
          <a:bodyPr/>
          <a:lstStyle/>
          <a:p>
            <a:r>
              <a:rPr lang="ru-RU" dirty="0" smtClean="0"/>
              <a:t>Систематичность использования закаливающих процедур.</a:t>
            </a:r>
          </a:p>
          <a:p>
            <a:r>
              <a:rPr lang="ru-RU" dirty="0" smtClean="0"/>
              <a:t>Постепенность увеличения силы раздражающего воздействия.</a:t>
            </a:r>
          </a:p>
          <a:p>
            <a:r>
              <a:rPr lang="ru-RU" dirty="0" smtClean="0"/>
              <a:t>Последовательность в проведении закаливающих процедур.</a:t>
            </a:r>
          </a:p>
          <a:p>
            <a:r>
              <a:rPr lang="ru-RU" dirty="0" smtClean="0"/>
              <a:t>Учёт индивидуальных особенностей  человека и состояние его здоровья.</a:t>
            </a:r>
          </a:p>
          <a:p>
            <a:r>
              <a:rPr lang="ru-RU" dirty="0" smtClean="0"/>
              <a:t>Комплексное воздействие природных факторов.</a:t>
            </a:r>
            <a:endParaRPr lang="ru-RU"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9144000" cy="6857999"/>
          </a:xfrm>
        </p:spPr>
      </p:pic>
    </p:spTree>
    <p:extLst>
      <p:ext uri="{BB962C8B-B14F-4D97-AF65-F5344CB8AC3E}">
        <p14:creationId xmlns:p14="http://schemas.microsoft.com/office/powerpoint/2010/main" val="10673890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Закаливание </a:t>
            </a:r>
            <a:r>
              <a:rPr lang="ru-RU" dirty="0"/>
              <a:t>воздухом.</a:t>
            </a:r>
          </a:p>
        </p:txBody>
      </p:sp>
      <p:pic>
        <p:nvPicPr>
          <p:cNvPr id="4" name="Объект 3"/>
          <p:cNvPicPr>
            <a:picLocks noGrp="1" noChangeAspect="1"/>
          </p:cNvPicPr>
          <p:nvPr>
            <p:ph idx="1"/>
          </p:nvPr>
        </p:nvPicPr>
        <p:blipFill>
          <a:blip r:embed="rId2" cstate="print"/>
          <a:stretch>
            <a:fillRect/>
          </a:stretch>
        </p:blipFill>
        <p:spPr>
          <a:xfrm>
            <a:off x="8032" y="0"/>
            <a:ext cx="9135968" cy="6858000"/>
          </a:xfrm>
          <a:prstGeom prst="rect">
            <a:avLst/>
          </a:prstGeom>
        </p:spPr>
      </p:pic>
      <p:pic>
        <p:nvPicPr>
          <p:cNvPr id="5" name="Рисунок 4"/>
          <p:cNvPicPr>
            <a:picLocks noChangeAspect="1"/>
          </p:cNvPicPr>
          <p:nvPr/>
        </p:nvPicPr>
        <p:blipFill>
          <a:blip r:embed="rId3" cstate="print"/>
          <a:stretch>
            <a:fillRect/>
          </a:stretch>
        </p:blipFill>
        <p:spPr>
          <a:xfrm>
            <a:off x="0" y="0"/>
            <a:ext cx="9144000" cy="6858000"/>
          </a:xfrm>
          <a:prstGeom prst="rect">
            <a:avLst/>
          </a:prstGeom>
        </p:spPr>
      </p:pic>
    </p:spTree>
    <p:extLst>
      <p:ext uri="{BB962C8B-B14F-4D97-AF65-F5344CB8AC3E}">
        <p14:creationId xmlns:p14="http://schemas.microsoft.com/office/powerpoint/2010/main" val="21646810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5508104" y="980728"/>
            <a:ext cx="3383891" cy="5262979"/>
          </a:xfrm>
          <a:prstGeom prst="rect">
            <a:avLst/>
          </a:prstGeom>
        </p:spPr>
        <p:txBody>
          <a:bodyPr wrap="square">
            <a:spAutoFit/>
          </a:bodyPr>
          <a:lstStyle/>
          <a:p>
            <a:r>
              <a:rPr lang="ru-RU" sz="2800" dirty="0"/>
              <a:t>Пребывание на воздухе целесообразно сочетать с активными движениями: зимой — катанием на коньках, лыжах, а летом — игрой в мяч и другими подвижными играми.</a:t>
            </a:r>
          </a:p>
        </p:txBody>
      </p:sp>
      <p:pic>
        <p:nvPicPr>
          <p:cNvPr id="7" name="Объект 6"/>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4000500"/>
            <a:ext cx="3171825" cy="2857500"/>
          </a:xfrm>
        </p:spPr>
      </p:pic>
      <p:pic>
        <p:nvPicPr>
          <p:cNvPr id="8" name="Рисунок 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980728"/>
            <a:ext cx="4438840" cy="2974023"/>
          </a:xfrm>
          <a:prstGeom prst="rect">
            <a:avLst/>
          </a:prstGeom>
        </p:spPr>
      </p:pic>
      <p:pic>
        <p:nvPicPr>
          <p:cNvPr id="9" name="Рисунок 8"/>
          <p:cNvPicPr>
            <a:picLocks noChangeAspect="1"/>
          </p:cNvPicPr>
          <p:nvPr/>
        </p:nvPicPr>
        <p:blipFill>
          <a:blip r:embed="rId4" cstate="print"/>
          <a:stretch>
            <a:fillRect/>
          </a:stretch>
        </p:blipFill>
        <p:spPr>
          <a:xfrm>
            <a:off x="3203848" y="4437112"/>
            <a:ext cx="2190476" cy="2190476"/>
          </a:xfrm>
          <a:prstGeom prst="rect">
            <a:avLst/>
          </a:prstGeom>
        </p:spPr>
      </p:pic>
      <p:sp>
        <p:nvSpPr>
          <p:cNvPr id="6" name="Прямоугольник 5"/>
          <p:cNvSpPr/>
          <p:nvPr/>
        </p:nvSpPr>
        <p:spPr>
          <a:xfrm>
            <a:off x="1691680" y="332656"/>
            <a:ext cx="5369099" cy="584775"/>
          </a:xfrm>
          <a:prstGeom prst="rect">
            <a:avLst/>
          </a:prstGeom>
        </p:spPr>
        <p:txBody>
          <a:bodyPr wrap="none">
            <a:spAutoFit/>
          </a:bodyPr>
          <a:lstStyle/>
          <a:p>
            <a:r>
              <a:rPr lang="ru-RU" sz="3200" b="1" dirty="0" smtClean="0">
                <a:solidFill>
                  <a:srgbClr val="FF0000"/>
                </a:solidFill>
              </a:rPr>
              <a:t>ПРОГУЛКИ НА ВОЗДУХЕ</a:t>
            </a:r>
            <a:endParaRPr lang="ru-RU" sz="3200" dirty="0">
              <a:solidFill>
                <a:srgbClr val="FF0000"/>
              </a:solidFill>
            </a:endParaRPr>
          </a:p>
        </p:txBody>
      </p:sp>
    </p:spTree>
    <p:extLst>
      <p:ext uri="{BB962C8B-B14F-4D97-AF65-F5344CB8AC3E}">
        <p14:creationId xmlns:p14="http://schemas.microsoft.com/office/powerpoint/2010/main" val="39882979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355976" y="1052736"/>
            <a:ext cx="4413176" cy="5472608"/>
          </a:xfrm>
        </p:spPr>
        <p:txBody>
          <a:bodyPr>
            <a:noAutofit/>
          </a:bodyPr>
          <a:lstStyle/>
          <a:p>
            <a:r>
              <a:rPr lang="ru-RU" dirty="0"/>
              <a:t>Начинать прием воздушных ванн надо в комнате, независимо от времени года, при температуре не ниже 15 - </a:t>
            </a:r>
            <a:r>
              <a:rPr lang="ru-RU" dirty="0" smtClean="0"/>
              <a:t>16°С.</a:t>
            </a:r>
          </a:p>
          <a:p>
            <a:r>
              <a:rPr lang="ru-RU" dirty="0" smtClean="0"/>
              <a:t>После подготовки можно перейти к приему воздушных ванн на открытом воздухе.</a:t>
            </a:r>
            <a:r>
              <a:rPr lang="ru-RU" sz="3000" dirty="0" smtClean="0"/>
              <a:t/>
            </a:r>
            <a:br>
              <a:rPr lang="ru-RU" sz="3000" dirty="0" smtClean="0"/>
            </a:br>
            <a:endParaRPr lang="ru-RU" sz="3000" dirty="0"/>
          </a:p>
        </p:txBody>
      </p:sp>
      <p:sp>
        <p:nvSpPr>
          <p:cNvPr id="4" name="Прямоугольник 3"/>
          <p:cNvSpPr/>
          <p:nvPr/>
        </p:nvSpPr>
        <p:spPr>
          <a:xfrm>
            <a:off x="2771800" y="260648"/>
            <a:ext cx="4793876" cy="584775"/>
          </a:xfrm>
          <a:prstGeom prst="rect">
            <a:avLst/>
          </a:prstGeom>
        </p:spPr>
        <p:txBody>
          <a:bodyPr wrap="none">
            <a:spAutoFit/>
          </a:bodyPr>
          <a:lstStyle/>
          <a:p>
            <a:r>
              <a:rPr lang="ru-RU" sz="3200" b="1" dirty="0" smtClean="0">
                <a:solidFill>
                  <a:srgbClr val="FF0000"/>
                </a:solidFill>
              </a:rPr>
              <a:t>ВОЗДУШНЫЕ ВАННЫ</a:t>
            </a:r>
            <a:endParaRPr lang="ru-RU" sz="3200" dirty="0">
              <a:solidFill>
                <a:srgbClr val="FF0000"/>
              </a:solidFill>
            </a:endParaRPr>
          </a:p>
        </p:txBody>
      </p:sp>
      <p:pic>
        <p:nvPicPr>
          <p:cNvPr id="1026" name="Picture 2" descr="F:\НПК\закаливание\kak-ukrepit-zdorove-reben.jpg"/>
          <p:cNvPicPr>
            <a:picLocks noChangeAspect="1" noChangeArrowheads="1"/>
          </p:cNvPicPr>
          <p:nvPr/>
        </p:nvPicPr>
        <p:blipFill>
          <a:blip r:embed="rId2" cstate="print"/>
          <a:srcRect/>
          <a:stretch>
            <a:fillRect/>
          </a:stretch>
        </p:blipFill>
        <p:spPr bwMode="auto">
          <a:xfrm>
            <a:off x="323528" y="1484784"/>
            <a:ext cx="3960440" cy="4104456"/>
          </a:xfrm>
          <a:prstGeom prst="rect">
            <a:avLst/>
          </a:prstGeom>
          <a:noFill/>
        </p:spPr>
      </p:pic>
    </p:spTree>
    <p:extLst>
      <p:ext uri="{BB962C8B-B14F-4D97-AF65-F5344CB8AC3E}">
        <p14:creationId xmlns:p14="http://schemas.microsoft.com/office/powerpoint/2010/main" val="95222150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Яркая">
      <a:dk1>
        <a:sysClr val="windowText" lastClr="000000"/>
      </a:dk1>
      <a:lt1>
        <a:sysClr val="window" lastClr="FFFFFF"/>
      </a:lt1>
      <a:dk2>
        <a:srgbClr val="666666"/>
      </a:dk2>
      <a:lt2>
        <a:srgbClr val="D2D2D2"/>
      </a:lt2>
      <a:accent1>
        <a:srgbClr val="FF388C"/>
      </a:accent1>
      <a:accent2>
        <a:srgbClr val="E40059"/>
      </a:accent2>
      <a:accent3>
        <a:srgbClr val="9C007F"/>
      </a:accent3>
      <a:accent4>
        <a:srgbClr val="68007F"/>
      </a:accent4>
      <a:accent5>
        <a:srgbClr val="005BD3"/>
      </a:accent5>
      <a:accent6>
        <a:srgbClr val="00349E"/>
      </a:accent6>
      <a:hlink>
        <a:srgbClr val="17BBFD"/>
      </a:hlink>
      <a:folHlink>
        <a:srgbClr val="FF79C2"/>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Apex</Template>
  <TotalTime>378</TotalTime>
  <Words>716</Words>
  <Application>Microsoft Office PowerPoint</Application>
  <PresentationFormat>Экран (4:3)</PresentationFormat>
  <Paragraphs>50</Paragraphs>
  <Slides>22</Slides>
  <Notes>0</Notes>
  <HiddenSlides>0</HiddenSlides>
  <MMClips>0</MMClips>
  <ScaleCrop>false</ScaleCrop>
  <HeadingPairs>
    <vt:vector size="6" baseType="variant">
      <vt:variant>
        <vt:lpstr>Использованные шрифты</vt:lpstr>
      </vt:variant>
      <vt:variant>
        <vt:i4>8</vt:i4>
      </vt:variant>
      <vt:variant>
        <vt:lpstr>Тема</vt:lpstr>
      </vt:variant>
      <vt:variant>
        <vt:i4>1</vt:i4>
      </vt:variant>
      <vt:variant>
        <vt:lpstr>Заголовки слайдов</vt:lpstr>
      </vt:variant>
      <vt:variant>
        <vt:i4>22</vt:i4>
      </vt:variant>
    </vt:vector>
  </HeadingPairs>
  <TitlesOfParts>
    <vt:vector size="31" baseType="lpstr">
      <vt:lpstr>Arial</vt:lpstr>
      <vt:lpstr>Book Antiqua</vt:lpstr>
      <vt:lpstr>Calibri</vt:lpstr>
      <vt:lpstr>Lucida Sans</vt:lpstr>
      <vt:lpstr>Times New Roman</vt:lpstr>
      <vt:lpstr>Wingdings</vt:lpstr>
      <vt:lpstr>Wingdings 2</vt:lpstr>
      <vt:lpstr>Wingdings 3</vt:lpstr>
      <vt:lpstr>Апекс</vt:lpstr>
      <vt:lpstr>Значение Закаливания для здоровья школьника</vt:lpstr>
      <vt:lpstr>Презентация PowerPoint</vt:lpstr>
      <vt:lpstr>Презентация PowerPoint</vt:lpstr>
      <vt:lpstr>Презентация PowerPoint</vt:lpstr>
      <vt:lpstr>ПРИНЦИПЫ ЗАКАЛИВАНИЯ</vt:lpstr>
      <vt:lpstr>Презентация PowerPoint</vt:lpstr>
      <vt:lpstr>Закаливание воздухом.</vt:lpstr>
      <vt:lpstr>Презентация PowerPoint</vt:lpstr>
      <vt:lpstr>Презентация PowerPoint</vt:lpstr>
      <vt:lpstr>Презентация PowerPoint</vt:lpstr>
      <vt:lpstr>Презентация PowerPoint</vt:lpstr>
      <vt:lpstr>ЗАКАЛИВАНИЕ ВОДОЙ</vt:lpstr>
      <vt:lpstr>ОБТИРАНИЕ</vt:lpstr>
      <vt:lpstr>ОБЛИВАНИЕ </vt:lpstr>
      <vt:lpstr>Презентация PowerPoint</vt:lpstr>
      <vt:lpstr>КУПАНИЕ В ОТКРЫТЫХ ВОДОЁМАХ </vt:lpstr>
      <vt:lpstr>ЗИМНЕЕ ПЛАВАНИЕ  </vt:lpstr>
      <vt:lpstr>РАСТИРАНИЕ СНЕГОМ</vt:lpstr>
      <vt:lpstr>ЗАКАЛИВАНИЕ В ПАРНОЙ</vt:lpstr>
      <vt:lpstr> БОСОХОЖДЕНИЕ </vt:lpstr>
      <vt:lpstr>ЗАКЛЮЧЕНИЕ</vt:lpstr>
      <vt:lpstr>Спасибо за внимание</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1</dc:creator>
  <cp:lastModifiedBy>Пользователь Windows</cp:lastModifiedBy>
  <cp:revision>39</cp:revision>
  <dcterms:created xsi:type="dcterms:W3CDTF">2012-12-03T18:41:57Z</dcterms:created>
  <dcterms:modified xsi:type="dcterms:W3CDTF">2022-11-02T13:14:31Z</dcterms:modified>
</cp:coreProperties>
</file>