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6" r:id="rId3"/>
    <p:sldId id="257" r:id="rId4"/>
    <p:sldId id="268" r:id="rId5"/>
    <p:sldId id="259" r:id="rId6"/>
    <p:sldId id="258" r:id="rId7"/>
    <p:sldId id="267" r:id="rId8"/>
    <p:sldId id="269" r:id="rId9"/>
    <p:sldId id="260" r:id="rId10"/>
    <p:sldId id="261" r:id="rId11"/>
    <p:sldId id="262" r:id="rId12"/>
    <p:sldId id="263" r:id="rId13"/>
    <p:sldId id="264" r:id="rId14"/>
    <p:sldId id="265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xternat.foxford.ru/polezno-znat/programma-shkola-rossii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600" b="1" dirty="0" smtClean="0"/>
              <a:t>Подготовила : учитель начальных классов Усова Анастасия Анатольевна.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3083768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Система развивающего обучения Эльконина–Давыдова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3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8686800" cy="67413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По системе </a:t>
            </a:r>
            <a:r>
              <a:rPr lang="ru-RU" b="1" dirty="0" err="1"/>
              <a:t>Эльконина</a:t>
            </a:r>
            <a:r>
              <a:rPr lang="ru-RU" b="1" dirty="0"/>
              <a:t>–Давыдова неправильных ответов не существует. Любое предположение — «рабочая версия». </a:t>
            </a:r>
            <a:br>
              <a:rPr lang="ru-RU" b="1" dirty="0"/>
            </a:br>
            <a:endParaRPr lang="ru-RU" b="1" dirty="0"/>
          </a:p>
          <a:p>
            <a:pPr marL="0" indent="0" algn="ctr">
              <a:buNone/>
            </a:pPr>
            <a:r>
              <a:rPr lang="ru-RU" b="1" dirty="0"/>
              <a:t>В системе </a:t>
            </a:r>
            <a:r>
              <a:rPr lang="ru-RU" b="1" dirty="0" err="1"/>
              <a:t>Эльконина</a:t>
            </a:r>
            <a:r>
              <a:rPr lang="ru-RU" b="1" dirty="0"/>
              <a:t>–Давыдова нет привычной системы оценок. В конце занятия ученикам предлагается оценить свои успехи. Ребята самостоятельно выбирают критерии оценивания для каждого типа заданий. Чаще всего, ученики рисуют шкалу напротив каждого задания и отмечают на ней, насколько точно сформулирован ответ или насколько аккуратно оформлена работа.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13716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тоже оценивает работу по выбранной шкале. Считается, что такой метод ученику позволяет понять, насколько хорошо он выполнил задание, а учителю — получить представление о самооценке ребёнка.</a:t>
            </a:r>
          </a:p>
        </p:txBody>
      </p:sp>
    </p:spTree>
    <p:extLst>
      <p:ext uri="{BB962C8B-B14F-4D97-AF65-F5344CB8AC3E}">
        <p14:creationId xmlns:p14="http://schemas.microsoft.com/office/powerpoint/2010/main" val="71876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Плюсы и минусы обучения по </a:t>
            </a:r>
            <a:r>
              <a:rPr lang="ru-RU" b="1" dirty="0" err="1" smtClean="0"/>
              <a:t>Эльконину</a:t>
            </a:r>
            <a:r>
              <a:rPr lang="ru-RU" b="1" dirty="0" smtClean="0"/>
              <a:t>–Давыдову:</a:t>
            </a:r>
            <a:endParaRPr lang="ru-RU" b="1" dirty="0"/>
          </a:p>
          <a:p>
            <a:pPr marL="0" indent="0" algn="ctr">
              <a:buNone/>
            </a:pPr>
            <a:r>
              <a:rPr lang="ru-RU" b="1" dirty="0"/>
              <a:t>Тестирования показывают, что у детей, прошедших обучение по </a:t>
            </a:r>
            <a:r>
              <a:rPr lang="ru-RU" b="1" dirty="0" err="1"/>
              <a:t>Эльконину</a:t>
            </a:r>
            <a:r>
              <a:rPr lang="ru-RU" b="1" dirty="0"/>
              <a:t>–Давыдову, отлично развит кругозор, память, внимание, креативное мышление, навыки работы в команде и способности к самоанализу. Это, безусловно, преимущество системы.</a:t>
            </a:r>
            <a:br>
              <a:rPr lang="ru-RU" b="1" dirty="0"/>
            </a:br>
            <a:endParaRPr lang="ru-RU" b="1" dirty="0"/>
          </a:p>
          <a:p>
            <a:pPr marL="0" indent="0" algn="ctr">
              <a:buNone/>
            </a:pPr>
            <a:r>
              <a:rPr lang="ru-RU" b="1" dirty="0"/>
              <a:t>Но существует и ряд недостатков:</a:t>
            </a:r>
          </a:p>
          <a:p>
            <a:pPr marL="0" indent="0" algn="ctr">
              <a:buNone/>
            </a:pPr>
            <a:r>
              <a:rPr lang="ru-RU" b="1" dirty="0"/>
              <a:t>Новеньким детям бывает сложно влиться в учебный процесс. И наоборот, детям, сменившим систему </a:t>
            </a:r>
            <a:r>
              <a:rPr lang="ru-RU" b="1" dirty="0" err="1"/>
              <a:t>Эльконина</a:t>
            </a:r>
            <a:r>
              <a:rPr lang="ru-RU" b="1" dirty="0"/>
              <a:t>–Давыдова на традиционную программу, например, «</a:t>
            </a:r>
            <a:r>
              <a:rPr lang="ru-RU" b="1" dirty="0">
                <a:hlinkClick r:id="rId2"/>
              </a:rPr>
              <a:t>Школу России</a:t>
            </a:r>
            <a:r>
              <a:rPr lang="ru-RU" b="1" dirty="0"/>
              <a:t>», трудно перестроиться. </a:t>
            </a:r>
          </a:p>
          <a:p>
            <a:pPr marL="0" indent="0" algn="ctr">
              <a:buNone/>
            </a:pPr>
            <a:r>
              <a:rPr lang="ru-RU" b="1" dirty="0"/>
              <a:t>По замыслу создателей системы, дети должны не зубрить правила, а понимать принципы. 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99966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Эльконина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–Давыдова рассчитана только на начальные классы. Продолжать обучение в средней и старшей школе придётся по другим программам. 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должен не только владеть методическими приёмами системы, но и буквально мыслить её категориями. От его профессионализма зависит, насколько эффективным будет обучение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3716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оценок, беспрекословного авторитета учителя и другие особенности системы вызывают недоумение у некоторых родителей. 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6412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/>
              <a:t>Кому подходит обучение по </a:t>
            </a:r>
            <a:r>
              <a:rPr lang="ru-RU" b="1" dirty="0" err="1"/>
              <a:t>Эльконину</a:t>
            </a:r>
            <a:r>
              <a:rPr lang="ru-RU" b="1" dirty="0"/>
              <a:t>–Давыдову</a:t>
            </a:r>
          </a:p>
          <a:p>
            <a:pPr marL="137160" indent="0" algn="ctr">
              <a:buNone/>
            </a:pPr>
            <a:r>
              <a:rPr lang="ru-RU" b="1" dirty="0"/>
              <a:t>Считается, что учиться по </a:t>
            </a:r>
            <a:r>
              <a:rPr lang="ru-RU" b="1" dirty="0" err="1"/>
              <a:t>Эльконину</a:t>
            </a:r>
            <a:r>
              <a:rPr lang="ru-RU" b="1" dirty="0"/>
              <a:t>–Давыдову может каждый. В школах, где используется эта программа, не проводят вступительных экзаменов и тестов на интеллект.  </a:t>
            </a:r>
            <a:endParaRPr lang="ru-RU" b="1" dirty="0" smtClean="0"/>
          </a:p>
          <a:p>
            <a:pPr marL="137160" indent="0" algn="ctr">
              <a:buNone/>
            </a:pPr>
            <a:endParaRPr lang="ru-RU" b="1" dirty="0"/>
          </a:p>
          <a:p>
            <a:pPr marL="137160" indent="0" algn="ctr">
              <a:buNone/>
            </a:pPr>
            <a:r>
              <a:rPr lang="ru-RU" b="1" dirty="0"/>
              <a:t>На семейном обучении программа развивающего обучения </a:t>
            </a:r>
            <a:r>
              <a:rPr lang="ru-RU" b="1" dirty="0" err="1"/>
              <a:t>Эльконина</a:t>
            </a:r>
            <a:r>
              <a:rPr lang="ru-RU" b="1" dirty="0"/>
              <a:t>–Давыдова подойдёт тем родителям, кто готов стать научным коллегой для своего ребёнка. Придётся много дискутировать и следить за тем, чтобы ученик получал не «готовые знания», а находил ответы самостоятельно.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3278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Русский язык</a:t>
            </a:r>
            <a:endParaRPr lang="ru-RU" dirty="0"/>
          </a:p>
          <a:p>
            <a:pPr lvl="0"/>
            <a:r>
              <a:rPr lang="ru-RU" dirty="0"/>
              <a:t>Букварь (1 класс).</a:t>
            </a:r>
            <a:r>
              <a:rPr lang="ru-RU" i="1" dirty="0"/>
              <a:t> Авторы:</a:t>
            </a:r>
            <a:r>
              <a:rPr lang="ru-RU" dirty="0"/>
              <a:t> </a:t>
            </a:r>
            <a:r>
              <a:rPr lang="ru-RU" dirty="0" err="1"/>
              <a:t>Репкин</a:t>
            </a:r>
            <a:r>
              <a:rPr lang="ru-RU" dirty="0"/>
              <a:t> В.В, </a:t>
            </a:r>
            <a:r>
              <a:rPr lang="ru-RU" dirty="0" err="1"/>
              <a:t>Восторгова</a:t>
            </a:r>
            <a:r>
              <a:rPr lang="ru-RU" dirty="0"/>
              <a:t> Е.В., Левин В.А., Некрасова Т.В.</a:t>
            </a:r>
          </a:p>
          <a:p>
            <a:pPr lvl="0"/>
            <a:r>
              <a:rPr lang="ru-RU" dirty="0"/>
              <a:t>Букварь (1 класс). </a:t>
            </a:r>
            <a:r>
              <a:rPr lang="ru-RU" i="1" dirty="0"/>
              <a:t>Автор: </a:t>
            </a:r>
            <a:r>
              <a:rPr lang="ru-RU" dirty="0"/>
              <a:t>Тимченко Л.И.</a:t>
            </a:r>
          </a:p>
          <a:p>
            <a:pPr lvl="0"/>
            <a:r>
              <a:rPr lang="ru-RU" dirty="0"/>
              <a:t>Букварь (1 класс). </a:t>
            </a:r>
            <a:r>
              <a:rPr lang="ru-RU" i="1" dirty="0"/>
              <a:t>Авторы:</a:t>
            </a:r>
            <a:r>
              <a:rPr lang="ru-RU" dirty="0"/>
              <a:t> </a:t>
            </a:r>
            <a:r>
              <a:rPr lang="ru-RU" dirty="0" err="1"/>
              <a:t>Эльконин</a:t>
            </a:r>
            <a:r>
              <a:rPr lang="ru-RU" dirty="0"/>
              <a:t> Д.Б., </a:t>
            </a:r>
            <a:r>
              <a:rPr lang="ru-RU" dirty="0" err="1"/>
              <a:t>Цукерман</a:t>
            </a:r>
            <a:r>
              <a:rPr lang="ru-RU" dirty="0"/>
              <a:t> Г.А., Обухова О.Л.</a:t>
            </a:r>
          </a:p>
          <a:p>
            <a:pPr lvl="0"/>
            <a:r>
              <a:rPr lang="ru-RU" dirty="0"/>
              <a:t>Русский язык (1–4 классы). </a:t>
            </a:r>
            <a:r>
              <a:rPr lang="ru-RU" i="1" dirty="0"/>
              <a:t>Авторы:</a:t>
            </a:r>
            <a:r>
              <a:rPr lang="ru-RU" dirty="0"/>
              <a:t> </a:t>
            </a:r>
            <a:r>
              <a:rPr lang="ru-RU" dirty="0" err="1"/>
              <a:t>Репкин</a:t>
            </a:r>
            <a:r>
              <a:rPr lang="ru-RU" dirty="0"/>
              <a:t> В.В., </a:t>
            </a:r>
            <a:r>
              <a:rPr lang="ru-RU" dirty="0" err="1"/>
              <a:t>Восторгова</a:t>
            </a:r>
            <a:r>
              <a:rPr lang="ru-RU" dirty="0"/>
              <a:t> Е.В.</a:t>
            </a:r>
          </a:p>
          <a:p>
            <a:pPr lvl="0"/>
            <a:r>
              <a:rPr lang="ru-RU" dirty="0"/>
              <a:t>Русский язык (1–4 классы). </a:t>
            </a:r>
            <a:r>
              <a:rPr lang="ru-RU" i="1" dirty="0"/>
              <a:t>Авторы:</a:t>
            </a:r>
            <a:r>
              <a:rPr lang="ru-RU" dirty="0"/>
              <a:t> </a:t>
            </a:r>
            <a:r>
              <a:rPr lang="ru-RU" dirty="0" err="1"/>
              <a:t>Ломакович</a:t>
            </a:r>
            <a:r>
              <a:rPr lang="ru-RU" dirty="0"/>
              <a:t> С.В., Тимченко Л.И.</a:t>
            </a:r>
          </a:p>
          <a:p>
            <a:r>
              <a:rPr lang="ru-RU" b="1" dirty="0"/>
              <a:t>Литературное чтение</a:t>
            </a:r>
            <a:endParaRPr lang="ru-RU" dirty="0"/>
          </a:p>
          <a:p>
            <a:pPr lvl="0"/>
            <a:r>
              <a:rPr lang="ru-RU" dirty="0"/>
              <a:t>Литературное чтение (1–4 классы). </a:t>
            </a:r>
            <a:r>
              <a:rPr lang="ru-RU" i="1" dirty="0"/>
              <a:t>Авторы</a:t>
            </a:r>
            <a:r>
              <a:rPr lang="ru-RU" dirty="0"/>
              <a:t>: Матвеева Е.И.</a:t>
            </a:r>
          </a:p>
          <a:p>
            <a:r>
              <a:rPr lang="ru-RU" b="1" dirty="0"/>
              <a:t>Математика</a:t>
            </a:r>
            <a:endParaRPr lang="ru-RU" dirty="0"/>
          </a:p>
          <a:p>
            <a:pPr lvl="0"/>
            <a:r>
              <a:rPr lang="ru-RU" dirty="0"/>
              <a:t>Математика (1–4 классы). </a:t>
            </a:r>
            <a:r>
              <a:rPr lang="ru-RU" i="1" dirty="0"/>
              <a:t>Автор:</a:t>
            </a:r>
            <a:r>
              <a:rPr lang="ru-RU" dirty="0"/>
              <a:t> Александрова Э.И.</a:t>
            </a:r>
          </a:p>
          <a:p>
            <a:pPr lvl="0"/>
            <a:r>
              <a:rPr lang="ru-RU" dirty="0"/>
              <a:t>Математика (1–4 классы). </a:t>
            </a:r>
            <a:r>
              <a:rPr lang="ru-RU" i="1" dirty="0"/>
              <a:t>Авторы: </a:t>
            </a:r>
            <a:r>
              <a:rPr lang="ru-RU" dirty="0"/>
              <a:t>Давыдов В.В., Горбов С.Ф., Микулина Г.Г., О.В. Савельева.</a:t>
            </a:r>
          </a:p>
          <a:p>
            <a:r>
              <a:rPr lang="ru-RU" b="1" dirty="0"/>
              <a:t>Окружающий мир</a:t>
            </a:r>
            <a:endParaRPr lang="ru-RU" dirty="0"/>
          </a:p>
          <a:p>
            <a:pPr lvl="0"/>
            <a:r>
              <a:rPr lang="ru-RU" dirty="0"/>
              <a:t>Окружающий мир (1–4 классы). </a:t>
            </a:r>
            <a:r>
              <a:rPr lang="ru-RU" i="1" dirty="0"/>
              <a:t>Авторы: </a:t>
            </a:r>
            <a:r>
              <a:rPr lang="ru-RU" dirty="0" err="1"/>
              <a:t>Чудинова</a:t>
            </a:r>
            <a:r>
              <a:rPr lang="ru-RU" dirty="0"/>
              <a:t> Е.В., </a:t>
            </a:r>
            <a:r>
              <a:rPr lang="ru-RU" dirty="0" err="1"/>
              <a:t>Букварева</a:t>
            </a:r>
            <a:r>
              <a:rPr lang="ru-RU" dirty="0"/>
              <a:t> Е.Н.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020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err="1"/>
              <a:t>Асмолов</a:t>
            </a:r>
            <a:r>
              <a:rPr lang="ru-RU" dirty="0"/>
              <a:t> А. Г., Вперед к Д. Б. </a:t>
            </a:r>
            <a:r>
              <a:rPr lang="ru-RU" dirty="0" err="1"/>
              <a:t>Эльконину</a:t>
            </a:r>
            <a:r>
              <a:rPr lang="ru-RU" dirty="0"/>
              <a:t>: неклассическая психология будущего / А. Г. </a:t>
            </a:r>
            <a:r>
              <a:rPr lang="ru-RU" dirty="0" err="1"/>
              <a:t>Асмолов</a:t>
            </a:r>
            <a:r>
              <a:rPr lang="ru-RU" dirty="0"/>
              <a:t> // </a:t>
            </a:r>
            <a:r>
              <a:rPr lang="ru-RU" dirty="0" err="1"/>
              <a:t>Вопр</a:t>
            </a:r>
            <a:r>
              <a:rPr lang="ru-RU" dirty="0"/>
              <a:t>. психологии. – 2004. – № 1. – С. 4–9.</a:t>
            </a:r>
          </a:p>
          <a:p>
            <a:r>
              <a:rPr lang="ru-RU" dirty="0"/>
              <a:t>Зинченко В. П. Загадка творческого понимания : (К столетию Д. Б. </a:t>
            </a:r>
            <a:r>
              <a:rPr lang="ru-RU" dirty="0" err="1"/>
              <a:t>Эльконина</a:t>
            </a:r>
            <a:r>
              <a:rPr lang="ru-RU" dirty="0"/>
              <a:t>) / В. П. Зинченко // </a:t>
            </a:r>
            <a:r>
              <a:rPr lang="ru-RU" dirty="0" err="1"/>
              <a:t>Вопр</a:t>
            </a:r>
            <a:r>
              <a:rPr lang="ru-RU" dirty="0"/>
              <a:t>. психологии. – 2004. – № 1. – С. 22–34. – </a:t>
            </a:r>
            <a:r>
              <a:rPr lang="ru-RU" dirty="0" err="1"/>
              <a:t>Библиогр</a:t>
            </a:r>
            <a:r>
              <a:rPr lang="ru-RU" dirty="0"/>
              <a:t>.: с. 34 (23 назв.).</a:t>
            </a:r>
          </a:p>
          <a:p>
            <a:r>
              <a:rPr lang="ru-RU" dirty="0"/>
              <a:t>Зинченко В. П. Штрихи к портрету Д. Б. </a:t>
            </a:r>
            <a:r>
              <a:rPr lang="ru-RU" dirty="0" err="1"/>
              <a:t>Эльконина</a:t>
            </a:r>
            <a:r>
              <a:rPr lang="ru-RU" dirty="0"/>
              <a:t> / В. П. Зинченко // </a:t>
            </a:r>
            <a:r>
              <a:rPr lang="ru-RU" dirty="0" err="1"/>
              <a:t>Вопр</a:t>
            </a:r>
            <a:r>
              <a:rPr lang="ru-RU" dirty="0"/>
              <a:t>. психологии. – 1994. – № 1. – С. 43–47.</a:t>
            </a:r>
          </a:p>
          <a:p>
            <a:r>
              <a:rPr lang="ru-RU" dirty="0"/>
              <a:t>Давыдов В. В. Научные достижения Д. Б. </a:t>
            </a:r>
            <a:r>
              <a:rPr lang="ru-RU" dirty="0" err="1"/>
              <a:t>Эльконина</a:t>
            </a:r>
            <a:r>
              <a:rPr lang="ru-RU" dirty="0"/>
              <a:t> в области детской и педагогической психологии / В. В. Давыдов // </a:t>
            </a:r>
            <a:r>
              <a:rPr lang="ru-RU" dirty="0" err="1"/>
              <a:t>Эльконин</a:t>
            </a:r>
            <a:r>
              <a:rPr lang="ru-RU" dirty="0"/>
              <a:t> Д. Б. Избранные психологические труды / Д. Б. </a:t>
            </a:r>
            <a:r>
              <a:rPr lang="ru-RU" dirty="0" err="1"/>
              <a:t>Эльконин</a:t>
            </a:r>
            <a:r>
              <a:rPr lang="ru-RU" dirty="0"/>
              <a:t> ; под ред. В. В. Давыдова, В. П. Зинченко ; АПН СССР. - Москва : Педагогика, 1989. – С. 5–24.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75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Эльконин -Давыдов Усова\slide-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39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3127" y="0"/>
            <a:ext cx="9144000" cy="67413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Даниил Борисович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Эльконин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(1904–1984 гг.) — советский психолог и педагог, автор работ о психологических аспектах детских игр и их роли в обучении. Главным трудом его жизни стала система развивающего обучения. 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Васильевич Давыдов (1930–1998 гг.) — профессор, академик и вице-президент Российской академии образования. Ученик и сподвижник Эльконина, который развил и начал применять идеи Даниила Борисовича. </a:t>
            </a:r>
          </a:p>
          <a:p>
            <a:pPr marL="0" indent="0" algn="ctr">
              <a:buNone/>
            </a:pP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13041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ssets-global.website-files.com/599873abab717100012c91ea/609e4c532f548f364e5a0589_teacher-talking-students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14" y="1524000"/>
            <a:ext cx="6854572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user\Desktop\Эльконин -Давыдов Усова\ocenka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"/>
            <a:ext cx="9629328" cy="668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6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/>
              <a:t>Теоретические работы Эльконина </a:t>
            </a:r>
            <a:r>
              <a:rPr lang="ru-RU" b="1" dirty="0" smtClean="0"/>
              <a:t> и </a:t>
            </a:r>
            <a:r>
              <a:rPr lang="ru-RU" b="1" dirty="0"/>
              <a:t>экспериментальные исследования Давыдова привели к созданию программы для начальных классов, в которой учёба сочетается с развитием личности. </a:t>
            </a:r>
            <a:br>
              <a:rPr lang="ru-RU" b="1" dirty="0"/>
            </a:br>
            <a:endParaRPr lang="ru-RU" b="1" dirty="0"/>
          </a:p>
          <a:p>
            <a:pPr marL="137160" indent="0" algn="ctr">
              <a:buNone/>
            </a:pPr>
            <a:r>
              <a:rPr lang="ru-RU" b="1" dirty="0"/>
              <a:t>Система </a:t>
            </a:r>
            <a:r>
              <a:rPr lang="ru-RU" b="1" dirty="0" err="1"/>
              <a:t>Эльконина</a:t>
            </a:r>
            <a:r>
              <a:rPr lang="ru-RU" b="1" dirty="0"/>
              <a:t>–Давыдова применяется в России с 1991 года. В 1996 году она вошла в список рекомендаций ФГОС, а после исключения из этого списка программы </a:t>
            </a:r>
            <a:r>
              <a:rPr lang="ru-RU" b="1" dirty="0" err="1"/>
              <a:t>Занкова</a:t>
            </a:r>
            <a:r>
              <a:rPr lang="ru-RU" b="1" dirty="0"/>
              <a:t> стала единственной развивающей программой для начальных классов, одобренной Министерством образования и науки. 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4861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/>
              <a:t>Цель и задачи системы </a:t>
            </a:r>
            <a:r>
              <a:rPr lang="ru-RU" b="1" dirty="0" err="1"/>
              <a:t>Эльконина</a:t>
            </a:r>
            <a:r>
              <a:rPr lang="ru-RU" b="1" dirty="0"/>
              <a:t>–Давыдова</a:t>
            </a:r>
          </a:p>
          <a:p>
            <a:pPr marL="137160" indent="0" algn="ctr">
              <a:buNone/>
            </a:pPr>
            <a:r>
              <a:rPr lang="ru-RU" b="1" dirty="0"/>
              <a:t>Цель системы </a:t>
            </a:r>
            <a:r>
              <a:rPr lang="ru-RU" b="1" dirty="0" err="1"/>
              <a:t>Эльконина</a:t>
            </a:r>
            <a:r>
              <a:rPr lang="ru-RU" b="1" dirty="0"/>
              <a:t>–Давыдова — научить детей самостоятельно ставить задачи, определять методы их решения и анализировать результат. </a:t>
            </a:r>
            <a:br>
              <a:rPr lang="ru-RU" b="1" dirty="0"/>
            </a:br>
            <a:endParaRPr lang="ru-RU" b="1" dirty="0" smtClean="0"/>
          </a:p>
          <a:p>
            <a:pPr marL="137160" indent="0" algn="ctr">
              <a:buNone/>
            </a:pPr>
            <a:endParaRPr lang="ru-RU" b="1" dirty="0"/>
          </a:p>
          <a:p>
            <a:pPr marL="137160" indent="0" algn="ctr">
              <a:buNone/>
            </a:pPr>
            <a:r>
              <a:rPr lang="ru-RU" b="1" dirty="0"/>
              <a:t>Для достижения этой цели ставится ряд задач:</a:t>
            </a:r>
          </a:p>
          <a:p>
            <a:pPr marL="137160" indent="0" algn="ctr">
              <a:buNone/>
            </a:pPr>
            <a:r>
              <a:rPr lang="ru-RU" b="1" dirty="0"/>
              <a:t>Учитель должен сплотить класс, а ученики должны коллективно формулировать цели и искать способы их достижения. Предполагается, что преподаватель не даёт готовых знаний, а лишь отвечает на вопросы, появившиеся у школьников в процессе обсуждения проблемы. 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7906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137160" indent="0" algn="ctr">
              <a:buNone/>
            </a:pPr>
            <a:r>
              <a:rPr lang="ru-RU" b="1" dirty="0"/>
              <a:t>Педагоги должны уделять внимание формированию и развитию у ребят самооценки и самоконтроля. Для этого используется система оценивания без фиксированных оценок. </a:t>
            </a:r>
            <a:endParaRPr lang="ru-RU" b="1" dirty="0" smtClean="0"/>
          </a:p>
          <a:p>
            <a:pPr marL="137160" indent="0" algn="ctr">
              <a:buNone/>
            </a:pPr>
            <a:endParaRPr lang="ru-RU" b="1" dirty="0"/>
          </a:p>
          <a:p>
            <a:pPr marL="137160" indent="0" algn="ctr">
              <a:buNone/>
            </a:pPr>
            <a:r>
              <a:rPr lang="ru-RU" b="1" dirty="0"/>
              <a:t>Педагогические методики должны меняться в соответствии с этапами психологического развития учащихся. Иными словами, программа должна «взрослеть» вместе со школьниками</a:t>
            </a:r>
            <a:r>
              <a:rPr lang="ru-RU" b="1" dirty="0" smtClean="0"/>
              <a:t>.</a:t>
            </a:r>
          </a:p>
          <a:p>
            <a:pPr marL="137160" indent="0" algn="ctr">
              <a:buNone/>
            </a:pPr>
            <a:endParaRPr lang="ru-RU" b="1" dirty="0"/>
          </a:p>
          <a:p>
            <a:pPr marL="137160" indent="0" algn="ctr">
              <a:buNone/>
            </a:pPr>
            <a:r>
              <a:rPr lang="ru-RU" b="1" dirty="0"/>
              <a:t>Между учителем и учениками должны складываться партнерские отношения.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42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Эльконин -Давыдов Усова\a1f7bab322489ba35608b07f99a62af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885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686800" cy="68580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проходит обучение по системе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Эльконина–Давыдова?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 системы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Эльконина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–Давыдова заключается в том,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знания не даются детям в готовом виде.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Обучение организовано так, чтобы школьники смогли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поставить задачу, предположить способы её решения, а затем критически оценить то, что получилось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формы деятельности на уроках — дискуссия и эксперимент.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уроках идёт в парах или небольших группах. Учитель ставит перед классом проблему и предлагает каждой группе найти решение. При этом он корректирует работу учеников наводящими вопросами.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389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</TotalTime>
  <Words>525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Система развивающего обучения Эльконина–Давыдова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2022-11-01T13:54:27Z</dcterms:created>
  <dcterms:modified xsi:type="dcterms:W3CDTF">2022-11-02T14:40:18Z</dcterms:modified>
</cp:coreProperties>
</file>