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88" r:id="rId2"/>
    <p:sldId id="256" r:id="rId3"/>
    <p:sldId id="289" r:id="rId4"/>
    <p:sldId id="257" r:id="rId5"/>
    <p:sldId id="258" r:id="rId6"/>
    <p:sldId id="259" r:id="rId7"/>
    <p:sldId id="260" r:id="rId8"/>
    <p:sldId id="261" r:id="rId9"/>
    <p:sldId id="263" r:id="rId10"/>
    <p:sldId id="278" r:id="rId11"/>
    <p:sldId id="274" r:id="rId12"/>
    <p:sldId id="277" r:id="rId13"/>
    <p:sldId id="276" r:id="rId14"/>
    <p:sldId id="275" r:id="rId15"/>
    <p:sldId id="272" r:id="rId16"/>
    <p:sldId id="273" r:id="rId17"/>
    <p:sldId id="271" r:id="rId18"/>
    <p:sldId id="270" r:id="rId19"/>
    <p:sldId id="269" r:id="rId20"/>
    <p:sldId id="268" r:id="rId21"/>
    <p:sldId id="267" r:id="rId22"/>
    <p:sldId id="266" r:id="rId23"/>
    <p:sldId id="286" r:id="rId24"/>
    <p:sldId id="287" r:id="rId25"/>
    <p:sldId id="279" r:id="rId26"/>
    <p:sldId id="280" r:id="rId27"/>
    <p:sldId id="281" r:id="rId28"/>
    <p:sldId id="282" r:id="rId29"/>
    <p:sldId id="283" r:id="rId30"/>
    <p:sldId id="264" r:id="rId31"/>
    <p:sldId id="265" r:id="rId32"/>
    <p:sldId id="284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E00"/>
    <a:srgbClr val="DB318A"/>
    <a:srgbClr val="005C00"/>
    <a:srgbClr val="2529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073B9-0751-4F20-8C42-C2DE87F56219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683213-87EA-42F0-A414-48E53D8911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61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83213-87EA-42F0-A414-48E53D891197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2334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7435A807-07DB-4BF3-9F9A-52C9433527EC}" type="slidenum">
              <a:rPr lang="ru-RU" altLang="ru-RU"/>
              <a:pPr/>
              <a:t>23</a:t>
            </a:fld>
            <a:endParaRPr lang="ru-RU" altLang="ru-RU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CCACF3-8D79-4FBF-9DA9-E63A38BEB10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1774679"/>
      </p:ext>
    </p:extLst>
  </p:cSld>
  <p:clrMapOvr>
    <a:masterClrMapping/>
  </p:clrMapOvr>
  <p:transition spd="med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alphaModFix amt="8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Угадай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вещество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Вещество, без которого невозможна жизнь растений и человека.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В год каждый человек потребляет от 3 до 5 кг этого вещества.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Это вещество – символ гостеприимства и радушия русской нации.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Говорят, чтобы узнать человека,  надо с ним пуд этого вещества съесть.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96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332656"/>
            <a:ext cx="7772400" cy="1362075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Задание 1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332656"/>
            <a:ext cx="8208911" cy="6048672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200" dirty="0">
                <a:solidFill>
                  <a:schemeClr val="accent6"/>
                </a:solidFill>
                <a:latin typeface="Arial Black" panose="020B0A04020102020204" pitchFamily="34" charset="0"/>
              </a:rPr>
              <a:t>Распределите предложенные в-</a:t>
            </a:r>
            <a:r>
              <a:rPr lang="ru-RU" sz="3200" dirty="0" err="1">
                <a:solidFill>
                  <a:schemeClr val="accent6"/>
                </a:solidFill>
                <a:latin typeface="Arial Black" panose="020B0A04020102020204" pitchFamily="34" charset="0"/>
              </a:rPr>
              <a:t>ва</a:t>
            </a:r>
            <a:r>
              <a:rPr lang="ru-RU" sz="3200" dirty="0">
                <a:solidFill>
                  <a:schemeClr val="accent6"/>
                </a:solidFill>
                <a:latin typeface="Arial Black" panose="020B0A04020102020204" pitchFamily="34" charset="0"/>
              </a:rPr>
              <a:t> по классам, дайте определения известных классов:</a:t>
            </a:r>
            <a:r>
              <a:rPr lang="ru-RU" sz="3200" b="1" u="sng" dirty="0">
                <a:solidFill>
                  <a:schemeClr val="accent6"/>
                </a:solidFill>
                <a:latin typeface="Arial Black" panose="020B0A04020102020204" pitchFamily="34" charset="0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en-US" sz="3200" dirty="0">
                <a:solidFill>
                  <a:schemeClr val="bg1"/>
                </a:solidFill>
                <a:latin typeface="Arial Black" panose="020B0A04020102020204" pitchFamily="34" charset="0"/>
              </a:rPr>
              <a:t>H</a:t>
            </a:r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2</a:t>
            </a:r>
            <a:r>
              <a:rPr lang="en-US" sz="3200" dirty="0">
                <a:solidFill>
                  <a:schemeClr val="bg1"/>
                </a:solidFill>
                <a:latin typeface="Arial Black" panose="020B0A04020102020204" pitchFamily="34" charset="0"/>
              </a:rPr>
              <a:t>SO</a:t>
            </a:r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4</a:t>
            </a:r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,   </a:t>
            </a:r>
            <a:r>
              <a:rPr lang="en-US" sz="3200" dirty="0" err="1">
                <a:solidFill>
                  <a:schemeClr val="bg1"/>
                </a:solidFill>
                <a:latin typeface="Arial Black" panose="020B0A04020102020204" pitchFamily="34" charset="0"/>
              </a:rPr>
              <a:t>NaCl</a:t>
            </a:r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,  </a:t>
            </a:r>
            <a:r>
              <a:rPr lang="en-US" sz="3200" dirty="0" err="1">
                <a:solidFill>
                  <a:schemeClr val="bg1"/>
                </a:solidFill>
                <a:latin typeface="Arial Black" panose="020B0A04020102020204" pitchFamily="34" charset="0"/>
              </a:rPr>
              <a:t>MgO</a:t>
            </a:r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, СаСО</a:t>
            </a:r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3,</a:t>
            </a:r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Arial Black" panose="020B0A04020102020204" pitchFamily="34" charset="0"/>
              </a:rPr>
              <a:t>Zn</a:t>
            </a:r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(</a:t>
            </a:r>
            <a:r>
              <a:rPr lang="en-US" sz="3200" dirty="0">
                <a:solidFill>
                  <a:schemeClr val="bg1"/>
                </a:solidFill>
                <a:latin typeface="Arial Black" panose="020B0A04020102020204" pitchFamily="34" charset="0"/>
              </a:rPr>
              <a:t>OH</a:t>
            </a:r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)</a:t>
            </a:r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2</a:t>
            </a:r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, С</a:t>
            </a:r>
            <a:r>
              <a:rPr lang="en-US" sz="3200" dirty="0" err="1">
                <a:solidFill>
                  <a:schemeClr val="bg1"/>
                </a:solidFill>
                <a:latin typeface="Arial Black" panose="020B0A04020102020204" pitchFamily="34" charset="0"/>
              </a:rPr>
              <a:t>uSO</a:t>
            </a:r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4</a:t>
            </a:r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,  К</a:t>
            </a:r>
            <a:r>
              <a:rPr lang="en-US" sz="3200" dirty="0">
                <a:solidFill>
                  <a:schemeClr val="bg1"/>
                </a:solidFill>
                <a:latin typeface="Arial Black" panose="020B0A04020102020204" pitchFamily="34" charset="0"/>
              </a:rPr>
              <a:t>OH</a:t>
            </a:r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,</a:t>
            </a:r>
            <a:r>
              <a:rPr lang="en-US" sz="3200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 Black" panose="020B0A04020102020204" pitchFamily="34" charset="0"/>
              </a:rPr>
              <a:t>HCl</a:t>
            </a:r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,       </a:t>
            </a:r>
            <a:r>
              <a:rPr lang="en-US" sz="3200" dirty="0" err="1">
                <a:solidFill>
                  <a:schemeClr val="bg1"/>
                </a:solidFill>
                <a:latin typeface="Arial Black" panose="020B0A04020102020204" pitchFamily="34" charset="0"/>
              </a:rPr>
              <a:t>SiO</a:t>
            </a:r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2</a:t>
            </a:r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, </a:t>
            </a:r>
            <a:r>
              <a:rPr lang="en-US" sz="3200" dirty="0">
                <a:solidFill>
                  <a:schemeClr val="bg1"/>
                </a:solidFill>
                <a:latin typeface="Arial Black" panose="020B0A04020102020204" pitchFamily="34" charset="0"/>
              </a:rPr>
              <a:t>Ba</a:t>
            </a:r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(</a:t>
            </a:r>
            <a:r>
              <a:rPr lang="en-US" sz="3200" dirty="0">
                <a:solidFill>
                  <a:schemeClr val="bg1"/>
                </a:solidFill>
                <a:latin typeface="Arial Black" panose="020B0A04020102020204" pitchFamily="34" charset="0"/>
              </a:rPr>
              <a:t>OH</a:t>
            </a:r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)</a:t>
            </a:r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2</a:t>
            </a:r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, </a:t>
            </a:r>
            <a:r>
              <a:rPr lang="en-US" sz="3200" dirty="0">
                <a:solidFill>
                  <a:schemeClr val="bg1"/>
                </a:solidFill>
                <a:latin typeface="Arial Black" panose="020B0A04020102020204" pitchFamily="34" charset="0"/>
              </a:rPr>
              <a:t>H</a:t>
            </a:r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r>
              <a:rPr lang="en-US" sz="3200" dirty="0">
                <a:solidFill>
                  <a:schemeClr val="bg1"/>
                </a:solidFill>
                <a:latin typeface="Arial Black" panose="020B0A04020102020204" pitchFamily="34" charset="0"/>
              </a:rPr>
              <a:t>PO</a:t>
            </a:r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4</a:t>
            </a:r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, Н</a:t>
            </a:r>
            <a:r>
              <a:rPr lang="en-US" sz="3200" dirty="0">
                <a:solidFill>
                  <a:schemeClr val="bg1"/>
                </a:solidFill>
                <a:latin typeface="Arial Black" panose="020B0A04020102020204" pitchFamily="34" charset="0"/>
              </a:rPr>
              <a:t>NO</a:t>
            </a:r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3 </a:t>
            </a:r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Са</a:t>
            </a:r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(</a:t>
            </a:r>
            <a:r>
              <a:rPr lang="en-US" sz="3200" dirty="0">
                <a:solidFill>
                  <a:schemeClr val="bg1"/>
                </a:solidFill>
                <a:latin typeface="Arial Black" panose="020B0A04020102020204" pitchFamily="34" charset="0"/>
              </a:rPr>
              <a:t>PO</a:t>
            </a:r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4</a:t>
            </a:r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)</a:t>
            </a:r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2</a:t>
            </a:r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, Н</a:t>
            </a:r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2</a:t>
            </a:r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О, </a:t>
            </a:r>
            <a:r>
              <a:rPr lang="en-US" sz="3200" dirty="0">
                <a:solidFill>
                  <a:schemeClr val="bg1"/>
                </a:solidFill>
                <a:latin typeface="Arial Black" panose="020B0A04020102020204" pitchFamily="34" charset="0"/>
              </a:rPr>
              <a:t>N</a:t>
            </a:r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2</a:t>
            </a:r>
            <a:r>
              <a:rPr lang="en-US" sz="3200" dirty="0">
                <a:solidFill>
                  <a:schemeClr val="bg1"/>
                </a:solidFill>
                <a:latin typeface="Arial Black" panose="020B0A04020102020204" pitchFamily="34" charset="0"/>
              </a:rPr>
              <a:t>O</a:t>
            </a:r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5,</a:t>
            </a:r>
            <a:r>
              <a:rPr lang="en-US" sz="3200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 Black" panose="020B0A04020102020204" pitchFamily="34" charset="0"/>
              </a:rPr>
              <a:t>LiOH</a:t>
            </a:r>
            <a:endParaRPr lang="ru-RU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455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404664"/>
            <a:ext cx="7772400" cy="1362075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Ответы на задание 1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404664"/>
            <a:ext cx="9361040" cy="597666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altLang="ru-RU" sz="3200" dirty="0">
                <a:solidFill>
                  <a:schemeClr val="accent6"/>
                </a:solidFill>
                <a:latin typeface="Arial Black" pitchFamily="34" charset="0"/>
              </a:rPr>
              <a:t>Оксиды    Кислоты     Основания</a:t>
            </a:r>
          </a:p>
          <a:p>
            <a:pPr>
              <a:lnSpc>
                <a:spcPct val="150000"/>
              </a:lnSpc>
            </a:pPr>
            <a:r>
              <a:rPr lang="ru-RU" altLang="ru-RU" sz="3200" dirty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altLang="ru-RU" sz="3200" dirty="0" err="1">
                <a:solidFill>
                  <a:schemeClr val="bg1"/>
                </a:solidFill>
                <a:latin typeface="Arial Black" pitchFamily="34" charset="0"/>
              </a:rPr>
              <a:t>MgO</a:t>
            </a:r>
            <a:r>
              <a:rPr lang="ru-RU" altLang="ru-RU" sz="3200" dirty="0">
                <a:solidFill>
                  <a:schemeClr val="bg1"/>
                </a:solidFill>
                <a:latin typeface="Arial Black" pitchFamily="34" charset="0"/>
              </a:rPr>
              <a:t>     </a:t>
            </a:r>
            <a:r>
              <a:rPr lang="en-US" altLang="ru-RU" sz="3200" dirty="0" smtClean="0">
                <a:solidFill>
                  <a:schemeClr val="bg1"/>
                </a:solidFill>
                <a:latin typeface="Arial Black" pitchFamily="34" charset="0"/>
              </a:rPr>
              <a:t>   </a:t>
            </a:r>
            <a:r>
              <a:rPr lang="ru-RU" altLang="ru-RU" sz="3200" dirty="0" smtClean="0">
                <a:solidFill>
                  <a:schemeClr val="bg1"/>
                </a:solidFill>
                <a:latin typeface="Arial Black" pitchFamily="34" charset="0"/>
              </a:rPr>
              <a:t>  </a:t>
            </a:r>
            <a:r>
              <a:rPr lang="en-US" altLang="ru-RU" sz="3200" dirty="0">
                <a:solidFill>
                  <a:schemeClr val="bg1"/>
                </a:solidFill>
                <a:latin typeface="Arial Black" pitchFamily="34" charset="0"/>
              </a:rPr>
              <a:t>H</a:t>
            </a:r>
            <a:r>
              <a:rPr lang="ru-RU" altLang="ru-RU" sz="3200" dirty="0">
                <a:solidFill>
                  <a:schemeClr val="bg1"/>
                </a:solidFill>
                <a:latin typeface="Arial Black" pitchFamily="34" charset="0"/>
              </a:rPr>
              <a:t>2</a:t>
            </a:r>
            <a:r>
              <a:rPr lang="en-US" altLang="ru-RU" sz="3200" dirty="0">
                <a:solidFill>
                  <a:schemeClr val="bg1"/>
                </a:solidFill>
                <a:latin typeface="Arial Black" pitchFamily="34" charset="0"/>
              </a:rPr>
              <a:t>SO</a:t>
            </a:r>
            <a:r>
              <a:rPr lang="ru-RU" altLang="ru-RU" sz="3200" dirty="0">
                <a:solidFill>
                  <a:schemeClr val="bg1"/>
                </a:solidFill>
                <a:latin typeface="Arial Black" pitchFamily="34" charset="0"/>
              </a:rPr>
              <a:t>4      </a:t>
            </a:r>
            <a:r>
              <a:rPr lang="en-US" altLang="ru-RU" sz="3200" dirty="0" smtClean="0">
                <a:solidFill>
                  <a:schemeClr val="bg1"/>
                </a:solidFill>
                <a:latin typeface="Arial Black" pitchFamily="34" charset="0"/>
              </a:rPr>
              <a:t>   Zn</a:t>
            </a:r>
            <a:r>
              <a:rPr lang="ru-RU" altLang="ru-RU" sz="3200" dirty="0">
                <a:solidFill>
                  <a:schemeClr val="bg1"/>
                </a:solidFill>
                <a:latin typeface="Arial Black" pitchFamily="34" charset="0"/>
              </a:rPr>
              <a:t>(</a:t>
            </a:r>
            <a:r>
              <a:rPr lang="en-US" altLang="ru-RU" sz="3200" dirty="0">
                <a:solidFill>
                  <a:schemeClr val="bg1"/>
                </a:solidFill>
                <a:latin typeface="Arial Black" pitchFamily="34" charset="0"/>
              </a:rPr>
              <a:t>OH</a:t>
            </a:r>
            <a:r>
              <a:rPr lang="ru-RU" altLang="ru-RU" sz="3200" dirty="0">
                <a:solidFill>
                  <a:schemeClr val="bg1"/>
                </a:solidFill>
                <a:latin typeface="Arial Black" pitchFamily="34" charset="0"/>
              </a:rPr>
              <a:t>)2    </a:t>
            </a:r>
          </a:p>
          <a:p>
            <a:pPr>
              <a:lnSpc>
                <a:spcPct val="150000"/>
              </a:lnSpc>
            </a:pPr>
            <a:r>
              <a:rPr lang="ru-RU" altLang="ru-RU" sz="32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altLang="ru-RU" sz="3200" dirty="0" err="1" smtClean="0">
                <a:solidFill>
                  <a:schemeClr val="bg1"/>
                </a:solidFill>
                <a:latin typeface="Arial Black" pitchFamily="34" charset="0"/>
              </a:rPr>
              <a:t>SiO</a:t>
            </a:r>
            <a:r>
              <a:rPr lang="ru-RU" altLang="ru-RU" sz="3200" dirty="0" smtClean="0">
                <a:solidFill>
                  <a:schemeClr val="bg1"/>
                </a:solidFill>
                <a:latin typeface="Arial Black" pitchFamily="34" charset="0"/>
              </a:rPr>
              <a:t>2</a:t>
            </a:r>
            <a:r>
              <a:rPr lang="en-US" altLang="ru-RU" sz="32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altLang="ru-RU" sz="3200" dirty="0" smtClean="0">
                <a:solidFill>
                  <a:schemeClr val="bg1"/>
                </a:solidFill>
                <a:latin typeface="Arial Black" pitchFamily="34" charset="0"/>
              </a:rPr>
              <a:t>      </a:t>
            </a:r>
            <a:r>
              <a:rPr lang="en-US" altLang="ru-RU" sz="3200" dirty="0" smtClean="0">
                <a:solidFill>
                  <a:schemeClr val="bg1"/>
                </a:solidFill>
                <a:latin typeface="Arial Black" pitchFamily="34" charset="0"/>
              </a:rPr>
              <a:t>   </a:t>
            </a:r>
            <a:r>
              <a:rPr lang="en-US" altLang="ru-RU" sz="3200" dirty="0" err="1" smtClean="0">
                <a:solidFill>
                  <a:schemeClr val="bg1"/>
                </a:solidFill>
                <a:latin typeface="Arial Black" pitchFamily="34" charset="0"/>
              </a:rPr>
              <a:t>HCl</a:t>
            </a:r>
            <a:r>
              <a:rPr lang="ru-RU" altLang="ru-RU" sz="3200" dirty="0" smtClean="0">
                <a:solidFill>
                  <a:schemeClr val="bg1"/>
                </a:solidFill>
                <a:latin typeface="Arial Black" pitchFamily="34" charset="0"/>
              </a:rPr>
              <a:t>          </a:t>
            </a:r>
            <a:r>
              <a:rPr lang="en-US" altLang="ru-RU" sz="3200" dirty="0" smtClean="0">
                <a:solidFill>
                  <a:schemeClr val="bg1"/>
                </a:solidFill>
                <a:latin typeface="Arial Black" pitchFamily="34" charset="0"/>
              </a:rPr>
              <a:t>   </a:t>
            </a:r>
            <a:r>
              <a:rPr lang="ru-RU" altLang="ru-RU" sz="3200" dirty="0" smtClean="0">
                <a:solidFill>
                  <a:schemeClr val="bg1"/>
                </a:solidFill>
                <a:latin typeface="Arial Black" pitchFamily="34" charset="0"/>
              </a:rPr>
              <a:t> К</a:t>
            </a:r>
            <a:r>
              <a:rPr lang="en-US" altLang="ru-RU" sz="3200" dirty="0" smtClean="0">
                <a:solidFill>
                  <a:schemeClr val="bg1"/>
                </a:solidFill>
                <a:latin typeface="Arial Black" pitchFamily="34" charset="0"/>
              </a:rPr>
              <a:t>OH</a:t>
            </a:r>
            <a:r>
              <a:rPr lang="ru-RU" altLang="ru-RU" sz="3200" dirty="0" smtClean="0">
                <a:solidFill>
                  <a:schemeClr val="bg1"/>
                </a:solidFill>
                <a:latin typeface="Arial Black" pitchFamily="34" charset="0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ru-RU" altLang="ru-RU" sz="3200" dirty="0" smtClean="0">
                <a:solidFill>
                  <a:schemeClr val="bg1"/>
                </a:solidFill>
                <a:latin typeface="Arial Black" pitchFamily="34" charset="0"/>
              </a:rPr>
              <a:t> Н2О       </a:t>
            </a:r>
            <a:r>
              <a:rPr lang="en-US" altLang="ru-RU" sz="3200" dirty="0" smtClean="0">
                <a:solidFill>
                  <a:schemeClr val="bg1"/>
                </a:solidFill>
                <a:latin typeface="Arial Black" pitchFamily="34" charset="0"/>
              </a:rPr>
              <a:t>   </a:t>
            </a:r>
            <a:r>
              <a:rPr lang="ru-RU" altLang="ru-RU" sz="3200" dirty="0" smtClean="0">
                <a:solidFill>
                  <a:schemeClr val="bg1"/>
                </a:solidFill>
                <a:latin typeface="Arial Black" pitchFamily="34" charset="0"/>
              </a:rPr>
              <a:t> Н</a:t>
            </a:r>
            <a:r>
              <a:rPr lang="en-US" altLang="ru-RU" sz="3200" dirty="0" smtClean="0">
                <a:solidFill>
                  <a:schemeClr val="bg1"/>
                </a:solidFill>
                <a:latin typeface="Arial Black" pitchFamily="34" charset="0"/>
              </a:rPr>
              <a:t>NO</a:t>
            </a:r>
            <a:r>
              <a:rPr lang="ru-RU" altLang="ru-RU" sz="3200" dirty="0" smtClean="0">
                <a:solidFill>
                  <a:schemeClr val="bg1"/>
                </a:solidFill>
                <a:latin typeface="Arial Black" pitchFamily="34" charset="0"/>
              </a:rPr>
              <a:t>3        </a:t>
            </a:r>
            <a:r>
              <a:rPr lang="en-US" altLang="ru-RU" sz="32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altLang="ru-RU" sz="32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altLang="ru-RU" sz="3200" dirty="0" err="1" smtClean="0">
                <a:solidFill>
                  <a:schemeClr val="bg1"/>
                </a:solidFill>
                <a:latin typeface="Arial Black" pitchFamily="34" charset="0"/>
              </a:rPr>
              <a:t>LiOH</a:t>
            </a:r>
            <a:endParaRPr lang="ru-RU" altLang="ru-RU" sz="32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>
              <a:lnSpc>
                <a:spcPct val="150000"/>
              </a:lnSpc>
            </a:pPr>
            <a:r>
              <a:rPr lang="ru-RU" altLang="ru-RU" sz="32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altLang="ru-RU" sz="3200" dirty="0" smtClean="0">
                <a:solidFill>
                  <a:schemeClr val="bg1"/>
                </a:solidFill>
                <a:latin typeface="Arial Black" pitchFamily="34" charset="0"/>
              </a:rPr>
              <a:t>N</a:t>
            </a:r>
            <a:r>
              <a:rPr lang="ru-RU" altLang="ru-RU" sz="3200" dirty="0" smtClean="0">
                <a:solidFill>
                  <a:schemeClr val="bg1"/>
                </a:solidFill>
                <a:latin typeface="Arial Black" pitchFamily="34" charset="0"/>
              </a:rPr>
              <a:t>2</a:t>
            </a:r>
            <a:r>
              <a:rPr lang="en-US" altLang="ru-RU" sz="3200" dirty="0" smtClean="0">
                <a:solidFill>
                  <a:schemeClr val="bg1"/>
                </a:solidFill>
                <a:latin typeface="Arial Black" pitchFamily="34" charset="0"/>
              </a:rPr>
              <a:t>O</a:t>
            </a:r>
            <a:r>
              <a:rPr lang="ru-RU" altLang="ru-RU" sz="3200" dirty="0" smtClean="0">
                <a:solidFill>
                  <a:schemeClr val="bg1"/>
                </a:solidFill>
                <a:latin typeface="Arial Black" pitchFamily="34" charset="0"/>
              </a:rPr>
              <a:t>5     </a:t>
            </a:r>
            <a:r>
              <a:rPr lang="en-US" altLang="ru-RU" sz="32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altLang="ru-RU" sz="3200" dirty="0" smtClean="0">
                <a:solidFill>
                  <a:schemeClr val="bg1"/>
                </a:solidFill>
                <a:latin typeface="Arial Black" pitchFamily="34" charset="0"/>
              </a:rPr>
              <a:t>   </a:t>
            </a:r>
            <a:r>
              <a:rPr lang="en-US" altLang="ru-RU" sz="3200" dirty="0" smtClean="0">
                <a:solidFill>
                  <a:schemeClr val="bg1"/>
                </a:solidFill>
                <a:latin typeface="Arial Black" pitchFamily="34" charset="0"/>
              </a:rPr>
              <a:t>H</a:t>
            </a:r>
            <a:r>
              <a:rPr lang="ru-RU" altLang="ru-RU" sz="3200" dirty="0" smtClean="0">
                <a:solidFill>
                  <a:schemeClr val="bg1"/>
                </a:solidFill>
                <a:latin typeface="Arial Black" pitchFamily="34" charset="0"/>
              </a:rPr>
              <a:t>3</a:t>
            </a:r>
            <a:r>
              <a:rPr lang="en-US" altLang="ru-RU" sz="3200" dirty="0" smtClean="0">
                <a:solidFill>
                  <a:schemeClr val="bg1"/>
                </a:solidFill>
                <a:latin typeface="Arial Black" pitchFamily="34" charset="0"/>
              </a:rPr>
              <a:t>PO</a:t>
            </a:r>
            <a:r>
              <a:rPr lang="ru-RU" altLang="ru-RU" sz="3200" dirty="0" smtClean="0">
                <a:solidFill>
                  <a:schemeClr val="bg1"/>
                </a:solidFill>
                <a:latin typeface="Arial Black" pitchFamily="34" charset="0"/>
              </a:rPr>
              <a:t>4    </a:t>
            </a:r>
            <a:r>
              <a:rPr lang="en-US" altLang="ru-RU" sz="3200" dirty="0" smtClean="0">
                <a:solidFill>
                  <a:schemeClr val="bg1"/>
                </a:solidFill>
                <a:latin typeface="Arial Black" pitchFamily="34" charset="0"/>
              </a:rPr>
              <a:t>  </a:t>
            </a:r>
            <a:r>
              <a:rPr lang="ru-RU" altLang="ru-RU" sz="3200" dirty="0" smtClean="0">
                <a:solidFill>
                  <a:schemeClr val="bg1"/>
                </a:solidFill>
                <a:latin typeface="Arial Black" pitchFamily="34" charset="0"/>
              </a:rPr>
              <a:t>  </a:t>
            </a:r>
            <a:r>
              <a:rPr lang="en-US" altLang="ru-RU" sz="3200" dirty="0" smtClean="0">
                <a:solidFill>
                  <a:schemeClr val="bg1"/>
                </a:solidFill>
                <a:latin typeface="Arial Black" pitchFamily="34" charset="0"/>
              </a:rPr>
              <a:t>Ba</a:t>
            </a:r>
            <a:r>
              <a:rPr lang="ru-RU" altLang="ru-RU" sz="3200" dirty="0" smtClean="0">
                <a:solidFill>
                  <a:schemeClr val="bg1"/>
                </a:solidFill>
                <a:latin typeface="Arial Black" pitchFamily="34" charset="0"/>
              </a:rPr>
              <a:t>(</a:t>
            </a:r>
            <a:r>
              <a:rPr lang="en-US" altLang="ru-RU" sz="3200" dirty="0" smtClean="0">
                <a:solidFill>
                  <a:schemeClr val="bg1"/>
                </a:solidFill>
                <a:latin typeface="Arial Black" pitchFamily="34" charset="0"/>
              </a:rPr>
              <a:t>OH</a:t>
            </a:r>
            <a:r>
              <a:rPr lang="ru-RU" altLang="ru-RU" sz="3200" dirty="0" smtClean="0">
                <a:solidFill>
                  <a:schemeClr val="bg1"/>
                </a:solidFill>
                <a:latin typeface="Arial Black" pitchFamily="34" charset="0"/>
              </a:rPr>
              <a:t>)2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527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16632"/>
            <a:ext cx="7772400" cy="1500187"/>
          </a:xfrm>
        </p:spPr>
        <p:txBody>
          <a:bodyPr/>
          <a:lstStyle/>
          <a:p>
            <a:r>
              <a:rPr lang="ru-RU" altLang="ru-RU" sz="3200" dirty="0">
                <a:solidFill>
                  <a:schemeClr val="bg1"/>
                </a:solidFill>
                <a:latin typeface="Arial Black" pitchFamily="34" charset="0"/>
              </a:rPr>
              <a:t>1. Какие формулы соединений солей?  Почему?</a:t>
            </a:r>
            <a:r>
              <a:rPr lang="ru-RU" altLang="ru-RU" dirty="0">
                <a:latin typeface="Arial Black" pitchFamily="34" charset="0"/>
              </a:rPr>
              <a:t> </a:t>
            </a:r>
            <a:r>
              <a:rPr lang="ru-RU" altLang="ru-RU" sz="1800" dirty="0">
                <a:latin typeface="Arial Black" pitchFamily="34" charset="0"/>
              </a:rPr>
              <a:t/>
            </a:r>
            <a:br>
              <a:rPr lang="ru-RU" altLang="ru-RU" sz="1800" dirty="0">
                <a:latin typeface="Arial Black" pitchFamily="34" charset="0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474012"/>
            <a:ext cx="76683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dirty="0" err="1">
                <a:solidFill>
                  <a:schemeClr val="accent6"/>
                </a:solidFill>
              </a:rPr>
              <a:t>NaCl</a:t>
            </a:r>
            <a:r>
              <a:rPr lang="en-US" sz="7200" dirty="0">
                <a:solidFill>
                  <a:schemeClr val="accent6"/>
                </a:solidFill>
              </a:rPr>
              <a:t>        CaCO3 </a:t>
            </a:r>
          </a:p>
          <a:p>
            <a:r>
              <a:rPr lang="en-US" sz="7200" dirty="0">
                <a:solidFill>
                  <a:schemeClr val="accent6"/>
                </a:solidFill>
              </a:rPr>
              <a:t>CuSO4 </a:t>
            </a:r>
            <a:r>
              <a:rPr lang="ru-RU" sz="7200" dirty="0" smtClean="0">
                <a:solidFill>
                  <a:schemeClr val="accent6"/>
                </a:solidFill>
              </a:rPr>
              <a:t>  Са3(</a:t>
            </a:r>
            <a:r>
              <a:rPr lang="en-US" sz="7200" dirty="0">
                <a:solidFill>
                  <a:schemeClr val="accent6"/>
                </a:solidFill>
              </a:rPr>
              <a:t>PO4)2</a:t>
            </a:r>
          </a:p>
          <a:p>
            <a:endParaRPr lang="en-US" sz="4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3597670"/>
            <a:ext cx="806489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2. Какой состав у этих веществ?  В каких из изученных классов соединений есть эти составные части?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7280" y="5011341"/>
            <a:ext cx="799288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3. Можно ли используя кислоты и основа-</a:t>
            </a:r>
            <a:r>
              <a:rPr lang="ru-RU" sz="3200" dirty="0" err="1">
                <a:solidFill>
                  <a:schemeClr val="bg1"/>
                </a:solidFill>
              </a:rPr>
              <a:t>ния</a:t>
            </a:r>
            <a:r>
              <a:rPr lang="ru-RU" sz="3200" dirty="0">
                <a:solidFill>
                  <a:schemeClr val="bg1"/>
                </a:solidFill>
              </a:rPr>
              <a:t> получить эти вещества? О какой новой группе веществ идет речь?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492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r>
              <a:rPr lang="ru-RU" altLang="ru-RU" b="1" dirty="0">
                <a:solidFill>
                  <a:srgbClr val="FF3300"/>
                </a:solidFill>
                <a:latin typeface="Arial Black" pitchFamily="34" charset="0"/>
              </a:rPr>
              <a:t>Историческая страничка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980728"/>
            <a:ext cx="4040188" cy="3240359"/>
          </a:xfrm>
        </p:spPr>
        <p:txBody>
          <a:bodyPr>
            <a:normAutofit fontScale="85000" lnSpcReduction="10000"/>
          </a:bodyPr>
          <a:lstStyle/>
          <a:p>
            <a:pPr algn="just">
              <a:buFont typeface="Wingdings" panose="05000000000000000000" pitchFamily="2" charset="2"/>
              <a:buChar char="§"/>
              <a:defRPr/>
            </a:pPr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Известный </a:t>
            </a:r>
            <a:r>
              <a:rPr lang="ru-RU" dirty="0" err="1">
                <a:solidFill>
                  <a:schemeClr val="bg1"/>
                </a:solidFill>
                <a:latin typeface="Arial Black" panose="020B0A04020102020204" pitchFamily="34" charset="0"/>
              </a:rPr>
              <a:t>путешест-венник</a:t>
            </a:r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 Миклухо-Маклай рассказывал, что </a:t>
            </a:r>
            <a:r>
              <a:rPr lang="ru-RU" dirty="0" err="1">
                <a:solidFill>
                  <a:schemeClr val="bg1"/>
                </a:solidFill>
                <a:latin typeface="Arial Black" panose="020B0A04020102020204" pitchFamily="34" charset="0"/>
              </a:rPr>
              <a:t>папуа-сы</a:t>
            </a:r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 искали куски дерева, долго пролежавшие в морской воде и впитавшие в себя это вещество, сжигали их и ели золу. Это считалось у папуасов большим лакомством.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88024" y="4437112"/>
            <a:ext cx="4185791" cy="2016224"/>
          </a:xfrm>
        </p:spPr>
        <p:txBody>
          <a:bodyPr>
            <a:normAutofit fontScale="92500" lnSpcReduction="20000"/>
          </a:bodyPr>
          <a:lstStyle/>
          <a:p>
            <a:r>
              <a:rPr lang="ru-RU" altLang="ru-RU" dirty="0">
                <a:solidFill>
                  <a:schemeClr val="bg1"/>
                </a:solidFill>
                <a:latin typeface="Arial Black" pitchFamily="34" charset="0"/>
              </a:rPr>
              <a:t>На Руси хлебом и этим веществом  стали встречать добрых гостей, без него  не обходился ни один народный обряд, ни один праздник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21088"/>
            <a:ext cx="4040188" cy="2436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96752"/>
            <a:ext cx="4041775" cy="293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993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altLang="ru-RU" b="1" dirty="0">
                <a:solidFill>
                  <a:srgbClr val="FF3300"/>
                </a:solidFill>
                <a:latin typeface="Arial Black" pitchFamily="34" charset="0"/>
              </a:rPr>
              <a:t>Историческая страничка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251520" y="4437112"/>
            <a:ext cx="4184204" cy="2808312"/>
          </a:xfrm>
        </p:spPr>
        <p:txBody>
          <a:bodyPr>
            <a:normAutofit fontScale="85000" lnSpcReduction="10000"/>
          </a:bodyPr>
          <a:lstStyle/>
          <a:p>
            <a:pPr algn="just">
              <a:buFont typeface="Wingdings" pitchFamily="2" charset="2"/>
              <a:buChar char="§"/>
            </a:pPr>
            <a:r>
              <a:rPr lang="ru-RU" altLang="ru-RU" dirty="0">
                <a:solidFill>
                  <a:schemeClr val="bg1"/>
                </a:solidFill>
                <a:latin typeface="Arial Black" pitchFamily="34" charset="0"/>
              </a:rPr>
              <a:t>Из этого  вещества в Китае в </a:t>
            </a:r>
            <a:r>
              <a:rPr lang="en-US" altLang="ru-RU" dirty="0">
                <a:solidFill>
                  <a:schemeClr val="bg1"/>
                </a:solidFill>
                <a:latin typeface="Arial Black" pitchFamily="34" charset="0"/>
              </a:rPr>
              <a:t>XIII </a:t>
            </a:r>
            <a:r>
              <a:rPr lang="ru-RU" altLang="ru-RU" dirty="0">
                <a:solidFill>
                  <a:schemeClr val="bg1"/>
                </a:solidFill>
                <a:latin typeface="Arial Black" pitchFamily="34" charset="0"/>
              </a:rPr>
              <a:t>веке изготавливали монеты.</a:t>
            </a:r>
          </a:p>
          <a:p>
            <a:pPr algn="just">
              <a:buFont typeface="Wingdings" pitchFamily="2" charset="2"/>
              <a:buChar char="§"/>
            </a:pPr>
            <a:r>
              <a:rPr lang="ru-RU" altLang="ru-RU" dirty="0">
                <a:solidFill>
                  <a:schemeClr val="bg1"/>
                </a:solidFill>
                <a:latin typeface="Arial Black" pitchFamily="34" charset="0"/>
              </a:rPr>
              <a:t>В Абиссинии за четыре куска этого вещества  можно было купить раба. </a:t>
            </a:r>
          </a:p>
          <a:p>
            <a:pPr algn="just">
              <a:buFont typeface="Wingdings" pitchFamily="2" charset="2"/>
              <a:buChar char="§"/>
            </a:pPr>
            <a:r>
              <a:rPr lang="ru-RU" altLang="ru-RU" dirty="0">
                <a:solidFill>
                  <a:schemeClr val="bg1"/>
                </a:solidFill>
                <a:latin typeface="Arial Black" pitchFamily="34" charset="0"/>
              </a:rPr>
              <a:t>Из-за него случались войны, а у нас на Руси – бунты.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4040188" cy="2645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16832"/>
            <a:ext cx="3980623" cy="5234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572000" y="1196752"/>
            <a:ext cx="4401815" cy="1728192"/>
          </a:xfrm>
        </p:spPr>
        <p:txBody>
          <a:bodyPr>
            <a:norm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  <a:defRPr/>
            </a:pPr>
            <a:r>
              <a:rPr lang="ru-RU" dirty="0">
                <a:solidFill>
                  <a:schemeClr val="accent6"/>
                </a:solidFill>
                <a:latin typeface="Arial Black" panose="020B0A04020102020204" pitchFamily="34" charset="0"/>
              </a:rPr>
              <a:t>Римские легионеры времен Цезаря часть жалования получали </a:t>
            </a:r>
          </a:p>
          <a:p>
            <a:pPr algn="just">
              <a:defRPr/>
            </a:pPr>
            <a:r>
              <a:rPr lang="ru-RU" dirty="0">
                <a:solidFill>
                  <a:schemeClr val="accent6"/>
                </a:solidFill>
                <a:latin typeface="Arial Black" panose="020B0A04020102020204" pitchFamily="34" charset="0"/>
              </a:rPr>
              <a:t>    этим веществом</a:t>
            </a:r>
            <a:endParaRPr lang="ru-RU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8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/>
          <a:lstStyle/>
          <a:p>
            <a:r>
              <a:rPr lang="ru-RU" altLang="ru-RU" b="1" dirty="0">
                <a:solidFill>
                  <a:srgbClr val="FF3300"/>
                </a:solidFill>
                <a:latin typeface="Arial Black" pitchFamily="34" charset="0"/>
              </a:rPr>
              <a:t>Историческая страничка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4725144"/>
            <a:ext cx="4392488" cy="2232248"/>
          </a:xfrm>
        </p:spPr>
        <p:txBody>
          <a:bodyPr>
            <a:normAutofit fontScale="85000" lnSpcReduction="20000"/>
          </a:bodyPr>
          <a:lstStyle/>
          <a:p>
            <a:r>
              <a:rPr lang="ru-RU" altLang="ru-RU" dirty="0">
                <a:solidFill>
                  <a:schemeClr val="bg1"/>
                </a:solidFill>
                <a:latin typeface="Arial Black" pitchFamily="34" charset="0"/>
              </a:rPr>
              <a:t>Норма потребления этого вещества в разных </a:t>
            </a:r>
            <a:r>
              <a:rPr lang="ru-RU" altLang="ru-RU" dirty="0" err="1">
                <a:solidFill>
                  <a:schemeClr val="bg1"/>
                </a:solidFill>
                <a:latin typeface="Arial Black" pitchFamily="34" charset="0"/>
              </a:rPr>
              <a:t>стра</a:t>
            </a:r>
            <a:r>
              <a:rPr lang="ru-RU" altLang="ru-RU" dirty="0">
                <a:solidFill>
                  <a:schemeClr val="bg1"/>
                </a:solidFill>
                <a:latin typeface="Arial Black" pitchFamily="34" charset="0"/>
              </a:rPr>
              <a:t>-нах разная. В основном это зависит от </a:t>
            </a:r>
            <a:r>
              <a:rPr lang="ru-RU" altLang="ru-RU" dirty="0" smtClean="0">
                <a:solidFill>
                  <a:schemeClr val="bg1"/>
                </a:solidFill>
                <a:latin typeface="Arial Black" pitchFamily="34" charset="0"/>
              </a:rPr>
              <a:t>потоотделения</a:t>
            </a:r>
            <a:r>
              <a:rPr lang="ru-RU" altLang="ru-RU" dirty="0">
                <a:solidFill>
                  <a:schemeClr val="bg1"/>
                </a:solidFill>
                <a:latin typeface="Arial Black" pitchFamily="34" charset="0"/>
              </a:rPr>
              <a:t>, поэтому в холодных странах его суточная норма  состав-</a:t>
            </a:r>
            <a:r>
              <a:rPr lang="ru-RU" altLang="ru-RU" dirty="0" err="1">
                <a:solidFill>
                  <a:schemeClr val="bg1"/>
                </a:solidFill>
                <a:latin typeface="Arial Black" pitchFamily="34" charset="0"/>
              </a:rPr>
              <a:t>ляет</a:t>
            </a:r>
            <a:r>
              <a:rPr lang="ru-RU" altLang="ru-RU" dirty="0">
                <a:solidFill>
                  <a:schemeClr val="bg1"/>
                </a:solidFill>
                <a:latin typeface="Arial Black" pitchFamily="34" charset="0"/>
              </a:rPr>
              <a:t> около 5 грамм, а в жарких - до 20 грамм.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1893888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В России еще с 16 века известные русские </a:t>
            </a:r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предприниматели </a:t>
            </a:r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Строгановы самые большие доходы получали от его добычи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4040188" cy="305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73016"/>
            <a:ext cx="4371238" cy="307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152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878165" cy="6495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560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9921" y="-315416"/>
            <a:ext cx="8136904" cy="1409297"/>
          </a:xfrm>
        </p:spPr>
        <p:txBody>
          <a:bodyPr>
            <a:normAutofit/>
          </a:bodyPr>
          <a:lstStyle/>
          <a:p>
            <a:r>
              <a:rPr lang="ru-RU" sz="40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Карбонат кальция</a:t>
            </a:r>
            <a:r>
              <a:rPr lang="en-US" sz="40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 - CaCO3</a:t>
            </a:r>
            <a:r>
              <a:rPr lang="ru-RU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/>
            </a:r>
            <a:br>
              <a:rPr lang="ru-RU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71600" y="5367338"/>
            <a:ext cx="7632848" cy="1158006"/>
          </a:xfrm>
        </p:spPr>
        <p:txBody>
          <a:bodyPr/>
          <a:lstStyle/>
          <a:p>
            <a:r>
              <a:rPr lang="ru-RU" altLang="ru-RU" sz="3200" b="1" dirty="0">
                <a:solidFill>
                  <a:schemeClr val="accent6"/>
                </a:solidFill>
                <a:latin typeface="Arial Black" pitchFamily="34" charset="0"/>
              </a:rPr>
              <a:t>Обычный мелок –</a:t>
            </a:r>
            <a:r>
              <a:rPr lang="en-US" altLang="ru-RU" sz="3200" b="1" dirty="0">
                <a:solidFill>
                  <a:schemeClr val="accent6"/>
                </a:solidFill>
                <a:latin typeface="Arial Black" pitchFamily="34" charset="0"/>
              </a:rPr>
              <a:t> </a:t>
            </a:r>
            <a:r>
              <a:rPr lang="ru-RU" altLang="ru-RU" sz="3200" b="1" dirty="0">
                <a:solidFill>
                  <a:schemeClr val="accent6"/>
                </a:solidFill>
                <a:latin typeface="Arial Black" pitchFamily="34" charset="0"/>
              </a:rPr>
              <a:t>это тоже соль 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6" r="10126"/>
          <a:stretch>
            <a:fillRect/>
          </a:stretch>
        </p:blipFill>
        <p:spPr bwMode="auto">
          <a:xfrm>
            <a:off x="1835150" y="1125538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889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7128792" cy="566738"/>
          </a:xfrm>
        </p:spPr>
        <p:txBody>
          <a:bodyPr>
            <a:normAutofit fontScale="90000"/>
          </a:bodyPr>
          <a:lstStyle/>
          <a:p>
            <a:r>
              <a:rPr lang="ru-RU" sz="49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Сульфат меди</a:t>
            </a:r>
            <a:r>
              <a:rPr lang="en-US" sz="49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  - CuSO4   </a:t>
            </a:r>
            <a:r>
              <a:rPr lang="ru-RU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/>
            </a:r>
            <a:br>
              <a:rPr lang="ru-RU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</a:b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35696" y="1124744"/>
            <a:ext cx="5486400" cy="4114800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43608" y="5367338"/>
            <a:ext cx="6840760" cy="1302022"/>
          </a:xfrm>
        </p:spPr>
        <p:txBody>
          <a:bodyPr>
            <a:normAutofit lnSpcReduction="10000"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 dirty="0">
                <a:solidFill>
                  <a:schemeClr val="accent6"/>
                </a:solidFill>
                <a:latin typeface="Arial Black" pitchFamily="34" charset="0"/>
              </a:rPr>
              <a:t>Медный купорос - средство для борьбы </a:t>
            </a:r>
            <a:endParaRPr lang="en-US" altLang="ru-RU" sz="2400" b="1" dirty="0">
              <a:solidFill>
                <a:schemeClr val="accent6"/>
              </a:solidFill>
              <a:latin typeface="Arial Black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ru-RU" altLang="ru-RU" sz="2400" b="1" dirty="0">
                <a:solidFill>
                  <a:schemeClr val="accent6"/>
                </a:solidFill>
                <a:latin typeface="Arial Black" pitchFamily="34" charset="0"/>
              </a:rPr>
              <a:t>с болезнями плодовых культур</a:t>
            </a:r>
          </a:p>
          <a:p>
            <a:endParaRPr lang="ru-RU" dirty="0">
              <a:solidFill>
                <a:schemeClr val="accent6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600" y="1124744"/>
            <a:ext cx="6145213" cy="405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517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864096"/>
          </a:xfrm>
        </p:spPr>
        <p:txBody>
          <a:bodyPr>
            <a:normAutofit fontScale="90000"/>
          </a:bodyPr>
          <a:lstStyle/>
          <a:p>
            <a:r>
              <a:rPr lang="ru-RU" sz="49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Фосфат кальция</a:t>
            </a:r>
            <a:r>
              <a:rPr lang="en-US" sz="49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 - </a:t>
            </a:r>
            <a:r>
              <a:rPr lang="ru-RU" sz="49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en-US" sz="49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a3(PO4)2</a:t>
            </a:r>
            <a:r>
              <a:rPr lang="ru-RU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/>
            </a:r>
            <a:br>
              <a:rPr lang="ru-RU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</a:b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63688" y="1052736"/>
            <a:ext cx="5486400" cy="4114800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5367338"/>
            <a:ext cx="7272808" cy="1302022"/>
          </a:xfrm>
        </p:spPr>
        <p:txBody>
          <a:bodyPr/>
          <a:lstStyle/>
          <a:p>
            <a:r>
              <a:rPr lang="ru-RU" altLang="ru-RU" sz="2400" b="1" dirty="0">
                <a:solidFill>
                  <a:schemeClr val="accent6"/>
                </a:solidFill>
                <a:latin typeface="Arial Black" pitchFamily="34" charset="0"/>
              </a:rPr>
              <a:t>Данная соль является основным компонентом межклеточного пространства зубов и костной ткани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363" y="980728"/>
            <a:ext cx="5883275" cy="407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717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13820" y="0"/>
            <a:ext cx="7630616" cy="3339803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Соли. Состав </a:t>
            </a:r>
            <a:r>
              <a:rPr lang="ru-RU" b="1" dirty="0" err="1" smtClean="0">
                <a:solidFill>
                  <a:schemeClr val="bg1"/>
                </a:solidFill>
              </a:rPr>
              <a:t>солей,классификация</a:t>
            </a:r>
            <a:r>
              <a:rPr lang="ru-RU" b="1" dirty="0" smtClean="0">
                <a:solidFill>
                  <a:schemeClr val="bg1"/>
                </a:solidFill>
              </a:rPr>
              <a:t>,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номенклатура.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539552" y="2924944"/>
            <a:ext cx="7848872" cy="295232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6"/>
                </a:solidFill>
              </a:rPr>
              <a:t>«Не в количестве знаний заключается образование, а в полном понимании и искусном применении того, что ты знаешь».</a:t>
            </a:r>
          </a:p>
          <a:p>
            <a:r>
              <a:rPr lang="ru-RU" dirty="0">
                <a:solidFill>
                  <a:schemeClr val="accent6"/>
                </a:solidFill>
              </a:rPr>
              <a:t> </a:t>
            </a:r>
            <a:r>
              <a:rPr lang="ru-RU" dirty="0" smtClean="0">
                <a:solidFill>
                  <a:schemeClr val="accent6"/>
                </a:solidFill>
              </a:rPr>
              <a:t>                    А. </a:t>
            </a:r>
            <a:r>
              <a:rPr lang="ru-RU" dirty="0" err="1" smtClean="0">
                <a:solidFill>
                  <a:schemeClr val="accent6"/>
                </a:solidFill>
              </a:rPr>
              <a:t>Дистервег</a:t>
            </a:r>
            <a:r>
              <a:rPr lang="ru-RU" dirty="0" smtClean="0">
                <a:solidFill>
                  <a:schemeClr val="accent6"/>
                </a:solidFill>
              </a:rPr>
              <a:t> (немецкий педагог)</a:t>
            </a:r>
            <a:endParaRPr lang="ru-RU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414" y="332656"/>
            <a:ext cx="74168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+mj-lt"/>
              </a:rPr>
              <a:t>Огромное количество солей используется в химической промышленности для получения важных продуктов: лекарств, кислот, удобрений, моющих средств, парфюмерно-косметических товаров …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133600"/>
            <a:ext cx="2911475" cy="2203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4714875"/>
            <a:ext cx="2911475" cy="1944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3106738"/>
            <a:ext cx="2293938" cy="28432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2133600"/>
            <a:ext cx="3240088" cy="21526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4714875"/>
            <a:ext cx="3240088" cy="19288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996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476672"/>
            <a:ext cx="8280920" cy="1362075"/>
          </a:xfrm>
        </p:spPr>
        <p:txBody>
          <a:bodyPr/>
          <a:lstStyle/>
          <a:p>
            <a:r>
              <a:rPr lang="ru-RU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  <a:cs typeface="Arial"/>
              </a:rPr>
              <a:t>Что такое соли?</a:t>
            </a:r>
            <a:br>
              <a:rPr lang="ru-RU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  <a:cs typeface="Arial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1844824"/>
            <a:ext cx="7772400" cy="4104456"/>
          </a:xfrm>
        </p:spPr>
        <p:txBody>
          <a:bodyPr>
            <a:normAutofit fontScale="77500" lnSpcReduction="20000"/>
          </a:bodyPr>
          <a:lstStyle/>
          <a:p>
            <a:pPr algn="ctr">
              <a:spcBef>
                <a:spcPts val="0"/>
              </a:spcBef>
              <a:defRPr/>
            </a:pPr>
            <a:r>
              <a:rPr lang="ru-RU" sz="70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 Black" panose="020B0A04020102020204" pitchFamily="34" charset="0"/>
                <a:cs typeface="Arial"/>
              </a:rPr>
              <a:t>Это сложные вещества,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70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 Black" panose="020B0A04020102020204" pitchFamily="34" charset="0"/>
                <a:cs typeface="Arial"/>
              </a:rPr>
              <a:t>состоящие 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70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 Black" panose="020B0A04020102020204" pitchFamily="34" charset="0"/>
                <a:cs typeface="Arial"/>
              </a:rPr>
              <a:t>из атомов металла и кислотного остатка.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257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332656"/>
            <a:ext cx="75608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600" dirty="0" smtClean="0">
                <a:solidFill>
                  <a:srgbClr val="FF0000"/>
                </a:solidFill>
                <a:latin typeface="Arial Black" pitchFamily="34" charset="0"/>
              </a:rPr>
              <a:t>Алгоритм составления формул и названий солей</a:t>
            </a:r>
            <a:r>
              <a:rPr lang="ru-RU" altLang="ru-RU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dirty="0" smtClean="0">
                <a:solidFill>
                  <a:srgbClr val="FF0000"/>
                </a:solidFill>
                <a:latin typeface="Arial Black" pitchFamily="34" charset="0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988840"/>
            <a:ext cx="817290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</a:rPr>
              <a:t>1. Записываем хим. знаки металла и кислотного остатка, из которых состоит соединение.</a:t>
            </a:r>
          </a:p>
          <a:p>
            <a:pPr algn="just">
              <a:defRPr/>
            </a:pPr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</a:rPr>
              <a:t>2.  Указываем их валентности. </a:t>
            </a:r>
          </a:p>
          <a:p>
            <a:pPr algn="just">
              <a:defRPr/>
            </a:pPr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</a:rPr>
              <a:t>3.  Находим наименьшее общее кратное значений валентностей.</a:t>
            </a:r>
          </a:p>
          <a:p>
            <a:pPr algn="just">
              <a:defRPr/>
            </a:pPr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</a:rPr>
              <a:t>4. Делим наименьшее общее кратное </a:t>
            </a:r>
            <a:r>
              <a:rPr lang="ru-RU" sz="2000">
                <a:solidFill>
                  <a:schemeClr val="bg1"/>
                </a:solidFill>
                <a:latin typeface="Arial Black" panose="020B0A04020102020204" pitchFamily="34" charset="0"/>
              </a:rPr>
              <a:t>на </a:t>
            </a:r>
            <a:r>
              <a:rPr lang="ru-RU" sz="2000" smtClean="0">
                <a:solidFill>
                  <a:schemeClr val="bg1"/>
                </a:solidFill>
                <a:latin typeface="Arial Black" panose="020B0A04020102020204" pitchFamily="34" charset="0"/>
              </a:rPr>
              <a:t>валентности </a:t>
            </a:r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</a:rPr>
              <a:t>металла и кислотного остатка. Полу-чаем индексы.</a:t>
            </a:r>
          </a:p>
          <a:p>
            <a:pPr algn="just">
              <a:defRPr/>
            </a:pPr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</a:rPr>
              <a:t>5. Составляем химическую формулу, вписывая индексы.</a:t>
            </a:r>
          </a:p>
          <a:p>
            <a:pPr>
              <a:defRPr/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                              </a:t>
            </a:r>
            <a:r>
              <a:rPr lang="ru-RU" sz="2000" dirty="0">
                <a:solidFill>
                  <a:schemeClr val="accent6"/>
                </a:solidFill>
                <a:latin typeface="Arial Black" panose="020B0A04020102020204" pitchFamily="34" charset="0"/>
              </a:rPr>
              <a:t>Название соли  = </a:t>
            </a:r>
          </a:p>
          <a:p>
            <a:pPr algn="just">
              <a:defRPr/>
            </a:pPr>
            <a:r>
              <a:rPr lang="ru-RU" sz="2000" dirty="0">
                <a:solidFill>
                  <a:schemeClr val="accent6"/>
                </a:solidFill>
                <a:latin typeface="Arial Black" panose="020B0A04020102020204" pitchFamily="34" charset="0"/>
              </a:rPr>
              <a:t>название </a:t>
            </a:r>
            <a:r>
              <a:rPr lang="ru-RU" sz="2000" dirty="0" err="1">
                <a:solidFill>
                  <a:schemeClr val="accent6"/>
                </a:solidFill>
                <a:latin typeface="Arial Black" panose="020B0A04020102020204" pitchFamily="34" charset="0"/>
              </a:rPr>
              <a:t>кисл</a:t>
            </a:r>
            <a:r>
              <a:rPr lang="ru-RU" sz="2000" dirty="0">
                <a:solidFill>
                  <a:schemeClr val="accent6"/>
                </a:solidFill>
                <a:latin typeface="Arial Black" panose="020B0A04020102020204" pitchFamily="34" charset="0"/>
              </a:rPr>
              <a:t>. ост-ка + название металла (в род. падеже) + валентность металла (если она пере-</a:t>
            </a:r>
            <a:r>
              <a:rPr lang="ru-RU" sz="2000" dirty="0" err="1">
                <a:solidFill>
                  <a:schemeClr val="accent6"/>
                </a:solidFill>
                <a:latin typeface="Arial Black" panose="020B0A04020102020204" pitchFamily="34" charset="0"/>
              </a:rPr>
              <a:t>менная</a:t>
            </a:r>
            <a:r>
              <a:rPr lang="ru-RU" sz="2000" dirty="0">
                <a:solidFill>
                  <a:schemeClr val="accent6"/>
                </a:solidFill>
                <a:latin typeface="Arial Black" panose="020B0A04020102020204" pitchFamily="34" charset="0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259478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2"/>
          <p:cNvGrpSpPr>
            <a:grpSpLocks/>
          </p:cNvGrpSpPr>
          <p:nvPr/>
        </p:nvGrpSpPr>
        <p:grpSpPr bwMode="auto">
          <a:xfrm>
            <a:off x="287338" y="2451100"/>
            <a:ext cx="6553200" cy="4038600"/>
            <a:chOff x="144" y="1584"/>
            <a:chExt cx="4128" cy="2544"/>
          </a:xfrm>
        </p:grpSpPr>
        <p:sp>
          <p:nvSpPr>
            <p:cNvPr id="20514" name="Rectangle 3"/>
            <p:cNvSpPr>
              <a:spLocks noChangeArrowheads="1"/>
            </p:cNvSpPr>
            <p:nvPr/>
          </p:nvSpPr>
          <p:spPr bwMode="auto">
            <a:xfrm>
              <a:off x="144" y="1913"/>
              <a:ext cx="4128" cy="2215"/>
            </a:xfrm>
            <a:prstGeom prst="rect">
              <a:avLst/>
            </a:prstGeom>
            <a:solidFill>
              <a:schemeClr val="bg2"/>
            </a:soli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eaLnBrk="1" hangingPunct="1"/>
              <a:endParaRPr lang="ru-RU" altLang="ru-RU"/>
            </a:p>
          </p:txBody>
        </p:sp>
        <p:sp>
          <p:nvSpPr>
            <p:cNvPr id="194564" name="AutoShape 4"/>
            <p:cNvSpPr>
              <a:spLocks noChangeArrowheads="1"/>
            </p:cNvSpPr>
            <p:nvPr/>
          </p:nvSpPr>
          <p:spPr bwMode="auto">
            <a:xfrm>
              <a:off x="288" y="2016"/>
              <a:ext cx="3744" cy="196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sz="1800">
                <a:solidFill>
                  <a:schemeClr val="tx1"/>
                </a:solidFill>
              </a:endParaRPr>
            </a:p>
          </p:txBody>
        </p:sp>
        <p:cxnSp>
          <p:nvCxnSpPr>
            <p:cNvPr id="20516" name="AutoShape 5"/>
            <p:cNvCxnSpPr>
              <a:cxnSpLocks noChangeShapeType="1"/>
            </p:cNvCxnSpPr>
            <p:nvPr/>
          </p:nvCxnSpPr>
          <p:spPr bwMode="auto">
            <a:xfrm>
              <a:off x="384" y="1584"/>
              <a:ext cx="1953" cy="246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17" name="AutoShape 6"/>
            <p:cNvCxnSpPr>
              <a:cxnSpLocks noChangeShapeType="1"/>
            </p:cNvCxnSpPr>
            <p:nvPr/>
          </p:nvCxnSpPr>
          <p:spPr bwMode="auto">
            <a:xfrm flipH="1">
              <a:off x="2256" y="1632"/>
              <a:ext cx="1632" cy="209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>
              <a:prstShdw prst="shdw13" dist="53882" dir="13500000">
                <a:srgbClr val="808080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518" name="AutoShape 7"/>
            <p:cNvSpPr>
              <a:spLocks noChangeArrowheads="1"/>
            </p:cNvSpPr>
            <p:nvPr/>
          </p:nvSpPr>
          <p:spPr bwMode="auto">
            <a:xfrm rot="5400000" flipH="1">
              <a:off x="2187" y="1749"/>
              <a:ext cx="148" cy="201"/>
            </a:xfrm>
            <a:prstGeom prst="flowChartDelay">
              <a:avLst/>
            </a:prstGeom>
            <a:solidFill>
              <a:srgbClr val="333333"/>
            </a:solidFill>
            <a:ln>
              <a:noFill/>
            </a:ln>
            <a:effectLst>
              <a:prstShdw prst="shdw17" dist="17961" dir="2700000">
                <a:srgbClr val="1F1F1F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</p:grpSp>
      <p:sp>
        <p:nvSpPr>
          <p:cNvPr id="20483" name="AutoShape 8"/>
          <p:cNvSpPr>
            <a:spLocks noChangeArrowheads="1"/>
          </p:cNvSpPr>
          <p:nvPr/>
        </p:nvSpPr>
        <p:spPr bwMode="auto">
          <a:xfrm>
            <a:off x="6459538" y="6108700"/>
            <a:ext cx="304800" cy="304800"/>
          </a:xfrm>
          <a:prstGeom prst="flowChartConnector">
            <a:avLst/>
          </a:prstGeom>
          <a:solidFill>
            <a:srgbClr val="FF6600"/>
          </a:solidFill>
          <a:ln>
            <a:noFill/>
          </a:ln>
          <a:effectLst>
            <a:prstShdw prst="shdw17" dist="17961" dir="2700000">
              <a:srgbClr val="993D00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94569" name="AutoShape 9"/>
          <p:cNvSpPr>
            <a:spLocks noChangeArrowheads="1"/>
          </p:cNvSpPr>
          <p:nvPr/>
        </p:nvSpPr>
        <p:spPr bwMode="auto">
          <a:xfrm>
            <a:off x="7200900" y="2859088"/>
            <a:ext cx="1765300" cy="381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ru-RU" altLang="ru-RU" sz="1800">
                <a:solidFill>
                  <a:schemeClr val="tx1"/>
                </a:solidFill>
              </a:rPr>
              <a:t>Шаг 1</a:t>
            </a:r>
          </a:p>
        </p:txBody>
      </p:sp>
      <p:sp>
        <p:nvSpPr>
          <p:cNvPr id="194570" name="AutoShape 10"/>
          <p:cNvSpPr>
            <a:spLocks noChangeArrowheads="1"/>
          </p:cNvSpPr>
          <p:nvPr/>
        </p:nvSpPr>
        <p:spPr bwMode="auto">
          <a:xfrm>
            <a:off x="7200900" y="3240088"/>
            <a:ext cx="1765300" cy="381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ru-RU" altLang="ru-RU" sz="1800">
                <a:solidFill>
                  <a:schemeClr val="tx1"/>
                </a:solidFill>
              </a:rPr>
              <a:t>Шаг 2</a:t>
            </a:r>
          </a:p>
        </p:txBody>
      </p:sp>
      <p:sp>
        <p:nvSpPr>
          <p:cNvPr id="194571" name="AutoShape 11"/>
          <p:cNvSpPr>
            <a:spLocks noChangeArrowheads="1"/>
          </p:cNvSpPr>
          <p:nvPr/>
        </p:nvSpPr>
        <p:spPr bwMode="auto">
          <a:xfrm>
            <a:off x="7200900" y="3621088"/>
            <a:ext cx="1765300" cy="381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ru-RU" altLang="ru-RU" sz="1800">
                <a:solidFill>
                  <a:schemeClr val="tx1"/>
                </a:solidFill>
              </a:rPr>
              <a:t>Шаг 3</a:t>
            </a:r>
          </a:p>
        </p:txBody>
      </p:sp>
      <p:sp>
        <p:nvSpPr>
          <p:cNvPr id="194572" name="AutoShape 12"/>
          <p:cNvSpPr>
            <a:spLocks noChangeArrowheads="1"/>
          </p:cNvSpPr>
          <p:nvPr/>
        </p:nvSpPr>
        <p:spPr bwMode="auto">
          <a:xfrm>
            <a:off x="7200900" y="4002088"/>
            <a:ext cx="1765300" cy="381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ru-RU" altLang="ru-RU" sz="1800">
                <a:solidFill>
                  <a:schemeClr val="tx1"/>
                </a:solidFill>
              </a:rPr>
              <a:t>Шаг 4</a:t>
            </a:r>
          </a:p>
        </p:txBody>
      </p:sp>
      <p:sp>
        <p:nvSpPr>
          <p:cNvPr id="194573" name="AutoShape 13"/>
          <p:cNvSpPr>
            <a:spLocks noChangeArrowheads="1"/>
          </p:cNvSpPr>
          <p:nvPr/>
        </p:nvSpPr>
        <p:spPr bwMode="auto">
          <a:xfrm>
            <a:off x="7200900" y="4383088"/>
            <a:ext cx="1765300" cy="381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ru-RU" altLang="ru-RU" sz="1800">
                <a:solidFill>
                  <a:schemeClr val="tx1"/>
                </a:solidFill>
              </a:rPr>
              <a:t>Шаг 5</a:t>
            </a:r>
          </a:p>
        </p:txBody>
      </p:sp>
      <p:sp>
        <p:nvSpPr>
          <p:cNvPr id="194574" name="AutoShape 14"/>
          <p:cNvSpPr>
            <a:spLocks noChangeArrowheads="1"/>
          </p:cNvSpPr>
          <p:nvPr/>
        </p:nvSpPr>
        <p:spPr bwMode="auto">
          <a:xfrm>
            <a:off x="287338" y="1003300"/>
            <a:ext cx="8305800" cy="1447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ru-RU" altLang="ru-RU" sz="2400">
                <a:solidFill>
                  <a:schemeClr val="tx1"/>
                </a:solidFill>
              </a:rPr>
              <a:t>Записать рядом знаки элементов</a:t>
            </a:r>
          </a:p>
        </p:txBody>
      </p:sp>
      <p:sp>
        <p:nvSpPr>
          <p:cNvPr id="194575" name="AutoShape 15"/>
          <p:cNvSpPr>
            <a:spLocks noChangeArrowheads="1"/>
          </p:cNvSpPr>
          <p:nvPr/>
        </p:nvSpPr>
        <p:spPr bwMode="auto">
          <a:xfrm>
            <a:off x="287338" y="1003300"/>
            <a:ext cx="8305800" cy="1447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ru-RU" altLang="ru-RU" sz="2400">
                <a:solidFill>
                  <a:schemeClr val="tx1"/>
                </a:solidFill>
              </a:rPr>
              <a:t>Определите степени окисления атомов или </a:t>
            </a:r>
          </a:p>
          <a:p>
            <a:pPr algn="ctr" eaLnBrk="1" hangingPunct="1"/>
            <a:r>
              <a:rPr lang="ru-RU" altLang="ru-RU" sz="2400">
                <a:solidFill>
                  <a:schemeClr val="tx1"/>
                </a:solidFill>
              </a:rPr>
              <a:t>заряды ионов и подпишите их</a:t>
            </a:r>
          </a:p>
        </p:txBody>
      </p:sp>
      <p:sp>
        <p:nvSpPr>
          <p:cNvPr id="194576" name="AutoShape 16"/>
          <p:cNvSpPr>
            <a:spLocks noChangeArrowheads="1"/>
          </p:cNvSpPr>
          <p:nvPr/>
        </p:nvSpPr>
        <p:spPr bwMode="auto">
          <a:xfrm>
            <a:off x="287338" y="1003300"/>
            <a:ext cx="8305800" cy="1447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ru-RU" altLang="ru-RU" sz="2400">
                <a:solidFill>
                  <a:schemeClr val="tx1"/>
                </a:solidFill>
              </a:rPr>
              <a:t>Найдите для них наименьшее общее кратное </a:t>
            </a:r>
          </a:p>
        </p:txBody>
      </p:sp>
      <p:sp>
        <p:nvSpPr>
          <p:cNvPr id="194577" name="AutoShape 17"/>
          <p:cNvSpPr>
            <a:spLocks noChangeArrowheads="1"/>
          </p:cNvSpPr>
          <p:nvPr/>
        </p:nvSpPr>
        <p:spPr bwMode="auto">
          <a:xfrm>
            <a:off x="287338" y="1003300"/>
            <a:ext cx="8305800" cy="1447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ru-RU" altLang="ru-RU" sz="2400">
                <a:solidFill>
                  <a:schemeClr val="tx1"/>
                </a:solidFill>
              </a:rPr>
              <a:t>По наименьшему общему кратному рассчитываем </a:t>
            </a:r>
          </a:p>
          <a:p>
            <a:pPr algn="ctr" eaLnBrk="1" hangingPunct="1"/>
            <a:r>
              <a:rPr lang="ru-RU" altLang="ru-RU" sz="2400">
                <a:solidFill>
                  <a:schemeClr val="tx1"/>
                </a:solidFill>
              </a:rPr>
              <a:t>индексы</a:t>
            </a:r>
          </a:p>
        </p:txBody>
      </p:sp>
      <p:sp>
        <p:nvSpPr>
          <p:cNvPr id="194578" name="AutoShape 18"/>
          <p:cNvSpPr>
            <a:spLocks noChangeArrowheads="1"/>
          </p:cNvSpPr>
          <p:nvPr/>
        </p:nvSpPr>
        <p:spPr bwMode="auto">
          <a:xfrm>
            <a:off x="287338" y="1003300"/>
            <a:ext cx="8305800" cy="1447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ru-RU" altLang="ru-RU" sz="2400">
                <a:solidFill>
                  <a:schemeClr val="tx1"/>
                </a:solidFill>
              </a:rPr>
              <a:t>Подставь индексы в формулу. Если ион сложный, </a:t>
            </a:r>
          </a:p>
          <a:p>
            <a:pPr algn="ctr" eaLnBrk="1" hangingPunct="1"/>
            <a:r>
              <a:rPr lang="ru-RU" altLang="ru-RU" sz="2400">
                <a:solidFill>
                  <a:schemeClr val="tx1"/>
                </a:solidFill>
              </a:rPr>
              <a:t>а индекс больше единицы, то возьми ион в скобки! </a:t>
            </a:r>
          </a:p>
          <a:p>
            <a:pPr algn="ctr" eaLnBrk="1" hangingPunct="1"/>
            <a:endParaRPr lang="ru-RU" altLang="ru-RU" sz="2400">
              <a:solidFill>
                <a:schemeClr val="tx1"/>
              </a:solidFill>
            </a:endParaRPr>
          </a:p>
        </p:txBody>
      </p:sp>
      <p:sp>
        <p:nvSpPr>
          <p:cNvPr id="194579" name="AutoShape 19"/>
          <p:cNvSpPr>
            <a:spLocks noChangeArrowheads="1"/>
          </p:cNvSpPr>
          <p:nvPr/>
        </p:nvSpPr>
        <p:spPr bwMode="auto">
          <a:xfrm>
            <a:off x="287338" y="1003300"/>
            <a:ext cx="8305800" cy="1447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just" eaLnBrk="1" hangingPunct="1"/>
            <a:endParaRPr lang="ru-RU" altLang="ru-RU" sz="2400">
              <a:solidFill>
                <a:schemeClr val="tx1"/>
              </a:solidFill>
            </a:endParaRPr>
          </a:p>
        </p:txBody>
      </p:sp>
      <p:sp>
        <p:nvSpPr>
          <p:cNvPr id="20495" name="Line 20"/>
          <p:cNvSpPr>
            <a:spLocks noChangeShapeType="1"/>
          </p:cNvSpPr>
          <p:nvPr/>
        </p:nvSpPr>
        <p:spPr bwMode="auto">
          <a:xfrm>
            <a:off x="0" y="646113"/>
            <a:ext cx="9144000" cy="0"/>
          </a:xfrm>
          <a:prstGeom prst="line">
            <a:avLst/>
          </a:prstGeom>
          <a:noFill/>
          <a:ln w="60325">
            <a:solidFill>
              <a:schemeClr val="bg2"/>
            </a:solidFill>
            <a:round/>
            <a:headEnd/>
            <a:tailEnd/>
          </a:ln>
          <a:effectLst>
            <a:outerShdw dist="35921" dir="2700000" algn="ctr" rotWithShape="0">
              <a:srgbClr val="C0C0C0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6" name="WordArt 22"/>
          <p:cNvSpPr>
            <a:spLocks noChangeArrowheads="1" noChangeShapeType="1" noTextEdit="1"/>
          </p:cNvSpPr>
          <p:nvPr/>
        </p:nvSpPr>
        <p:spPr bwMode="auto">
          <a:xfrm>
            <a:off x="668338" y="188913"/>
            <a:ext cx="7678737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Bookman Old Style"/>
              </a:rPr>
              <a:t>Алгоритм составления формул</a:t>
            </a:r>
          </a:p>
        </p:txBody>
      </p:sp>
      <p:sp>
        <p:nvSpPr>
          <p:cNvPr id="194583" name="Rectangle 23"/>
          <p:cNvSpPr>
            <a:spLocks noChangeArrowheads="1"/>
          </p:cNvSpPr>
          <p:nvPr/>
        </p:nvSpPr>
        <p:spPr bwMode="auto">
          <a:xfrm>
            <a:off x="2352675" y="3684588"/>
            <a:ext cx="1287463" cy="84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ru-RU" altLang="ru-RU" sz="6600">
                <a:solidFill>
                  <a:srgbClr val="FF6600"/>
                </a:solidFill>
              </a:rPr>
              <a:t>Са</a:t>
            </a:r>
          </a:p>
        </p:txBody>
      </p:sp>
      <p:sp>
        <p:nvSpPr>
          <p:cNvPr id="194584" name="Rectangle 24"/>
          <p:cNvSpPr>
            <a:spLocks noChangeArrowheads="1"/>
          </p:cNvSpPr>
          <p:nvPr/>
        </p:nvSpPr>
        <p:spPr bwMode="auto">
          <a:xfrm>
            <a:off x="3487738" y="3684588"/>
            <a:ext cx="1143000" cy="84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ru-RU" altLang="ru-RU" sz="6600">
                <a:solidFill>
                  <a:srgbClr val="FF6600"/>
                </a:solidFill>
              </a:rPr>
              <a:t> Р</a:t>
            </a:r>
          </a:p>
        </p:txBody>
      </p:sp>
      <p:sp>
        <p:nvSpPr>
          <p:cNvPr id="194585" name="Rectangle 25"/>
          <p:cNvSpPr>
            <a:spLocks noChangeArrowheads="1"/>
          </p:cNvSpPr>
          <p:nvPr/>
        </p:nvSpPr>
        <p:spPr bwMode="auto">
          <a:xfrm>
            <a:off x="3341688" y="3487738"/>
            <a:ext cx="596900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altLang="ru-RU" sz="2800">
                <a:solidFill>
                  <a:schemeClr val="tx1"/>
                </a:solidFill>
              </a:rPr>
              <a:t>+</a:t>
            </a:r>
            <a:r>
              <a:rPr lang="ru-RU" altLang="ru-RU" sz="28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94586" name="Rectangle 26"/>
          <p:cNvSpPr>
            <a:spLocks noChangeArrowheads="1"/>
          </p:cNvSpPr>
          <p:nvPr/>
        </p:nvSpPr>
        <p:spPr bwMode="auto">
          <a:xfrm>
            <a:off x="4033838" y="3487738"/>
            <a:ext cx="596900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altLang="ru-RU" sz="2800">
                <a:solidFill>
                  <a:schemeClr val="tx1"/>
                </a:solidFill>
              </a:rPr>
              <a:t>   -</a:t>
            </a:r>
            <a:r>
              <a:rPr lang="ru-RU" altLang="ru-RU" sz="28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94587" name="Rectangle 27"/>
          <p:cNvSpPr>
            <a:spLocks noChangeArrowheads="1"/>
          </p:cNvSpPr>
          <p:nvPr/>
        </p:nvSpPr>
        <p:spPr bwMode="auto">
          <a:xfrm>
            <a:off x="1801813" y="4806950"/>
            <a:ext cx="550862" cy="41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r>
              <a:rPr lang="ru-RU" altLang="ru-RU" sz="2800">
                <a:solidFill>
                  <a:schemeClr val="tx1"/>
                </a:solidFill>
              </a:rPr>
              <a:t>3</a:t>
            </a:r>
            <a:r>
              <a:rPr lang="en-US" altLang="ru-RU" sz="3200">
                <a:solidFill>
                  <a:schemeClr val="tx1"/>
                </a:solidFill>
              </a:rPr>
              <a:t> </a:t>
            </a:r>
            <a:r>
              <a:rPr lang="en-US" altLang="ru-RU" sz="2800">
                <a:solidFill>
                  <a:schemeClr val="tx1"/>
                </a:solidFill>
              </a:rPr>
              <a:t> </a:t>
            </a:r>
            <a:endParaRPr lang="ru-RU" altLang="ru-RU" sz="2800">
              <a:solidFill>
                <a:schemeClr val="tx1"/>
              </a:solidFill>
            </a:endParaRPr>
          </a:p>
        </p:txBody>
      </p:sp>
      <p:sp>
        <p:nvSpPr>
          <p:cNvPr id="194588" name="Rectangle 28"/>
          <p:cNvSpPr>
            <a:spLocks noChangeArrowheads="1"/>
          </p:cNvSpPr>
          <p:nvPr/>
        </p:nvSpPr>
        <p:spPr bwMode="auto">
          <a:xfrm>
            <a:off x="5449888" y="4870450"/>
            <a:ext cx="377825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r>
              <a:rPr lang="ru-RU" altLang="ru-RU" sz="2800">
                <a:solidFill>
                  <a:schemeClr val="tx1"/>
                </a:solidFill>
              </a:rPr>
              <a:t> 2</a:t>
            </a:r>
            <a:r>
              <a:rPr lang="en-US" altLang="ru-RU" sz="2800">
                <a:solidFill>
                  <a:schemeClr val="tx1"/>
                </a:solidFill>
              </a:rPr>
              <a:t> </a:t>
            </a:r>
            <a:endParaRPr lang="ru-RU" altLang="ru-RU" sz="2800">
              <a:solidFill>
                <a:schemeClr val="tx1"/>
              </a:solidFill>
            </a:endParaRPr>
          </a:p>
        </p:txBody>
      </p:sp>
      <p:sp>
        <p:nvSpPr>
          <p:cNvPr id="194589" name="Rectangle 29"/>
          <p:cNvSpPr>
            <a:spLocks noChangeArrowheads="1"/>
          </p:cNvSpPr>
          <p:nvPr/>
        </p:nvSpPr>
        <p:spPr bwMode="auto">
          <a:xfrm>
            <a:off x="3343275" y="3152775"/>
            <a:ext cx="14732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ru-RU" altLang="ru-RU" sz="2000">
                <a:solidFill>
                  <a:schemeClr val="tx1"/>
                </a:solidFill>
              </a:rPr>
              <a:t>НОК = 6</a:t>
            </a:r>
          </a:p>
        </p:txBody>
      </p:sp>
      <p:sp>
        <p:nvSpPr>
          <p:cNvPr id="194590" name="Rectangle 30"/>
          <p:cNvSpPr>
            <a:spLocks noChangeArrowheads="1"/>
          </p:cNvSpPr>
          <p:nvPr/>
        </p:nvSpPr>
        <p:spPr bwMode="auto">
          <a:xfrm>
            <a:off x="4079875" y="3487738"/>
            <a:ext cx="596900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altLang="ru-RU" sz="2800">
                <a:solidFill>
                  <a:schemeClr val="tx1"/>
                </a:solidFill>
              </a:rPr>
              <a:t>   </a:t>
            </a:r>
            <a:r>
              <a:rPr lang="ru-RU" altLang="ru-RU" sz="28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94591" name="Rectangle 31"/>
          <p:cNvSpPr>
            <a:spLocks noChangeArrowheads="1"/>
          </p:cNvSpPr>
          <p:nvPr/>
        </p:nvSpPr>
        <p:spPr bwMode="auto">
          <a:xfrm>
            <a:off x="3436938" y="3487738"/>
            <a:ext cx="596900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ru-RU" altLang="ru-RU" sz="28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94592" name="Rectangle 32"/>
          <p:cNvSpPr>
            <a:spLocks noChangeArrowheads="1"/>
          </p:cNvSpPr>
          <p:nvPr/>
        </p:nvSpPr>
        <p:spPr bwMode="auto">
          <a:xfrm>
            <a:off x="4354513" y="4800600"/>
            <a:ext cx="550862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ru-RU" altLang="ru-RU" sz="280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94593" name="Rectangle 33"/>
          <p:cNvSpPr>
            <a:spLocks noChangeArrowheads="1"/>
          </p:cNvSpPr>
          <p:nvPr/>
        </p:nvSpPr>
        <p:spPr bwMode="auto">
          <a:xfrm>
            <a:off x="4676775" y="4800600"/>
            <a:ext cx="504825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ru-RU" altLang="ru-RU" sz="2800">
                <a:solidFill>
                  <a:schemeClr val="tx1"/>
                </a:solidFill>
              </a:rPr>
              <a:t>:</a:t>
            </a:r>
          </a:p>
        </p:txBody>
      </p:sp>
      <p:sp>
        <p:nvSpPr>
          <p:cNvPr id="194594" name="Rectangle 34"/>
          <p:cNvSpPr>
            <a:spLocks noChangeArrowheads="1"/>
          </p:cNvSpPr>
          <p:nvPr/>
        </p:nvSpPr>
        <p:spPr bwMode="auto">
          <a:xfrm>
            <a:off x="1023938" y="4764088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ru-RU" altLang="ru-RU" sz="2800">
                <a:solidFill>
                  <a:schemeClr val="tx1"/>
                </a:solidFill>
              </a:rPr>
              <a:t>:</a:t>
            </a:r>
          </a:p>
        </p:txBody>
      </p:sp>
      <p:sp>
        <p:nvSpPr>
          <p:cNvPr id="194595" name="Rectangle 35"/>
          <p:cNvSpPr>
            <a:spLocks noChangeArrowheads="1"/>
          </p:cNvSpPr>
          <p:nvPr/>
        </p:nvSpPr>
        <p:spPr bwMode="auto">
          <a:xfrm>
            <a:off x="5181600" y="487045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ru-RU" altLang="ru-RU" sz="2800">
                <a:solidFill>
                  <a:schemeClr val="tx1"/>
                </a:solidFill>
              </a:rPr>
              <a:t> =</a:t>
            </a:r>
          </a:p>
        </p:txBody>
      </p:sp>
      <p:sp>
        <p:nvSpPr>
          <p:cNvPr id="194596" name="Rectangle 36"/>
          <p:cNvSpPr>
            <a:spLocks noChangeArrowheads="1"/>
          </p:cNvSpPr>
          <p:nvPr/>
        </p:nvSpPr>
        <p:spPr bwMode="auto">
          <a:xfrm>
            <a:off x="1481138" y="480695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ru-RU" altLang="ru-RU" sz="2800">
                <a:solidFill>
                  <a:schemeClr val="tx1"/>
                </a:solidFill>
              </a:rPr>
              <a:t>=</a:t>
            </a:r>
          </a:p>
        </p:txBody>
      </p:sp>
      <p:sp>
        <p:nvSpPr>
          <p:cNvPr id="194597" name="Rectangle 37"/>
          <p:cNvSpPr>
            <a:spLocks noChangeArrowheads="1"/>
          </p:cNvSpPr>
          <p:nvPr/>
        </p:nvSpPr>
        <p:spPr bwMode="auto">
          <a:xfrm>
            <a:off x="701675" y="4764088"/>
            <a:ext cx="550863" cy="50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ru-RU" altLang="ru-RU" sz="280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94598" name="Rectangle 38"/>
          <p:cNvSpPr>
            <a:spLocks noChangeArrowheads="1"/>
          </p:cNvSpPr>
          <p:nvPr/>
        </p:nvSpPr>
        <p:spPr bwMode="auto">
          <a:xfrm>
            <a:off x="701675" y="4764088"/>
            <a:ext cx="550863" cy="50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ru-RU" altLang="ru-RU" sz="280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94603" name="AutoShape 4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308850" y="6497638"/>
            <a:ext cx="792163" cy="360362"/>
          </a:xfrm>
          <a:prstGeom prst="actionButtonForwardNext">
            <a:avLst/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21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945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 nodeType="clickPar">
                      <p:stCondLst>
                        <p:cond delay="0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194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194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4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569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945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 nodeType="clickPar">
                      <p:stCondLst>
                        <p:cond delay="0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1000" fill="hold"/>
                                        <p:tgtEl>
                                          <p:spTgt spid="194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1000" fill="hold"/>
                                        <p:tgtEl>
                                          <p:spTgt spid="194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94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570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1945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 nodeType="clickPar">
                      <p:stCondLst>
                        <p:cond delay="0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2" dur="1000" fill="hold"/>
                                        <p:tgtEl>
                                          <p:spTgt spid="194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94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571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1945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 nodeType="clickPar">
                      <p:stCondLst>
                        <p:cond delay="0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7" dur="1000" fill="hold"/>
                                        <p:tgtEl>
                                          <p:spTgt spid="194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9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8" presetID="0" presetClass="path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-0.25 0 L -0.25278 0.19629 " pathEditMode="relative" ptsTypes="AAA">
                                      <p:cBhvr>
                                        <p:cTn id="149" dur="2000" fill="hold"/>
                                        <p:tgtEl>
                                          <p:spTgt spid="1945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5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5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5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6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63" presetID="0" presetClass="path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1.48148E-6 L 0.07812 1.48148E-6 L 0.07691 0.20393 " pathEditMode="relative" rAng="0" ptsTypes="AAA">
                                      <p:cBhvr>
                                        <p:cTn id="164" dur="2000" fill="hold"/>
                                        <p:tgtEl>
                                          <p:spTgt spid="1945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6" y="10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6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69" presetID="1" presetClass="entr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572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1945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 nodeType="clickPar">
                      <p:stCondLst>
                        <p:cond delay="0"/>
                      </p:stCondLst>
                      <p:childTnLst>
                        <p:par>
                          <p:cTn id="1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5" dur="1000" fill="hold"/>
                                        <p:tgtEl>
                                          <p:spTgt spid="194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6" presetID="22" presetClass="entr" presetSubtype="8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19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0" presetID="0" presetClass="path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6 1.48148E-6 L -3.33333E-6 -0.08148 L 0.18143 -0.07963 " pathEditMode="relative" rAng="0" ptsTypes="AAA">
                                      <p:cBhvr>
                                        <p:cTn id="191" dur="2000" fill="hold"/>
                                        <p:tgtEl>
                                          <p:spTgt spid="1945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63" y="-4074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3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3" dur="2000" fill="hold"/>
                                        <p:tgtEl>
                                          <p:spTgt spid="1945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5" presetID="0" presetClass="path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1.11111E-6 L 3.33333E-6 -0.08889 L -0.13889 -0.08889 " pathEditMode="relative" rAng="0" ptsTypes="AAA">
                                      <p:cBhvr>
                                        <p:cTn id="196" dur="2000" fill="hold"/>
                                        <p:tgtEl>
                                          <p:spTgt spid="1945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4" y="-4444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3" presetClass="emph" presetSubtype="2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8" dur="2000" fill="hold"/>
                                        <p:tgtEl>
                                          <p:spTgt spid="1945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573"/>
                  </p:tgtEl>
                </p:cond>
              </p:nextCondLst>
            </p:seq>
          </p:childTnLst>
        </p:cTn>
      </p:par>
    </p:tnLst>
    <p:bldLst>
      <p:bldP spid="194569" grpId="0" animBg="1"/>
      <p:bldP spid="194569" grpId="1" animBg="1"/>
      <p:bldP spid="194570" grpId="0" animBg="1"/>
      <p:bldP spid="194570" grpId="1" animBg="1"/>
      <p:bldP spid="194571" grpId="0" animBg="1"/>
      <p:bldP spid="194572" grpId="0" animBg="1"/>
      <p:bldP spid="194573" grpId="0" animBg="1"/>
      <p:bldP spid="194574" grpId="0" animBg="1"/>
      <p:bldP spid="194574" grpId="1" animBg="1"/>
      <p:bldP spid="194574" grpId="2" animBg="1"/>
      <p:bldP spid="194574" grpId="3" animBg="1"/>
      <p:bldP spid="194574" grpId="4" animBg="1"/>
      <p:bldP spid="194574" grpId="5" animBg="1"/>
      <p:bldP spid="194574" grpId="6" animBg="1"/>
      <p:bldP spid="194574" grpId="7" animBg="1"/>
      <p:bldP spid="194575" grpId="0" animBg="1"/>
      <p:bldP spid="194575" grpId="1" animBg="1"/>
      <p:bldP spid="194575" grpId="2" animBg="1"/>
      <p:bldP spid="194575" grpId="3" animBg="1"/>
      <p:bldP spid="194575" grpId="4" animBg="1"/>
      <p:bldP spid="194575" grpId="5" animBg="1"/>
      <p:bldP spid="194576" grpId="0" animBg="1"/>
      <p:bldP spid="194576" grpId="1" animBg="1"/>
      <p:bldP spid="194576" grpId="2" animBg="1"/>
      <p:bldP spid="194576" grpId="3" animBg="1"/>
      <p:bldP spid="194576" grpId="4" animBg="1"/>
      <p:bldP spid="194576" grpId="5" animBg="1"/>
      <p:bldP spid="194576" grpId="6" animBg="1"/>
      <p:bldP spid="194576" grpId="7" animBg="1"/>
      <p:bldP spid="194577" grpId="0" animBg="1"/>
      <p:bldP spid="194577" grpId="1" animBg="1"/>
      <p:bldP spid="194577" grpId="2" animBg="1"/>
      <p:bldP spid="194577" grpId="3" animBg="1"/>
      <p:bldP spid="194577" grpId="4" animBg="1"/>
      <p:bldP spid="194577" grpId="5" animBg="1"/>
      <p:bldP spid="194577" grpId="6" animBg="1"/>
      <p:bldP spid="194578" grpId="0" animBg="1"/>
      <p:bldP spid="194578" grpId="1" animBg="1"/>
      <p:bldP spid="194578" grpId="2" animBg="1"/>
      <p:bldP spid="194578" grpId="3" animBg="1"/>
      <p:bldP spid="194578" grpId="4" animBg="1"/>
      <p:bldP spid="194578" grpId="5" animBg="1"/>
      <p:bldP spid="194578" grpId="6" animBg="1"/>
      <p:bldP spid="194578" grpId="7" animBg="1"/>
      <p:bldP spid="194579" grpId="0" animBg="1"/>
      <p:bldP spid="194579" grpId="1" animBg="1"/>
      <p:bldP spid="194579" grpId="2" animBg="1"/>
      <p:bldP spid="194579" grpId="3" animBg="1"/>
      <p:bldP spid="194579" grpId="4" animBg="1"/>
      <p:bldP spid="194583" grpId="0"/>
      <p:bldP spid="194584" grpId="0"/>
      <p:bldP spid="194585" grpId="0"/>
      <p:bldP spid="194586" grpId="0"/>
      <p:bldP spid="194587" grpId="0"/>
      <p:bldP spid="194587" grpId="1"/>
      <p:bldP spid="194588" grpId="0"/>
      <p:bldP spid="194588" grpId="1"/>
      <p:bldP spid="194588" grpId="2"/>
      <p:bldP spid="194588" grpId="3"/>
      <p:bldP spid="194589" grpId="0"/>
      <p:bldP spid="194590" grpId="0"/>
      <p:bldP spid="194590" grpId="1"/>
      <p:bldP spid="194590" grpId="2"/>
      <p:bldP spid="194590" grpId="3"/>
      <p:bldP spid="194591" grpId="0"/>
      <p:bldP spid="194591" grpId="1"/>
      <p:bldP spid="194591" grpId="2"/>
      <p:bldP spid="194591" grpId="3"/>
      <p:bldP spid="194592" grpId="0"/>
      <p:bldP spid="194593" grpId="0"/>
      <p:bldP spid="194594" grpId="0"/>
      <p:bldP spid="194595" grpId="0"/>
      <p:bldP spid="194596" grpId="0"/>
      <p:bldP spid="194597" grpId="0"/>
      <p:bldP spid="19459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-191294" y="116632"/>
            <a:ext cx="9443814" cy="1153220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4000" b="1" dirty="0" smtClean="0">
                <a:solidFill>
                  <a:schemeClr val="bg1"/>
                </a:solidFill>
                <a:latin typeface="Times New Roman" pitchFamily="18" charset="0"/>
              </a:rPr>
              <a:t>Составить формулу сульфата алюминия: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484438" y="3714750"/>
            <a:ext cx="4033837" cy="1939925"/>
          </a:xfrm>
        </p:spPr>
        <p:txBody>
          <a:bodyPr/>
          <a:lstStyle/>
          <a:p>
            <a:pPr eaLnBrk="1" hangingPunct="1"/>
            <a:r>
              <a:rPr lang="ru-RU" altLang="ru-RU" sz="2600" b="1" smtClean="0">
                <a:solidFill>
                  <a:schemeClr val="tx2"/>
                </a:solidFill>
              </a:rPr>
              <a:t>Составьте формулы: </a:t>
            </a:r>
          </a:p>
          <a:p>
            <a:pPr eaLnBrk="1" hangingPunct="1"/>
            <a:r>
              <a:rPr lang="ru-RU" altLang="ru-RU" sz="2600" b="1" smtClean="0">
                <a:solidFill>
                  <a:schemeClr val="tx2"/>
                </a:solidFill>
              </a:rPr>
              <a:t>сульфата натрия, </a:t>
            </a:r>
          </a:p>
          <a:p>
            <a:pPr eaLnBrk="1" hangingPunct="1"/>
            <a:r>
              <a:rPr lang="ru-RU" altLang="ru-RU" sz="2600" b="1" smtClean="0">
                <a:solidFill>
                  <a:schemeClr val="tx2"/>
                </a:solidFill>
              </a:rPr>
              <a:t>сульфата кальция, </a:t>
            </a:r>
          </a:p>
          <a:p>
            <a:pPr eaLnBrk="1" hangingPunct="1"/>
            <a:r>
              <a:rPr lang="ru-RU" altLang="ru-RU" sz="2600" b="1" smtClean="0">
                <a:solidFill>
                  <a:schemeClr val="tx2"/>
                </a:solidFill>
              </a:rPr>
              <a:t>сульфата</a:t>
            </a:r>
            <a:r>
              <a:rPr lang="ru-RU" altLang="ru-RU" sz="2600" smtClean="0">
                <a:solidFill>
                  <a:schemeClr val="tx2"/>
                </a:solidFill>
              </a:rPr>
              <a:t> </a:t>
            </a:r>
            <a:r>
              <a:rPr lang="ru-RU" altLang="ru-RU" sz="2600" b="1" smtClean="0">
                <a:solidFill>
                  <a:schemeClr val="tx2"/>
                </a:solidFill>
              </a:rPr>
              <a:t>железа</a:t>
            </a:r>
            <a:r>
              <a:rPr lang="en-US" altLang="ru-RU" sz="2600" b="1" smtClean="0">
                <a:solidFill>
                  <a:schemeClr val="tx2"/>
                </a:solidFill>
              </a:rPr>
              <a:t>(III).</a:t>
            </a:r>
            <a:endParaRPr lang="ru-RU" altLang="ru-RU" sz="2600" b="1" smtClean="0">
              <a:solidFill>
                <a:schemeClr val="tx2"/>
              </a:solidFill>
            </a:endParaRPr>
          </a:p>
        </p:txBody>
      </p:sp>
      <p:sp>
        <p:nvSpPr>
          <p:cNvPr id="18436" name="WordArt 5"/>
          <p:cNvSpPr>
            <a:spLocks noChangeArrowheads="1" noChangeShapeType="1" noTextEdit="1"/>
          </p:cNvSpPr>
          <p:nvPr/>
        </p:nvSpPr>
        <p:spPr bwMode="auto">
          <a:xfrm>
            <a:off x="2411413" y="1989138"/>
            <a:ext cx="942975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Al</a:t>
            </a:r>
            <a:endParaRPr lang="ru-RU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56326" name="WordArt 6"/>
          <p:cNvSpPr>
            <a:spLocks noChangeArrowheads="1" noChangeShapeType="1" noTextEdit="1"/>
          </p:cNvSpPr>
          <p:nvPr/>
        </p:nvSpPr>
        <p:spPr bwMode="auto">
          <a:xfrm>
            <a:off x="5724525" y="1484313"/>
            <a:ext cx="2889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2</a:t>
            </a:r>
          </a:p>
        </p:txBody>
      </p:sp>
      <p:sp>
        <p:nvSpPr>
          <p:cNvPr id="18438" name="WordArt 7"/>
          <p:cNvSpPr>
            <a:spLocks noChangeArrowheads="1" noChangeShapeType="1" noTextEdit="1"/>
          </p:cNvSpPr>
          <p:nvPr/>
        </p:nvSpPr>
        <p:spPr bwMode="auto">
          <a:xfrm>
            <a:off x="3563938" y="1484313"/>
            <a:ext cx="349250" cy="411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+</a:t>
            </a:r>
          </a:p>
        </p:txBody>
      </p:sp>
      <p:sp>
        <p:nvSpPr>
          <p:cNvPr id="18439" name="WordArt 8"/>
          <p:cNvSpPr>
            <a:spLocks noChangeArrowheads="1" noChangeShapeType="1" noTextEdit="1"/>
          </p:cNvSpPr>
          <p:nvPr/>
        </p:nvSpPr>
        <p:spPr bwMode="auto">
          <a:xfrm>
            <a:off x="4067175" y="1916113"/>
            <a:ext cx="107950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SO</a:t>
            </a:r>
            <a:endParaRPr lang="ru-RU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18440" name="WordArt 9"/>
          <p:cNvSpPr>
            <a:spLocks noChangeArrowheads="1" noChangeShapeType="1" noTextEdit="1"/>
          </p:cNvSpPr>
          <p:nvPr/>
        </p:nvSpPr>
        <p:spPr bwMode="auto">
          <a:xfrm>
            <a:off x="5148263" y="2420938"/>
            <a:ext cx="344487" cy="627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4</a:t>
            </a:r>
          </a:p>
        </p:txBody>
      </p:sp>
      <p:sp>
        <p:nvSpPr>
          <p:cNvPr id="18441" name="Line 11"/>
          <p:cNvSpPr>
            <a:spLocks noChangeShapeType="1"/>
          </p:cNvSpPr>
          <p:nvPr/>
        </p:nvSpPr>
        <p:spPr bwMode="auto">
          <a:xfrm>
            <a:off x="6156325" y="1700213"/>
            <a:ext cx="287338" cy="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333" name="WordArt 13"/>
          <p:cNvSpPr>
            <a:spLocks noChangeArrowheads="1" noChangeShapeType="1" noTextEdit="1"/>
          </p:cNvSpPr>
          <p:nvPr/>
        </p:nvSpPr>
        <p:spPr bwMode="auto">
          <a:xfrm>
            <a:off x="3203575" y="1341438"/>
            <a:ext cx="25717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3</a:t>
            </a:r>
          </a:p>
        </p:txBody>
      </p:sp>
      <p:sp>
        <p:nvSpPr>
          <p:cNvPr id="18443" name="WordArt 14"/>
          <p:cNvSpPr>
            <a:spLocks noChangeArrowheads="1" noChangeShapeType="1" noTextEdit="1"/>
          </p:cNvSpPr>
          <p:nvPr/>
        </p:nvSpPr>
        <p:spPr bwMode="auto">
          <a:xfrm>
            <a:off x="3779838" y="1916113"/>
            <a:ext cx="2016125" cy="1150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(     )</a:t>
            </a:r>
          </a:p>
        </p:txBody>
      </p:sp>
      <p:sp>
        <p:nvSpPr>
          <p:cNvPr id="18446" name="WordArt 39"/>
          <p:cNvSpPr>
            <a:spLocks noChangeArrowheads="1" noChangeShapeType="1" noTextEdit="1"/>
          </p:cNvSpPr>
          <p:nvPr/>
        </p:nvSpPr>
        <p:spPr bwMode="auto">
          <a:xfrm>
            <a:off x="3203575" y="1341438"/>
            <a:ext cx="25717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3</a:t>
            </a:r>
          </a:p>
        </p:txBody>
      </p:sp>
      <p:sp>
        <p:nvSpPr>
          <p:cNvPr id="18447" name="WordArt 40"/>
          <p:cNvSpPr>
            <a:spLocks noChangeArrowheads="1" noChangeShapeType="1" noTextEdit="1"/>
          </p:cNvSpPr>
          <p:nvPr/>
        </p:nvSpPr>
        <p:spPr bwMode="auto">
          <a:xfrm>
            <a:off x="5724525" y="1484313"/>
            <a:ext cx="2889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231839359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0.01572 L -0.2441 0.172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05" y="943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81503E-6 L 0.29305 0.1815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53" y="90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6" grpId="0" animBg="1"/>
      <p:bldP spid="5633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132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989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675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528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955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/>
                </a:solidFill>
              </a:rPr>
              <a:t>Цель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96044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Изучить классификацию и номенклатуру солей.</a:t>
            </a:r>
          </a:p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Закрепить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знания о кислотах, основаниях, оксидах и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солях.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0638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4546" y="285728"/>
            <a:ext cx="5143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Разминка </a:t>
            </a:r>
            <a:endParaRPr lang="ru-RU" sz="4000" b="1" dirty="0">
              <a:ln w="19050"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428736"/>
            <a:ext cx="8572560" cy="397031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800" b="1" dirty="0" smtClean="0">
                <a:latin typeface="Palatino Linotype" pitchFamily="18" charset="0"/>
              </a:rPr>
              <a:t>к степени окисления натрия прибавьте число атомов кислорода в молекуле серной кислоты; </a:t>
            </a:r>
          </a:p>
          <a:p>
            <a:pPr>
              <a:buFontTx/>
              <a:buChar char="-"/>
            </a:pPr>
            <a:r>
              <a:rPr lang="ru-RU" sz="2800" b="1" dirty="0" smtClean="0">
                <a:latin typeface="Palatino Linotype" pitchFamily="18" charset="0"/>
              </a:rPr>
              <a:t>умножьте полученное число на максимальное число электронов на втором энергетическом уровне; </a:t>
            </a:r>
          </a:p>
          <a:p>
            <a:pPr>
              <a:buFontTx/>
              <a:buChar char="-"/>
            </a:pPr>
            <a:r>
              <a:rPr lang="ru-RU" sz="2800" b="1" dirty="0" smtClean="0">
                <a:latin typeface="Palatino Linotype" pitchFamily="18" charset="0"/>
              </a:rPr>
              <a:t>полученное число разделите на высшую степень окисления азота; </a:t>
            </a:r>
          </a:p>
          <a:p>
            <a:pPr>
              <a:buFontTx/>
              <a:buChar char="-"/>
            </a:pPr>
            <a:r>
              <a:rPr lang="ru-RU" sz="2800" b="1" dirty="0" smtClean="0">
                <a:latin typeface="Palatino Linotype" pitchFamily="18" charset="0"/>
              </a:rPr>
              <a:t>какой химический элемент имеет данный порядковый номер?</a:t>
            </a:r>
            <a:endParaRPr lang="ru-RU" sz="2800" b="1" dirty="0"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4546" y="285728"/>
            <a:ext cx="5143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Проверка </a:t>
            </a:r>
            <a:endParaRPr lang="ru-RU" sz="4000" b="1" dirty="0">
              <a:ln w="19050"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86050" y="1214422"/>
            <a:ext cx="3357586" cy="584775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Palatino Linotype" pitchFamily="18" charset="0"/>
              </a:rPr>
              <a:t>1</a:t>
            </a:r>
            <a:r>
              <a:rPr lang="en-US" sz="3200" b="1" dirty="0" smtClean="0">
                <a:latin typeface="Palatino Linotype" pitchFamily="18" charset="0"/>
              </a:rPr>
              <a:t>)</a:t>
            </a:r>
            <a:r>
              <a:rPr lang="ru-RU" sz="3200" b="1" dirty="0" smtClean="0">
                <a:latin typeface="Palatino Linotype" pitchFamily="18" charset="0"/>
              </a:rPr>
              <a:t>  </a:t>
            </a:r>
            <a:r>
              <a:rPr lang="en-US" sz="3200" b="1" dirty="0" smtClean="0">
                <a:latin typeface="Palatino Linotype" pitchFamily="18" charset="0"/>
              </a:rPr>
              <a:t>Na</a:t>
            </a:r>
            <a:r>
              <a:rPr lang="en-US" sz="3200" b="1" baseline="30000" dirty="0" smtClean="0">
                <a:latin typeface="Palatino Linotype" pitchFamily="18" charset="0"/>
              </a:rPr>
              <a:t>+1</a:t>
            </a:r>
            <a:r>
              <a:rPr lang="en-US" sz="3200" b="1" dirty="0" smtClean="0">
                <a:latin typeface="Palatino Linotype" pitchFamily="18" charset="0"/>
              </a:rPr>
              <a:t> ,  H</a:t>
            </a:r>
            <a:r>
              <a:rPr lang="en-US" sz="3200" b="1" baseline="-25000" dirty="0" smtClean="0">
                <a:latin typeface="Palatino Linotype" pitchFamily="18" charset="0"/>
              </a:rPr>
              <a:t>2</a:t>
            </a:r>
            <a:r>
              <a:rPr lang="en-US" sz="3200" b="1" dirty="0" smtClean="0">
                <a:latin typeface="Palatino Linotype" pitchFamily="18" charset="0"/>
              </a:rPr>
              <a:t>SO</a:t>
            </a:r>
            <a:r>
              <a:rPr lang="en-US" sz="3200" b="1" baseline="-25000" dirty="0" smtClean="0">
                <a:latin typeface="Palatino Linotype" pitchFamily="18" charset="0"/>
              </a:rPr>
              <a:t>4     </a:t>
            </a:r>
            <a:r>
              <a:rPr lang="en-US" sz="3200" b="1" dirty="0" smtClean="0">
                <a:latin typeface="Palatino Linotype" pitchFamily="18" charset="0"/>
              </a:rPr>
              <a:t>   </a:t>
            </a:r>
            <a:endParaRPr lang="ru-RU" sz="3200" b="1" dirty="0">
              <a:latin typeface="Palatino Linotype" pitchFamily="18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2500298" y="2000240"/>
            <a:ext cx="4000528" cy="1077218"/>
            <a:chOff x="2500298" y="2000240"/>
            <a:chExt cx="4000528" cy="1077218"/>
          </a:xfrm>
        </p:grpSpPr>
        <p:sp>
          <p:nvSpPr>
            <p:cNvPr id="5" name="TextBox 4"/>
            <p:cNvSpPr txBox="1"/>
            <p:nvPr/>
          </p:nvSpPr>
          <p:spPr>
            <a:xfrm>
              <a:off x="2500298" y="2000240"/>
              <a:ext cx="4000528" cy="1077218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latin typeface="Palatino Linotype" pitchFamily="18" charset="0"/>
                </a:rPr>
                <a:t>2) </a:t>
              </a:r>
            </a:p>
            <a:p>
              <a:pPr indent="450850"/>
              <a:r>
                <a:rPr lang="en-US" sz="3200" b="1" dirty="0" smtClean="0">
                  <a:latin typeface="Palatino Linotype" pitchFamily="18" charset="0"/>
                </a:rPr>
                <a:t>2e</a:t>
              </a:r>
              <a:r>
                <a:rPr lang="en-US" sz="3200" b="1" baseline="30000" dirty="0" smtClean="0">
                  <a:latin typeface="Palatino Linotype" pitchFamily="18" charset="0"/>
                </a:rPr>
                <a:t>-</a:t>
              </a:r>
              <a:r>
                <a:rPr lang="en-US" sz="3200" b="1" dirty="0" smtClean="0">
                  <a:latin typeface="Palatino Linotype" pitchFamily="18" charset="0"/>
                </a:rPr>
                <a:t>  8e</a:t>
              </a:r>
              <a:r>
                <a:rPr lang="en-US" sz="3200" b="1" baseline="30000" dirty="0" smtClean="0">
                  <a:latin typeface="Palatino Linotype" pitchFamily="18" charset="0"/>
                </a:rPr>
                <a:t>-</a:t>
              </a:r>
              <a:r>
                <a:rPr lang="en-US" sz="3200" b="1" dirty="0" smtClean="0">
                  <a:latin typeface="Palatino Linotype" pitchFamily="18" charset="0"/>
                </a:rPr>
                <a:t>  18e</a:t>
              </a:r>
              <a:r>
                <a:rPr lang="en-US" sz="3200" b="1" baseline="30000" dirty="0" smtClean="0">
                  <a:latin typeface="Palatino Linotype" pitchFamily="18" charset="0"/>
                </a:rPr>
                <a:t>-</a:t>
              </a:r>
              <a:r>
                <a:rPr lang="en-US" sz="3200" b="1" dirty="0" smtClean="0">
                  <a:latin typeface="Palatino Linotype" pitchFamily="18" charset="0"/>
                </a:rPr>
                <a:t>  32e</a:t>
              </a:r>
              <a:r>
                <a:rPr lang="en-US" sz="3200" b="1" baseline="30000" dirty="0" smtClean="0">
                  <a:latin typeface="Palatino Linotype" pitchFamily="18" charset="0"/>
                </a:rPr>
                <a:t>-</a:t>
              </a:r>
              <a:r>
                <a:rPr lang="ru-RU" sz="3200" b="1" dirty="0" smtClean="0">
                  <a:latin typeface="Palatino Linotype" pitchFamily="18" charset="0"/>
                </a:rPr>
                <a:t> </a:t>
              </a:r>
              <a:endParaRPr lang="ru-RU" sz="3200" b="1" dirty="0">
                <a:latin typeface="Palatino Linotype" pitchFamily="18" charset="0"/>
              </a:endParaRPr>
            </a:p>
          </p:txBody>
        </p:sp>
        <p:sp>
          <p:nvSpPr>
            <p:cNvPr id="6" name="Месяц 5"/>
            <p:cNvSpPr/>
            <p:nvPr/>
          </p:nvSpPr>
          <p:spPr>
            <a:xfrm flipH="1">
              <a:off x="3571868" y="2000240"/>
              <a:ext cx="71438" cy="571504"/>
            </a:xfrm>
            <a:prstGeom prst="moon">
              <a:avLst>
                <a:gd name="adj" fmla="val 24539"/>
              </a:avLst>
            </a:prstGeom>
            <a:solidFill>
              <a:srgbClr val="003E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" name="Месяц 6"/>
            <p:cNvSpPr/>
            <p:nvPr/>
          </p:nvSpPr>
          <p:spPr>
            <a:xfrm flipH="1">
              <a:off x="4357686" y="2000240"/>
              <a:ext cx="71438" cy="571504"/>
            </a:xfrm>
            <a:prstGeom prst="moon">
              <a:avLst>
                <a:gd name="adj" fmla="val 24539"/>
              </a:avLst>
            </a:prstGeom>
            <a:solidFill>
              <a:srgbClr val="003E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8" name="Месяц 7"/>
            <p:cNvSpPr/>
            <p:nvPr/>
          </p:nvSpPr>
          <p:spPr>
            <a:xfrm flipH="1">
              <a:off x="5143504" y="2000240"/>
              <a:ext cx="71438" cy="571504"/>
            </a:xfrm>
            <a:prstGeom prst="moon">
              <a:avLst>
                <a:gd name="adj" fmla="val 24539"/>
              </a:avLst>
            </a:prstGeom>
            <a:solidFill>
              <a:srgbClr val="003E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9" name="Месяц 8"/>
            <p:cNvSpPr/>
            <p:nvPr/>
          </p:nvSpPr>
          <p:spPr>
            <a:xfrm flipH="1">
              <a:off x="6072198" y="2000240"/>
              <a:ext cx="71438" cy="571504"/>
            </a:xfrm>
            <a:prstGeom prst="moon">
              <a:avLst>
                <a:gd name="adj" fmla="val 24539"/>
              </a:avLst>
            </a:prstGeom>
            <a:solidFill>
              <a:srgbClr val="003E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428992" y="3286124"/>
            <a:ext cx="1857388" cy="584775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Palatino Linotype" pitchFamily="18" charset="0"/>
              </a:rPr>
              <a:t>3)</a:t>
            </a:r>
            <a:r>
              <a:rPr lang="ru-RU" sz="3200" b="1" dirty="0" smtClean="0">
                <a:latin typeface="Palatino Linotype" pitchFamily="18" charset="0"/>
              </a:rPr>
              <a:t>  </a:t>
            </a:r>
            <a:r>
              <a:rPr lang="en-US" sz="3200" b="1" dirty="0" smtClean="0">
                <a:latin typeface="Palatino Linotype" pitchFamily="18" charset="0"/>
              </a:rPr>
              <a:t>N</a:t>
            </a:r>
            <a:r>
              <a:rPr lang="en-US" sz="3200" b="1" baseline="30000" dirty="0" smtClean="0">
                <a:latin typeface="Palatino Linotype" pitchFamily="18" charset="0"/>
              </a:rPr>
              <a:t>+5</a:t>
            </a:r>
            <a:r>
              <a:rPr lang="en-US" sz="3200" b="1" baseline="-25000" dirty="0" smtClean="0">
                <a:latin typeface="Palatino Linotype" pitchFamily="18" charset="0"/>
              </a:rPr>
              <a:t>     </a:t>
            </a:r>
            <a:r>
              <a:rPr lang="en-US" sz="3200" b="1" dirty="0" smtClean="0">
                <a:latin typeface="Palatino Linotype" pitchFamily="18" charset="0"/>
              </a:rPr>
              <a:t>   </a:t>
            </a:r>
            <a:endParaRPr lang="ru-RU" sz="3200" b="1" dirty="0">
              <a:latin typeface="Palatino Linotype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071934" y="1214422"/>
            <a:ext cx="285752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357818" y="1214422"/>
            <a:ext cx="571504" cy="6429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643306" y="2571744"/>
            <a:ext cx="642942" cy="5000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500562" y="3286124"/>
            <a:ext cx="285752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15140" y="1142984"/>
            <a:ext cx="1428760" cy="646331"/>
          </a:xfrm>
          <a:prstGeom prst="rect">
            <a:avLst/>
          </a:prstGeom>
          <a:solidFill>
            <a:srgbClr val="003E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n>
                  <a:solidFill>
                    <a:srgbClr val="003E00"/>
                  </a:solidFill>
                </a:ln>
                <a:solidFill>
                  <a:schemeClr val="bg1"/>
                </a:solidFill>
                <a:latin typeface="Palatino Linotype" pitchFamily="18" charset="0"/>
              </a:rPr>
              <a:t>1+4=5</a:t>
            </a:r>
            <a:endParaRPr lang="ru-RU" sz="3600" b="1" dirty="0">
              <a:ln>
                <a:solidFill>
                  <a:srgbClr val="003E00"/>
                </a:solidFill>
              </a:ln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15140" y="2214554"/>
            <a:ext cx="1643074" cy="646331"/>
          </a:xfrm>
          <a:prstGeom prst="rect">
            <a:avLst/>
          </a:prstGeom>
          <a:solidFill>
            <a:srgbClr val="003E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n>
                  <a:solidFill>
                    <a:srgbClr val="003E00"/>
                  </a:solidFill>
                </a:ln>
                <a:solidFill>
                  <a:schemeClr val="bg1"/>
                </a:solidFill>
                <a:latin typeface="Palatino Linotype" pitchFamily="18" charset="0"/>
              </a:rPr>
              <a:t>5×8=40</a:t>
            </a:r>
            <a:endParaRPr lang="ru-RU" sz="3600" b="1" dirty="0">
              <a:ln>
                <a:solidFill>
                  <a:srgbClr val="003E00"/>
                </a:solidFill>
              </a:ln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715140" y="3214686"/>
            <a:ext cx="1571636" cy="646331"/>
          </a:xfrm>
          <a:prstGeom prst="rect">
            <a:avLst/>
          </a:prstGeom>
          <a:solidFill>
            <a:srgbClr val="003E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n>
                  <a:solidFill>
                    <a:srgbClr val="003E00"/>
                  </a:solidFill>
                </a:ln>
                <a:solidFill>
                  <a:schemeClr val="bg1"/>
                </a:solidFill>
                <a:latin typeface="Palatino Linotype" pitchFamily="18" charset="0"/>
              </a:rPr>
              <a:t>40</a:t>
            </a:r>
            <a:r>
              <a:rPr lang="ru-RU" sz="3600" b="1" dirty="0" smtClean="0">
                <a:ln>
                  <a:solidFill>
                    <a:srgbClr val="003E00"/>
                  </a:solidFill>
                </a:ln>
                <a:solidFill>
                  <a:schemeClr val="bg1"/>
                </a:solidFill>
                <a:latin typeface="Palatino Linotype" pitchFamily="18" charset="0"/>
              </a:rPr>
              <a:t>:5</a:t>
            </a:r>
            <a:r>
              <a:rPr lang="en-US" sz="3600" b="1" dirty="0" smtClean="0">
                <a:ln>
                  <a:solidFill>
                    <a:srgbClr val="003E00"/>
                  </a:solidFill>
                </a:ln>
                <a:solidFill>
                  <a:schemeClr val="bg1"/>
                </a:solidFill>
                <a:latin typeface="Palatino Linotype" pitchFamily="18" charset="0"/>
              </a:rPr>
              <a:t>=</a:t>
            </a:r>
            <a:r>
              <a:rPr lang="ru-RU" sz="3600" b="1" dirty="0" smtClean="0">
                <a:ln>
                  <a:solidFill>
                    <a:srgbClr val="003E00"/>
                  </a:solidFill>
                </a:ln>
                <a:solidFill>
                  <a:schemeClr val="bg1"/>
                </a:solidFill>
                <a:latin typeface="Palatino Linotype" pitchFamily="18" charset="0"/>
              </a:rPr>
              <a:t>8</a:t>
            </a:r>
            <a:endParaRPr lang="ru-RU" sz="3600" b="1" dirty="0">
              <a:ln>
                <a:solidFill>
                  <a:srgbClr val="003E00"/>
                </a:solidFill>
              </a:ln>
              <a:solidFill>
                <a:schemeClr val="bg1"/>
              </a:solidFill>
              <a:latin typeface="Palatino Linotype" pitchFamily="18" charset="0"/>
            </a:endParaRPr>
          </a:p>
        </p:txBody>
      </p:sp>
      <p:pic>
        <p:nvPicPr>
          <p:cNvPr id="20482" name="Picture 2" descr="http://images.myshared.ru/645166/slide_1.jpg"/>
          <p:cNvPicPr>
            <a:picLocks noChangeAspect="1" noChangeArrowheads="1"/>
          </p:cNvPicPr>
          <p:nvPr/>
        </p:nvPicPr>
        <p:blipFill>
          <a:blip r:embed="rId3" cstate="print"/>
          <a:srcRect l="51782" t="28628" r="7802" b="12433"/>
          <a:stretch>
            <a:fillRect/>
          </a:stretch>
        </p:blipFill>
        <p:spPr bwMode="auto">
          <a:xfrm>
            <a:off x="3428992" y="4071942"/>
            <a:ext cx="2286016" cy="25003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sp>
        <p:nvSpPr>
          <p:cNvPr id="20" name="Овал 19"/>
          <p:cNvSpPr/>
          <p:nvPr/>
        </p:nvSpPr>
        <p:spPr>
          <a:xfrm>
            <a:off x="3357554" y="4000504"/>
            <a:ext cx="571504" cy="7143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458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714480" y="619622"/>
            <a:ext cx="7286676" cy="304698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В трудах не покладая рук 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Все, что открыто, знаменито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С рожденья мира, изучи: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От будущих времен сокрытых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В прошедших днях лежат ключи.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Palatino Linotype" pitchFamily="18" charset="0"/>
              <a:ea typeface="Times New Roman" pitchFamily="18" charset="0"/>
              <a:cs typeface="Calibri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Palatino Linotype" pitchFamily="18" charset="0"/>
                <a:ea typeface="Times New Roman" pitchFamily="18" charset="0"/>
                <a:cs typeface="Calibri" pitchFamily="34" charset="0"/>
              </a:rPr>
              <a:t>А.Марков 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Palatino Linotype" pitchFamily="18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0298" y="214290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28575"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Повторение</a:t>
            </a:r>
            <a:endParaRPr lang="ru-RU" sz="3600" b="1" dirty="0">
              <a:ln w="28575"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1000108"/>
            <a:ext cx="3275256" cy="461665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Что такое оксиды?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1571612"/>
            <a:ext cx="3778599" cy="461665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Что такое основания?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2143116"/>
            <a:ext cx="3443571" cy="461665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Что такое кислоты?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2714620"/>
            <a:ext cx="2847254" cy="461665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Что такое соли?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3286124"/>
            <a:ext cx="8396850" cy="830997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Как можно определить, что находится перед вами,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кислота или щелочь?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4214818"/>
            <a:ext cx="4071949" cy="461665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Что такое индикаторы?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0" y="4786322"/>
            <a:ext cx="5038559" cy="461665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Какие индикаторы вы знаете?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0" y="5357826"/>
            <a:ext cx="8310288" cy="830997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Как по технике безопасности нужно обращаться с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кислотами и щелочами?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animBg="1"/>
      <p:bldP spid="5122" grpId="0" animBg="1"/>
      <p:bldP spid="5123" grpId="0" animBg="1"/>
      <p:bldP spid="5124" grpId="0" animBg="1"/>
      <p:bldP spid="5125" grpId="0" animBg="1"/>
      <p:bldP spid="5126" grpId="0" animBg="1"/>
      <p:bldP spid="5127" grpId="0" animBg="1"/>
      <p:bldP spid="51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0232" y="214290"/>
            <a:ext cx="5000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«Убери лишнее»</a:t>
            </a:r>
            <a:endParaRPr lang="ru-RU" sz="4000" b="1" dirty="0">
              <a:ln w="19050"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428736"/>
            <a:ext cx="9144000" cy="584775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Palatino Linotype" pitchFamily="18" charset="0"/>
              </a:rPr>
              <a:t>НС</a:t>
            </a:r>
            <a:r>
              <a:rPr lang="en-US" sz="3200" b="1" dirty="0" smtClean="0">
                <a:latin typeface="Palatino Linotype" pitchFamily="18" charset="0"/>
              </a:rPr>
              <a:t>l</a:t>
            </a:r>
            <a:r>
              <a:rPr lang="ru-RU" sz="3200" b="1" dirty="0" smtClean="0">
                <a:latin typeface="Palatino Linotype" pitchFamily="18" charset="0"/>
              </a:rPr>
              <a:t>		</a:t>
            </a:r>
            <a:r>
              <a:rPr lang="en-US" sz="3200" b="1" dirty="0" smtClean="0">
                <a:latin typeface="Palatino Linotype" pitchFamily="18" charset="0"/>
              </a:rPr>
              <a:t>Na</a:t>
            </a:r>
            <a:r>
              <a:rPr lang="ru-RU" sz="3200" b="1" baseline="-25000" dirty="0" smtClean="0">
                <a:latin typeface="Palatino Linotype" pitchFamily="18" charset="0"/>
              </a:rPr>
              <a:t>2</a:t>
            </a:r>
            <a:r>
              <a:rPr lang="en-US" sz="3200" b="1" dirty="0" smtClean="0">
                <a:latin typeface="Palatino Linotype" pitchFamily="18" charset="0"/>
              </a:rPr>
              <a:t>SO</a:t>
            </a:r>
            <a:r>
              <a:rPr lang="ru-RU" sz="3200" b="1" baseline="-25000" dirty="0" smtClean="0">
                <a:latin typeface="Palatino Linotype" pitchFamily="18" charset="0"/>
              </a:rPr>
              <a:t>4</a:t>
            </a:r>
            <a:r>
              <a:rPr lang="ru-RU" sz="3200" b="1" dirty="0" smtClean="0">
                <a:latin typeface="Palatino Linotype" pitchFamily="18" charset="0"/>
              </a:rPr>
              <a:t>		</a:t>
            </a:r>
            <a:r>
              <a:rPr lang="en-US" sz="3200" b="1" dirty="0" smtClean="0">
                <a:latin typeface="Palatino Linotype" pitchFamily="18" charset="0"/>
              </a:rPr>
              <a:t>H</a:t>
            </a:r>
            <a:r>
              <a:rPr lang="ru-RU" sz="3200" b="1" baseline="-25000" dirty="0" smtClean="0">
                <a:latin typeface="Palatino Linotype" pitchFamily="18" charset="0"/>
              </a:rPr>
              <a:t>2</a:t>
            </a:r>
            <a:r>
              <a:rPr lang="en-US" sz="3200" b="1" dirty="0" smtClean="0">
                <a:latin typeface="Palatino Linotype" pitchFamily="18" charset="0"/>
              </a:rPr>
              <a:t>SO</a:t>
            </a:r>
            <a:r>
              <a:rPr lang="ru-RU" sz="3200" b="1" baseline="-25000" dirty="0" smtClean="0">
                <a:latin typeface="Palatino Linotype" pitchFamily="18" charset="0"/>
              </a:rPr>
              <a:t>4</a:t>
            </a:r>
            <a:r>
              <a:rPr lang="ru-RU" sz="3200" b="1" dirty="0" smtClean="0">
                <a:latin typeface="Palatino Linotype" pitchFamily="18" charset="0"/>
              </a:rPr>
              <a:t>		</a:t>
            </a:r>
            <a:r>
              <a:rPr lang="en-US" sz="3200" b="1" dirty="0" smtClean="0">
                <a:latin typeface="Palatino Linotype" pitchFamily="18" charset="0"/>
              </a:rPr>
              <a:t>HNO</a:t>
            </a:r>
            <a:r>
              <a:rPr lang="ru-RU" sz="3200" b="1" baseline="-25000" dirty="0" smtClean="0">
                <a:latin typeface="Palatino Linotype" pitchFamily="18" charset="0"/>
              </a:rPr>
              <a:t>3</a:t>
            </a:r>
            <a:r>
              <a:rPr lang="en-US" sz="3200" b="1" dirty="0" smtClean="0">
                <a:latin typeface="Palatino Linotype" pitchFamily="18" charset="0"/>
              </a:rPr>
              <a:t> </a:t>
            </a:r>
            <a:endParaRPr lang="ru-RU" sz="3200" b="1" dirty="0">
              <a:latin typeface="Palatino Linotype" pitchFamily="18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2647559"/>
            <a:ext cx="9144000" cy="584775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KCl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		</a:t>
            </a: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BaSO</a:t>
            </a:r>
            <a:r>
              <a:rPr kumimoji="0" lang="ru-RU" sz="32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4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		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ru-RU" sz="32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SO</a:t>
            </a:r>
            <a:r>
              <a:rPr kumimoji="0" lang="ru-RU" sz="32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3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		</a:t>
            </a: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CaCO</a:t>
            </a:r>
            <a:r>
              <a:rPr kumimoji="0" lang="ru-RU" sz="32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3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3790567"/>
            <a:ext cx="9144000" cy="584775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SO</a:t>
            </a:r>
            <a:r>
              <a:rPr kumimoji="0" lang="ru-RU" sz="32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3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Mn</a:t>
            </a:r>
            <a:r>
              <a:rPr kumimoji="0" lang="ru-RU" sz="32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O</a:t>
            </a:r>
            <a:r>
              <a:rPr kumimoji="0" lang="ru-RU" sz="32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7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		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KNO</a:t>
            </a:r>
            <a:r>
              <a:rPr kumimoji="0" lang="ru-RU" sz="32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3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		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ru-RU" sz="32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O</a:t>
            </a:r>
            <a:r>
              <a:rPr kumimoji="0" lang="ru-RU" sz="3200" b="1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5</a:t>
            </a:r>
            <a:endParaRPr kumimoji="0" lang="ru-RU" sz="3600" b="1" i="0" u="none" strike="noStrike" cap="none" normalizeH="0" baseline="-2500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4862137"/>
            <a:ext cx="9144000" cy="584775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NaOH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	MgH</a:t>
            </a:r>
            <a:r>
              <a:rPr kumimoji="0" lang="en-US" sz="32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		Al(OH)</a:t>
            </a:r>
            <a:r>
              <a:rPr kumimoji="0" lang="en-US" sz="32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3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Cr(OH)</a:t>
            </a:r>
            <a:r>
              <a:rPr kumimoji="0" lang="en-US" sz="32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2</a:t>
            </a: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714480" y="1285860"/>
            <a:ext cx="1785950" cy="8572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357686" y="2500306"/>
            <a:ext cx="1785950" cy="8572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357686" y="3643314"/>
            <a:ext cx="1785950" cy="8572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571604" y="4714884"/>
            <a:ext cx="1785950" cy="8572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097" grpId="0" animBg="1"/>
      <p:bldP spid="4098" grpId="0" animBg="1"/>
      <p:bldP spid="4099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8860" y="285728"/>
            <a:ext cx="5715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Составить формулы</a:t>
            </a:r>
            <a:endParaRPr lang="ru-RU" sz="4000" b="1" dirty="0">
              <a:ln w="19050"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428860" y="1285860"/>
          <a:ext cx="5000659" cy="1143008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541223"/>
                <a:gridCol w="1729718"/>
                <a:gridCol w="1729718"/>
              </a:tblGrid>
              <a:tr h="5715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Palatino Linotype" pitchFamily="18" charset="0"/>
                        </a:rPr>
                        <a:t>Na</a:t>
                      </a:r>
                      <a:r>
                        <a:rPr lang="ru-RU" sz="2800" b="1" baseline="-25000" dirty="0">
                          <a:latin typeface="Palatino Linotype" pitchFamily="18" charset="0"/>
                        </a:rPr>
                        <a:t>2</a:t>
                      </a:r>
                      <a:r>
                        <a:rPr lang="ru-RU" sz="2800" b="1" dirty="0">
                          <a:latin typeface="Palatino Linotype" pitchFamily="18" charset="0"/>
                        </a:rPr>
                        <a:t>O</a:t>
                      </a:r>
                      <a:endParaRPr lang="ru-RU" sz="2800" b="1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Palatino Linotype" pitchFamily="18" charset="0"/>
                        </a:rPr>
                        <a:t>NaOH</a:t>
                      </a:r>
                      <a:endParaRPr lang="ru-RU" sz="2800" b="1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Palatino Linotype" pitchFamily="18" charset="0"/>
                        </a:rPr>
                        <a:t>NaCl</a:t>
                      </a:r>
                      <a:endParaRPr lang="ru-RU" sz="2800" b="1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5715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 err="1">
                          <a:latin typeface="Palatino Linotype" pitchFamily="18" charset="0"/>
                        </a:rPr>
                        <a:t>CaO</a:t>
                      </a:r>
                      <a:endParaRPr lang="ru-RU" sz="2800" b="1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2800" b="1" dirty="0">
                        <a:latin typeface="Palatino Linotype" pitchFamily="18" charset="0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2800" b="1" dirty="0">
                        <a:latin typeface="Palatino Linotype" pitchFamily="18" charset="0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428860" y="2857496"/>
          <a:ext cx="5429288" cy="1121664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571636"/>
                <a:gridCol w="1857388"/>
                <a:gridCol w="2000264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en-US" sz="3200" b="1" dirty="0">
                          <a:latin typeface="Palatino Linotype" pitchFamily="18" charset="0"/>
                        </a:rPr>
                        <a:t>Al</a:t>
                      </a:r>
                      <a:r>
                        <a:rPr lang="en-US" sz="3200" b="1" baseline="-25000" dirty="0">
                          <a:latin typeface="Palatino Linotype" pitchFamily="18" charset="0"/>
                        </a:rPr>
                        <a:t>2</a:t>
                      </a:r>
                      <a:r>
                        <a:rPr lang="en-US" sz="3200" b="1" dirty="0">
                          <a:latin typeface="Palatino Linotype" pitchFamily="18" charset="0"/>
                        </a:rPr>
                        <a:t>O</a:t>
                      </a:r>
                      <a:r>
                        <a:rPr lang="en-US" sz="3200" b="1" baseline="-25000" dirty="0">
                          <a:latin typeface="Palatino Linotype" pitchFamily="18" charset="0"/>
                        </a:rPr>
                        <a:t>3</a:t>
                      </a:r>
                      <a:endParaRPr lang="ru-RU" sz="3200" b="1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en-US" sz="3200" b="1" dirty="0">
                          <a:latin typeface="Palatino Linotype" pitchFamily="18" charset="0"/>
                        </a:rPr>
                        <a:t>Al(OH)</a:t>
                      </a:r>
                      <a:r>
                        <a:rPr lang="en-US" sz="3200" b="1" baseline="-25000" dirty="0">
                          <a:latin typeface="Palatino Linotype" pitchFamily="18" charset="0"/>
                        </a:rPr>
                        <a:t>3</a:t>
                      </a:r>
                      <a:endParaRPr lang="ru-RU" sz="3200" b="1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en-US" sz="3200" b="1" dirty="0">
                          <a:latin typeface="Palatino Linotype" pitchFamily="18" charset="0"/>
                        </a:rPr>
                        <a:t>Al(</a:t>
                      </a:r>
                      <a:r>
                        <a:rPr lang="ru-RU" sz="3200" b="1" dirty="0">
                          <a:latin typeface="Palatino Linotype" pitchFamily="18" charset="0"/>
                        </a:rPr>
                        <a:t>NO</a:t>
                      </a:r>
                      <a:r>
                        <a:rPr lang="ru-RU" sz="3200" b="1" baseline="-25000" dirty="0">
                          <a:latin typeface="Palatino Linotype" pitchFamily="18" charset="0"/>
                        </a:rPr>
                        <a:t>3</a:t>
                      </a:r>
                      <a:r>
                        <a:rPr lang="en-US" sz="3200" b="1" dirty="0">
                          <a:latin typeface="Palatino Linotype" pitchFamily="18" charset="0"/>
                        </a:rPr>
                        <a:t>)</a:t>
                      </a:r>
                      <a:r>
                        <a:rPr lang="en-US" sz="3200" b="1" baseline="-25000" dirty="0">
                          <a:latin typeface="Palatino Linotype" pitchFamily="18" charset="0"/>
                        </a:rPr>
                        <a:t>3</a:t>
                      </a:r>
                      <a:endParaRPr lang="ru-RU" sz="3200" b="1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3200" b="1" dirty="0">
                        <a:latin typeface="Palatino Linotype" pitchFamily="18" charset="0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en-US" sz="3200" b="1" dirty="0">
                          <a:latin typeface="Palatino Linotype" pitchFamily="18" charset="0"/>
                        </a:rPr>
                        <a:t>Mg(OH)</a:t>
                      </a:r>
                      <a:r>
                        <a:rPr lang="en-US" sz="3200" b="1" baseline="-25000" dirty="0">
                          <a:latin typeface="Palatino Linotype" pitchFamily="18" charset="0"/>
                        </a:rPr>
                        <a:t>2</a:t>
                      </a:r>
                      <a:endParaRPr lang="ru-RU" sz="3200" b="1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3200" b="1" dirty="0">
                        <a:latin typeface="Palatino Linotype" pitchFamily="18" charset="0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428860" y="4643446"/>
          <a:ext cx="5000660" cy="1121664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541223"/>
                <a:gridCol w="1702021"/>
                <a:gridCol w="175741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en-US" sz="3200" b="1" dirty="0" err="1">
                          <a:latin typeface="Palatino Linotype" pitchFamily="18" charset="0"/>
                        </a:rPr>
                        <a:t>BeO</a:t>
                      </a:r>
                      <a:endParaRPr lang="ru-RU" sz="3200" b="1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en-US" sz="3200" b="1" dirty="0">
                          <a:latin typeface="Palatino Linotype" pitchFamily="18" charset="0"/>
                        </a:rPr>
                        <a:t>Be(</a:t>
                      </a:r>
                      <a:r>
                        <a:rPr lang="ru-RU" sz="3200" b="1" dirty="0">
                          <a:latin typeface="Palatino Linotype" pitchFamily="18" charset="0"/>
                        </a:rPr>
                        <a:t>O</a:t>
                      </a:r>
                      <a:r>
                        <a:rPr lang="en-US" sz="3200" b="1" dirty="0">
                          <a:latin typeface="Palatino Linotype" pitchFamily="18" charset="0"/>
                        </a:rPr>
                        <a:t>H)</a:t>
                      </a:r>
                      <a:r>
                        <a:rPr lang="en-US" sz="3200" b="1" baseline="-25000" dirty="0">
                          <a:latin typeface="Palatino Linotype" pitchFamily="18" charset="0"/>
                        </a:rPr>
                        <a:t>2</a:t>
                      </a:r>
                      <a:endParaRPr lang="ru-RU" sz="3200" b="1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en-US" sz="3200" b="1" dirty="0">
                          <a:latin typeface="Palatino Linotype" pitchFamily="18" charset="0"/>
                        </a:rPr>
                        <a:t>BeSO</a:t>
                      </a:r>
                      <a:r>
                        <a:rPr lang="en-US" sz="3200" b="1" baseline="-25000" dirty="0">
                          <a:latin typeface="Palatino Linotype" pitchFamily="18" charset="0"/>
                        </a:rPr>
                        <a:t>4</a:t>
                      </a:r>
                      <a:endParaRPr lang="ru-RU" sz="3200" b="1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3200" b="1">
                        <a:latin typeface="Palatino Linotype" pitchFamily="18" charset="0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3200" b="1" dirty="0">
                        <a:latin typeface="Palatino Linotype" pitchFamily="18" charset="0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en-US" sz="3200" b="1" dirty="0">
                          <a:latin typeface="Palatino Linotype" pitchFamily="18" charset="0"/>
                        </a:rPr>
                        <a:t>K</a:t>
                      </a:r>
                      <a:r>
                        <a:rPr lang="en-US" sz="3200" b="1" baseline="-25000" dirty="0">
                          <a:latin typeface="Palatino Linotype" pitchFamily="18" charset="0"/>
                        </a:rPr>
                        <a:t>2</a:t>
                      </a:r>
                      <a:r>
                        <a:rPr lang="en-US" sz="3200" b="1" dirty="0">
                          <a:latin typeface="Palatino Linotype" pitchFamily="18" charset="0"/>
                        </a:rPr>
                        <a:t>SO</a:t>
                      </a:r>
                      <a:r>
                        <a:rPr lang="en-US" sz="3200" b="1" baseline="-25000" dirty="0">
                          <a:latin typeface="Palatino Linotype" pitchFamily="18" charset="0"/>
                        </a:rPr>
                        <a:t>4</a:t>
                      </a:r>
                      <a:endParaRPr lang="ru-RU" sz="3200" b="1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500174"/>
            <a:ext cx="2071702" cy="584775"/>
          </a:xfrm>
          <a:prstGeom prst="rect">
            <a:avLst/>
          </a:prstGeom>
          <a:solidFill>
            <a:srgbClr val="003E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Palatino Linotype" pitchFamily="18" charset="0"/>
              </a:rPr>
              <a:t>1 ряд</a:t>
            </a:r>
            <a:endParaRPr lang="ru-RU" sz="32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071810"/>
            <a:ext cx="2071702" cy="584775"/>
          </a:xfrm>
          <a:prstGeom prst="rect">
            <a:avLst/>
          </a:prstGeom>
          <a:solidFill>
            <a:srgbClr val="003E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Palatino Linotype" pitchFamily="18" charset="0"/>
              </a:rPr>
              <a:t>2 ряд</a:t>
            </a:r>
            <a:endParaRPr lang="ru-RU" sz="32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857760"/>
            <a:ext cx="2071702" cy="584775"/>
          </a:xfrm>
          <a:prstGeom prst="rect">
            <a:avLst/>
          </a:prstGeom>
          <a:solidFill>
            <a:srgbClr val="003E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Palatino Linotype" pitchFamily="18" charset="0"/>
              </a:rPr>
              <a:t>3 ряд</a:t>
            </a:r>
            <a:endParaRPr lang="ru-RU" sz="32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00496" y="1857364"/>
            <a:ext cx="1643074" cy="5232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5C00"/>
                </a:solidFill>
                <a:latin typeface="Palatino Linotype" pitchFamily="18" charset="0"/>
              </a:rPr>
              <a:t>Ca(OH)</a:t>
            </a:r>
            <a:r>
              <a:rPr lang="en-US" sz="2800" b="1" baseline="-25000" dirty="0" smtClean="0">
                <a:solidFill>
                  <a:srgbClr val="005C00"/>
                </a:solidFill>
                <a:latin typeface="Palatino Linotype" pitchFamily="18" charset="0"/>
              </a:rPr>
              <a:t>2</a:t>
            </a:r>
            <a:endParaRPr lang="ru-RU" sz="2800" b="1" baseline="-25000" dirty="0">
              <a:solidFill>
                <a:srgbClr val="005C00"/>
              </a:solidFill>
              <a:latin typeface="Palatino Linotype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86446" y="1857364"/>
            <a:ext cx="1571636" cy="5232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5C00"/>
                </a:solidFill>
                <a:latin typeface="Palatino Linotype" pitchFamily="18" charset="0"/>
              </a:rPr>
              <a:t>CaCl</a:t>
            </a:r>
            <a:r>
              <a:rPr lang="en-US" sz="2800" b="1" baseline="-25000" dirty="0" smtClean="0">
                <a:solidFill>
                  <a:srgbClr val="005C00"/>
                </a:solidFill>
                <a:latin typeface="Palatino Linotype" pitchFamily="18" charset="0"/>
              </a:rPr>
              <a:t>2</a:t>
            </a:r>
            <a:endParaRPr lang="ru-RU" sz="2800" b="1" baseline="-25000" dirty="0">
              <a:solidFill>
                <a:srgbClr val="005C00"/>
              </a:solidFill>
              <a:latin typeface="Palatino Linotype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00298" y="3429000"/>
            <a:ext cx="1428760" cy="5232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5C00"/>
                </a:solidFill>
                <a:latin typeface="Palatino Linotype" pitchFamily="18" charset="0"/>
              </a:rPr>
              <a:t>MgO</a:t>
            </a:r>
            <a:endParaRPr lang="ru-RU" sz="2800" b="1" baseline="-25000" dirty="0">
              <a:solidFill>
                <a:srgbClr val="005C00"/>
              </a:solidFill>
              <a:latin typeface="Palatino Linotyp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29322" y="3429000"/>
            <a:ext cx="1857388" cy="5232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5C00"/>
                </a:solidFill>
                <a:latin typeface="Palatino Linotype" pitchFamily="18" charset="0"/>
              </a:rPr>
              <a:t>Mg(NO</a:t>
            </a:r>
            <a:r>
              <a:rPr lang="en-US" sz="2800" b="1" baseline="-25000" dirty="0" smtClean="0">
                <a:solidFill>
                  <a:srgbClr val="005C00"/>
                </a:solidFill>
                <a:latin typeface="Palatino Linotype" pitchFamily="18" charset="0"/>
              </a:rPr>
              <a:t>3</a:t>
            </a:r>
            <a:r>
              <a:rPr lang="en-US" sz="2800" b="1" dirty="0" smtClean="0">
                <a:solidFill>
                  <a:srgbClr val="005C00"/>
                </a:solidFill>
                <a:latin typeface="Palatino Linotype" pitchFamily="18" charset="0"/>
              </a:rPr>
              <a:t>)</a:t>
            </a:r>
            <a:r>
              <a:rPr lang="en-US" sz="2800" b="1" baseline="-25000" dirty="0" smtClean="0">
                <a:solidFill>
                  <a:srgbClr val="005C00"/>
                </a:solidFill>
                <a:latin typeface="Palatino Linotype" pitchFamily="18" charset="0"/>
              </a:rPr>
              <a:t>2</a:t>
            </a:r>
            <a:endParaRPr lang="ru-RU" sz="2800" b="1" baseline="-25000" dirty="0">
              <a:solidFill>
                <a:srgbClr val="005C00"/>
              </a:solidFill>
              <a:latin typeface="Palatino Linotyp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00298" y="5214950"/>
            <a:ext cx="1428760" cy="5232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5C00"/>
                </a:solidFill>
                <a:latin typeface="Palatino Linotype" pitchFamily="18" charset="0"/>
              </a:rPr>
              <a:t>K</a:t>
            </a:r>
            <a:r>
              <a:rPr lang="en-US" sz="2800" b="1" baseline="-25000" dirty="0" smtClean="0">
                <a:solidFill>
                  <a:srgbClr val="005C00"/>
                </a:solidFill>
                <a:latin typeface="Palatino Linotype" pitchFamily="18" charset="0"/>
              </a:rPr>
              <a:t>2</a:t>
            </a:r>
            <a:r>
              <a:rPr lang="en-US" sz="2800" b="1" dirty="0" smtClean="0">
                <a:solidFill>
                  <a:srgbClr val="005C00"/>
                </a:solidFill>
                <a:latin typeface="Palatino Linotype" pitchFamily="18" charset="0"/>
              </a:rPr>
              <a:t>O</a:t>
            </a:r>
            <a:endParaRPr lang="ru-RU" sz="2800" b="1" baseline="-25000" dirty="0">
              <a:solidFill>
                <a:srgbClr val="005C00"/>
              </a:solidFill>
              <a:latin typeface="Palatino Linotype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43372" y="5214950"/>
            <a:ext cx="1428760" cy="5232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5C00"/>
                </a:solidFill>
                <a:latin typeface="Palatino Linotype" pitchFamily="18" charset="0"/>
              </a:rPr>
              <a:t>KOH</a:t>
            </a:r>
            <a:endParaRPr lang="ru-RU" sz="2800" b="1" baseline="-25000" dirty="0">
              <a:solidFill>
                <a:srgbClr val="005C00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upload.wikimedia.org/wikipedia/commons/thumb/e/e1/Universal_PH_indicator.jpg/220px-Universal_PH_indicat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3429000"/>
            <a:ext cx="2574677" cy="3429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428860" y="285728"/>
            <a:ext cx="5715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Эксперимент </a:t>
            </a:r>
            <a:endParaRPr lang="ru-RU" sz="4000" b="1" dirty="0">
              <a:ln w="19050"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2357422" y="1285860"/>
            <a:ext cx="1071570" cy="2714644"/>
            <a:chOff x="2357422" y="1285860"/>
            <a:chExt cx="1071570" cy="2714644"/>
          </a:xfrm>
        </p:grpSpPr>
        <p:pic>
          <p:nvPicPr>
            <p:cNvPr id="2050" name="Picture 2" descr="http://www.ru.all.biz/img/ru/catalog/middle/1996769.png"/>
            <p:cNvPicPr>
              <a:picLocks noChangeAspect="1" noChangeArrowheads="1"/>
            </p:cNvPicPr>
            <p:nvPr/>
          </p:nvPicPr>
          <p:blipFill>
            <a:blip r:embed="rId3" cstate="print"/>
            <a:srcRect l="30000" r="30000" b="-1334"/>
            <a:stretch>
              <a:fillRect/>
            </a:stretch>
          </p:blipFill>
          <p:spPr bwMode="auto">
            <a:xfrm>
              <a:off x="2357422" y="1285860"/>
              <a:ext cx="1071570" cy="2714644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6" name="TextBox 5"/>
            <p:cNvSpPr txBox="1"/>
            <p:nvPr/>
          </p:nvSpPr>
          <p:spPr>
            <a:xfrm>
              <a:off x="2500298" y="3500438"/>
              <a:ext cx="785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5C00"/>
                  </a:solidFill>
                  <a:latin typeface="Palatino Linotype" pitchFamily="18" charset="0"/>
                </a:rPr>
                <a:t>№1</a:t>
              </a:r>
              <a:endParaRPr lang="ru-RU" sz="2400" b="1" dirty="0">
                <a:solidFill>
                  <a:srgbClr val="005C00"/>
                </a:solidFill>
                <a:latin typeface="Palatino Linotype" pitchFamily="18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3857620" y="1285860"/>
            <a:ext cx="1071570" cy="2714644"/>
            <a:chOff x="3857620" y="1285860"/>
            <a:chExt cx="1071570" cy="2714644"/>
          </a:xfrm>
        </p:grpSpPr>
        <p:pic>
          <p:nvPicPr>
            <p:cNvPr id="4" name="Picture 2" descr="http://www.ru.all.biz/img/ru/catalog/middle/1996769.png"/>
            <p:cNvPicPr>
              <a:picLocks noChangeAspect="1" noChangeArrowheads="1"/>
            </p:cNvPicPr>
            <p:nvPr/>
          </p:nvPicPr>
          <p:blipFill>
            <a:blip r:embed="rId3" cstate="print"/>
            <a:srcRect l="30000" r="30000" b="-1334"/>
            <a:stretch>
              <a:fillRect/>
            </a:stretch>
          </p:blipFill>
          <p:spPr bwMode="auto">
            <a:xfrm>
              <a:off x="3857620" y="1285860"/>
              <a:ext cx="1071570" cy="2714644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4000496" y="3500438"/>
              <a:ext cx="785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5C00"/>
                  </a:solidFill>
                  <a:latin typeface="Palatino Linotype" pitchFamily="18" charset="0"/>
                </a:rPr>
                <a:t>№2</a:t>
              </a:r>
              <a:endParaRPr lang="ru-RU" sz="2400" b="1" dirty="0">
                <a:solidFill>
                  <a:srgbClr val="005C00"/>
                </a:solidFill>
                <a:latin typeface="Palatino Linotype" pitchFamily="18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5429256" y="1285860"/>
            <a:ext cx="1071570" cy="2714644"/>
            <a:chOff x="5429256" y="1285860"/>
            <a:chExt cx="1071570" cy="2714644"/>
          </a:xfrm>
        </p:grpSpPr>
        <p:pic>
          <p:nvPicPr>
            <p:cNvPr id="5" name="Picture 2" descr="http://www.ru.all.biz/img/ru/catalog/middle/1996769.png"/>
            <p:cNvPicPr>
              <a:picLocks noChangeAspect="1" noChangeArrowheads="1"/>
            </p:cNvPicPr>
            <p:nvPr/>
          </p:nvPicPr>
          <p:blipFill>
            <a:blip r:embed="rId3" cstate="print"/>
            <a:srcRect l="30000" r="30000" b="-1334"/>
            <a:stretch>
              <a:fillRect/>
            </a:stretch>
          </p:blipFill>
          <p:spPr bwMode="auto">
            <a:xfrm>
              <a:off x="5429256" y="1285860"/>
              <a:ext cx="1071570" cy="2714644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8" name="TextBox 7"/>
            <p:cNvSpPr txBox="1"/>
            <p:nvPr/>
          </p:nvSpPr>
          <p:spPr>
            <a:xfrm>
              <a:off x="5572132" y="3500438"/>
              <a:ext cx="785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5C00"/>
                  </a:solidFill>
                  <a:latin typeface="Palatino Linotype" pitchFamily="18" charset="0"/>
                </a:rPr>
                <a:t>№3</a:t>
              </a:r>
              <a:endParaRPr lang="ru-RU" sz="2400" b="1" dirty="0">
                <a:solidFill>
                  <a:srgbClr val="005C00"/>
                </a:solidFill>
                <a:latin typeface="Palatino Linotype" pitchFamily="18" charset="0"/>
              </a:endParaRPr>
            </a:p>
          </p:txBody>
        </p:sp>
      </p:grpSp>
      <p:pic>
        <p:nvPicPr>
          <p:cNvPr id="2054" name="Picture 6" descr="http://dp-adilet.kz/wp-content/img/1/3ea27670_19b0_0131_0fdf_22000aa81b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34429" y="4214818"/>
            <a:ext cx="5470830" cy="23574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1285860"/>
            <a:ext cx="785818" cy="714380"/>
          </a:xfrm>
          <a:prstGeom prst="rect">
            <a:avLst/>
          </a:prstGeom>
          <a:solidFill>
            <a:srgbClr val="DB318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143240" y="1285860"/>
            <a:ext cx="785818" cy="714380"/>
          </a:xfrm>
          <a:prstGeom prst="rect">
            <a:avLst/>
          </a:prstGeom>
          <a:solidFill>
            <a:schemeClr val="bg1">
              <a:alpha val="11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люс 4"/>
          <p:cNvSpPr/>
          <p:nvPr/>
        </p:nvSpPr>
        <p:spPr>
          <a:xfrm>
            <a:off x="2571736" y="1357298"/>
            <a:ext cx="428628" cy="500066"/>
          </a:xfrm>
          <a:prstGeom prst="mathPlus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 5"/>
          <p:cNvSpPr/>
          <p:nvPr/>
        </p:nvSpPr>
        <p:spPr>
          <a:xfrm>
            <a:off x="4071934" y="1357298"/>
            <a:ext cx="571504" cy="500066"/>
          </a:xfrm>
          <a:prstGeom prst="mathEqual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29190" y="1285860"/>
            <a:ext cx="2500330" cy="714380"/>
          </a:xfrm>
          <a:prstGeom prst="rect">
            <a:avLst/>
          </a:prstGeom>
          <a:solidFill>
            <a:schemeClr val="bg1">
              <a:lumMod val="85000"/>
              <a:alpha val="82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285852" y="2143116"/>
            <a:ext cx="6357982" cy="646331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003E00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NaOH</a:t>
            </a:r>
            <a:r>
              <a:rPr kumimoji="0" lang="en-US" sz="36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3E00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3E00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+ </a:t>
            </a:r>
            <a:r>
              <a:rPr kumimoji="0" lang="en-US" sz="36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003E00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HCl</a:t>
            </a:r>
            <a:r>
              <a:rPr kumimoji="0" lang="en-US" sz="36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3E00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36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3E00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→ </a:t>
            </a:r>
            <a:r>
              <a:rPr kumimoji="0" lang="en-US" sz="36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003E00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NaCl</a:t>
            </a:r>
            <a:r>
              <a:rPr kumimoji="0" lang="ru-RU" sz="36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3E00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kumimoji="0" lang="en-US" sz="36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3E00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kumimoji="0" lang="ru-RU" sz="3600" b="1" i="0" u="none" strike="noStrike" cap="none" normalizeH="0" baseline="-30000" dirty="0" smtClean="0">
                <a:ln>
                  <a:solidFill>
                    <a:schemeClr val="tx1"/>
                  </a:solidFill>
                </a:ln>
                <a:solidFill>
                  <a:srgbClr val="003E00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36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3E00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O</a:t>
            </a:r>
            <a:endParaRPr kumimoji="0" lang="en-US" sz="3600" b="1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003E00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  <p:sp>
        <p:nvSpPr>
          <p:cNvPr id="23" name="Месяц 22"/>
          <p:cNvSpPr/>
          <p:nvPr/>
        </p:nvSpPr>
        <p:spPr>
          <a:xfrm rot="16200000">
            <a:off x="2250265" y="2107397"/>
            <a:ext cx="428628" cy="1785950"/>
          </a:xfrm>
          <a:prstGeom prst="moon">
            <a:avLst>
              <a:gd name="adj" fmla="val 27317"/>
            </a:avLst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3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357290" y="2214554"/>
            <a:ext cx="642942" cy="5000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101650" y="2231559"/>
            <a:ext cx="500066" cy="5000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71538" y="3429000"/>
            <a:ext cx="6500858" cy="212365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>
                  <a:solidFill>
                    <a:srgbClr val="003E00"/>
                  </a:solidFill>
                </a:ln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Palatino Linotype" pitchFamily="18" charset="0"/>
              </a:rPr>
              <a:t>Реакция нейтрализации </a:t>
            </a:r>
            <a:r>
              <a:rPr lang="ru-RU" sz="3200" b="1" dirty="0" smtClean="0">
                <a:latin typeface="Palatino Linotype" pitchFamily="18" charset="0"/>
              </a:rPr>
              <a:t>– реакция между щелочью и кислотой с образованием  соли и воды</a:t>
            </a:r>
            <a:endParaRPr lang="ru-RU" sz="3200" b="1" dirty="0"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 animBg="1"/>
      <p:bldP spid="22529" grpId="0" animBg="1"/>
      <p:bldP spid="23" grpId="0" animBg="1"/>
      <p:bldP spid="24" grpId="0" animBg="1"/>
      <p:bldP spid="25" grpId="0" animBg="1"/>
      <p:bldP spid="2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3E00"/>
        </a:solidFill>
        <a:ln>
          <a:solidFill>
            <a:schemeClr val="bg1"/>
          </a:solidFill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895</Words>
  <Application>Microsoft Office PowerPoint</Application>
  <PresentationFormat>Экран (4:3)</PresentationFormat>
  <Paragraphs>166</Paragraphs>
  <Slides>32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Угадай вещество</vt:lpstr>
      <vt:lpstr>Соли. Состав солей,классификация, номенклатура.</vt:lpstr>
      <vt:lpstr>Цель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1</vt:lpstr>
      <vt:lpstr>Ответы на задание 1</vt:lpstr>
      <vt:lpstr>Презентация PowerPoint</vt:lpstr>
      <vt:lpstr>Историческая страничка</vt:lpstr>
      <vt:lpstr>Историческая страничка</vt:lpstr>
      <vt:lpstr>Историческая страничка</vt:lpstr>
      <vt:lpstr>Презентация PowerPoint</vt:lpstr>
      <vt:lpstr>Карбонат кальция - CaCO3 </vt:lpstr>
      <vt:lpstr>Сульфат меди  - CuSO4    </vt:lpstr>
      <vt:lpstr>Фосфат кальция - Сa3(PO4)2 </vt:lpstr>
      <vt:lpstr>Презентация PowerPoint</vt:lpstr>
      <vt:lpstr>Что такое соли? </vt:lpstr>
      <vt:lpstr>Презентация PowerPoint</vt:lpstr>
      <vt:lpstr>Презентация PowerPoint</vt:lpstr>
      <vt:lpstr>Составить формулу сульфата алюминия: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Классы неорганических соединений</dc:title>
  <dc:creator>Amator</dc:creator>
  <cp:lastModifiedBy>Admin</cp:lastModifiedBy>
  <cp:revision>34</cp:revision>
  <dcterms:created xsi:type="dcterms:W3CDTF">2016-01-27T12:14:04Z</dcterms:created>
  <dcterms:modified xsi:type="dcterms:W3CDTF">2020-02-18T12:57:38Z</dcterms:modified>
</cp:coreProperties>
</file>