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0" r:id="rId3"/>
    <p:sldId id="317" r:id="rId4"/>
    <p:sldId id="292" r:id="rId5"/>
    <p:sldId id="343" r:id="rId6"/>
    <p:sldId id="321" r:id="rId7"/>
    <p:sldId id="322" r:id="rId8"/>
    <p:sldId id="323" r:id="rId9"/>
    <p:sldId id="312" r:id="rId10"/>
    <p:sldId id="269" r:id="rId11"/>
    <p:sldId id="326" r:id="rId12"/>
    <p:sldId id="328" r:id="rId13"/>
    <p:sldId id="270" r:id="rId14"/>
    <p:sldId id="305" r:id="rId15"/>
    <p:sldId id="329" r:id="rId16"/>
    <p:sldId id="268" r:id="rId17"/>
    <p:sldId id="338" r:id="rId18"/>
    <p:sldId id="339" r:id="rId19"/>
    <p:sldId id="274" r:id="rId20"/>
    <p:sldId id="364" r:id="rId21"/>
    <p:sldId id="330" r:id="rId22"/>
    <p:sldId id="363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95" autoAdjust="0"/>
  </p:normalViewPr>
  <p:slideViewPr>
    <p:cSldViewPr>
      <p:cViewPr>
        <p:scale>
          <a:sx n="118" d="100"/>
          <a:sy n="118" d="100"/>
        </p:scale>
        <p:origin x="-1422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12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5D96-CE61-499B-A8A5-69CBF0AD9AF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59A10-F45B-4429-B29E-87106FBBA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723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5D96-CE61-499B-A8A5-69CBF0AD9AF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59A10-F45B-4429-B29E-87106FBBA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040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5D96-CE61-499B-A8A5-69CBF0AD9AF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59A10-F45B-4429-B29E-87106FBBA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612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5D96-CE61-499B-A8A5-69CBF0AD9AF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59A10-F45B-4429-B29E-87106FBBA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374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5D96-CE61-499B-A8A5-69CBF0AD9AF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59A10-F45B-4429-B29E-87106FBBA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80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5D96-CE61-499B-A8A5-69CBF0AD9AF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59A10-F45B-4429-B29E-87106FBBA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359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5D96-CE61-499B-A8A5-69CBF0AD9AF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59A10-F45B-4429-B29E-87106FBBA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80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5D96-CE61-499B-A8A5-69CBF0AD9AF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59A10-F45B-4429-B29E-87106FBBA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60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5D96-CE61-499B-A8A5-69CBF0AD9AF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59A10-F45B-4429-B29E-87106FBBA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38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5D96-CE61-499B-A8A5-69CBF0AD9AF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59A10-F45B-4429-B29E-87106FBBA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41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5D96-CE61-499B-A8A5-69CBF0AD9AF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59A10-F45B-4429-B29E-87106FBBA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094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15D96-CE61-499B-A8A5-69CBF0AD9AFA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59A10-F45B-4429-B29E-87106FBBA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425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Ботатыри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338" y="-57150"/>
            <a:ext cx="9464676" cy="738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630959" y="2420888"/>
            <a:ext cx="7772400" cy="147002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9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Былины </a:t>
            </a:r>
            <a:endParaRPr lang="ru-RU" sz="9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13"/>
          <p:cNvSpPr txBox="1">
            <a:spLocks noChangeArrowheads="1"/>
          </p:cNvSpPr>
          <p:nvPr/>
        </p:nvSpPr>
        <p:spPr bwMode="auto">
          <a:xfrm>
            <a:off x="104963" y="4868862"/>
            <a:ext cx="9036496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sz="2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 eaLnBrk="1" hangingPunct="1"/>
            <a:endParaRPr lang="ru-RU" sz="22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endParaRPr lang="ru-RU" sz="22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2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Подлинную </a:t>
            </a:r>
            <a:r>
              <a:rPr lang="ru-RU" sz="2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историю трудового народа нельзя знать, не зная устного народного творчества.</a:t>
            </a:r>
          </a:p>
          <a:p>
            <a:pPr algn="r" eaLnBrk="1" hangingPunct="1"/>
            <a:r>
              <a:rPr lang="ru-RU" sz="2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2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Горький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2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22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23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Вольга и Микул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44958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495801" y="6015789"/>
            <a:ext cx="4677597" cy="83671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К.А. Васильев «Вольга и Микула» </a:t>
            </a:r>
            <a:b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«Меч </a:t>
            </a:r>
            <a:r>
              <a:rPr lang="ru-RU" sz="1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Вольги</a:t>
            </a:r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800" b="1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ln w="11430"/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Меч Вольг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-1"/>
            <a:ext cx="4495800" cy="601578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43660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ikulSe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A29A98"/>
              </a:clrFrom>
              <a:clrTo>
                <a:srgbClr val="A29A98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 истории былины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22575" y="1600199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	Былина 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Вольге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Микуле – новгородская.</a:t>
            </a:r>
          </a:p>
          <a:p>
            <a:pPr algn="just"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	Исследователи относят её возникновение к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XIV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векам. </a:t>
            </a:r>
          </a:p>
          <a:p>
            <a:pPr algn="just"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Исследователи считают доказательством происхождения былины картину пахоты. Именно в северных княжествах почва после расчистки от леса была усеяна кореньями, которые необходимо было корчевать.</a:t>
            </a:r>
          </a:p>
        </p:txBody>
      </p:sp>
    </p:spTree>
    <p:extLst>
      <p:ext uri="{BB962C8B-B14F-4D97-AF65-F5344CB8AC3E}">
        <p14:creationId xmlns:p14="http://schemas.microsoft.com/office/powerpoint/2010/main" val="393913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ikulSe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A29A98"/>
              </a:clrFrom>
              <a:clrTo>
                <a:srgbClr val="A29A98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2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Князь Вольга Святославович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5"/>
          <p:cNvSpPr>
            <a:spLocks noChangeArrowheads="1"/>
          </p:cNvSpPr>
          <p:nvPr/>
        </p:nvSpPr>
        <p:spPr bwMode="auto">
          <a:xfrm>
            <a:off x="457200" y="1351508"/>
            <a:ext cx="8000047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Князь Вольга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(народный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вариант имени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Олег)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необыкновенного происхождения. Он сын княжны и Змея Горыныча. От отца он 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унаследовал чародейные 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способности, «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похотелося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ему много мудрости». Эти 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возможности Вольга 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употребляет на добрые 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дела. Но пахарь 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превосходит 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мощью и доблестью даже 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такого человека.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204864"/>
            <a:ext cx="3165167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371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MikulSe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A29A98"/>
              </a:clrFrom>
              <a:clrTo>
                <a:srgbClr val="A29A98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Микула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— по-современному Николай,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Селянинович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означает, что он </a:t>
            </a:r>
          </a:p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селянин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т. е. живет в селе =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простой мужик-пахарь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оратай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), не князь, не дружинник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не богатырь).</a:t>
            </a:r>
          </a:p>
          <a:p>
            <a:pPr>
              <a:buNone/>
            </a:pP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Село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 слова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селиться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земле,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определенной территории.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Как вы думаете, откуда у богатыря такое имя – Микула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Селянинович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? Что оно обозначает?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F:\Литература\7 класс\Коровина\02.УНТ\Вольга и Микула Селянинович\artlib_gallery-39787-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689" y="2060848"/>
            <a:ext cx="35433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85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MikulSe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A29A98"/>
              </a:clrFrom>
              <a:clrTo>
                <a:srgbClr val="A29A98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7921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Зачитайте описание внешности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Микулы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5"/>
          <p:cNvSpPr txBox="1">
            <a:spLocks noChangeArrowheads="1"/>
          </p:cNvSpPr>
          <p:nvPr/>
        </p:nvSpPr>
        <p:spPr>
          <a:xfrm>
            <a:off x="152400" y="1143000"/>
            <a:ext cx="4876800" cy="5486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7" descr="Вольга Селянинови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95914" y="764704"/>
            <a:ext cx="4353409" cy="58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50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ikulSe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A29A98"/>
              </a:clrFrom>
              <a:clrTo>
                <a:srgbClr val="A29A98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476672"/>
            <a:ext cx="8229600" cy="5904656"/>
          </a:xfrm>
          <a:prstGeom prst="rect">
            <a:avLst/>
          </a:prstGeom>
          <a:ln>
            <a:solidFill>
              <a:srgbClr val="663300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Что подчеркивает безымянный автор былины в облике </a:t>
            </a:r>
            <a:r>
              <a:rPr lang="ru-RU" sz="2500" dirty="0" err="1" smtClean="0">
                <a:latin typeface="Times New Roman" pitchFamily="18" charset="0"/>
                <a:cs typeface="Times New Roman" pitchFamily="18" charset="0"/>
              </a:rPr>
              <a:t>Микулы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err="1" smtClean="0">
                <a:latin typeface="Times New Roman" pitchFamily="18" charset="0"/>
                <a:cs typeface="Times New Roman" pitchFamily="18" charset="0"/>
              </a:rPr>
              <a:t>Селяниновича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/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Каков </a:t>
            </a:r>
            <a:r>
              <a:rPr lang="ru-RU" sz="2500" b="1" u="sng" dirty="0" smtClean="0">
                <a:latin typeface="Times New Roman" pitchFamily="18" charset="0"/>
                <a:cs typeface="Times New Roman" pitchFamily="18" charset="0"/>
              </a:rPr>
              <a:t>портрет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 героя? </a:t>
            </a:r>
            <a:r>
              <a:rPr lang="ru-RU" sz="2500" i="1" dirty="0" smtClean="0">
                <a:latin typeface="Times New Roman" pitchFamily="18" charset="0"/>
                <a:cs typeface="Times New Roman" pitchFamily="18" charset="0"/>
              </a:rPr>
              <a:t>Идеализированный или реальный?</a:t>
            </a:r>
          </a:p>
          <a:p>
            <a:pPr marL="0" indent="0" algn="just">
              <a:buNone/>
            </a:pPr>
            <a:endParaRPr lang="ru-RU" sz="25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Что вы можете сказать об </a:t>
            </a:r>
            <a:r>
              <a:rPr lang="ru-RU" sz="2500" u="sng" dirty="0" smtClean="0">
                <a:latin typeface="Times New Roman" pitchFamily="18" charset="0"/>
                <a:cs typeface="Times New Roman" pitchFamily="18" charset="0"/>
              </a:rPr>
              <a:t>одежде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данного персонажа? Могли быть древнерусский пахарь так одет: «</a:t>
            </a:r>
            <a:r>
              <a:rPr lang="ru-RU" sz="2500" i="1" dirty="0" smtClean="0">
                <a:latin typeface="Times New Roman" pitchFamily="18" charset="0"/>
                <a:cs typeface="Times New Roman" pitchFamily="18" charset="0"/>
              </a:rPr>
              <a:t>У оратая </a:t>
            </a:r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сапожки зелен сафьян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... </a:t>
            </a:r>
            <a:r>
              <a:rPr lang="ru-RU" sz="2500" i="1" dirty="0" smtClean="0">
                <a:latin typeface="Times New Roman" pitchFamily="18" charset="0"/>
                <a:cs typeface="Times New Roman" pitchFamily="18" charset="0"/>
              </a:rPr>
              <a:t>У оратая </a:t>
            </a:r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шляпа пуховая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...»?</a:t>
            </a:r>
          </a:p>
          <a:p>
            <a:pPr algn="just"/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С какой целью дано такое описание героя произведения?</a:t>
            </a:r>
          </a:p>
          <a:p>
            <a:pPr marL="0" indent="0" algn="just">
              <a:buNone/>
            </a:pP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025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MikulSe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A29A98"/>
              </a:clrFrom>
              <a:clrTo>
                <a:srgbClr val="A29A98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Как показывается не внешняя, преходящая,</a:t>
            </a:r>
            <a:br>
              <a:rPr lang="ru-RU" sz="32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 внутренняя, духовная красота </a:t>
            </a:r>
            <a:br>
              <a:rPr lang="ru-RU" sz="32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Микулы</a:t>
            </a:r>
            <a:r>
              <a:rPr lang="ru-RU" sz="32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Селяниновича</a:t>
            </a:r>
            <a:r>
              <a:rPr lang="ru-RU" sz="32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b="1" i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Зачитайте разговор князя с пахарем. Что мы можем сказать об уме и воспитании «простого крестьянина»?</a:t>
            </a:r>
          </a:p>
          <a:p>
            <a:pPr marL="0" indent="0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Похваляется ли оратай своей силой и значимостью? Как он демонстрирует князю и дружине, что его труд важнее «труда» сборщиков подати? Зачитайте данный отрывок.</a:t>
            </a:r>
          </a:p>
          <a:p>
            <a:pPr marL="0" indent="0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относятся к Микуле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Селяниновичу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простые селяне?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относится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Микуле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Селяниновичу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князь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Вольга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Святославич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75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ikulSe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A29A98"/>
              </a:clrFrom>
              <a:clrTo>
                <a:srgbClr val="A29A98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05880" y="2420888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7921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670719"/>
            <a:ext cx="39707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900" b="1" i="1" dirty="0" smtClean="0">
                <a:latin typeface="Times New Roman" pitchFamily="18" charset="0"/>
                <a:cs typeface="Times New Roman" pitchFamily="18" charset="0"/>
              </a:rPr>
              <a:t>    Какую </a:t>
            </a:r>
            <a:r>
              <a:rPr lang="ru-RU" sz="3900" b="1" i="1" dirty="0">
                <a:latin typeface="Times New Roman" pitchFamily="18" charset="0"/>
                <a:cs typeface="Times New Roman" pitchFamily="18" charset="0"/>
              </a:rPr>
              <a:t>характеристику вы </a:t>
            </a:r>
          </a:p>
          <a:p>
            <a:pPr algn="r"/>
            <a:r>
              <a:rPr lang="ru-RU" sz="3900" b="1" i="1" dirty="0">
                <a:latin typeface="Times New Roman" pitchFamily="18" charset="0"/>
                <a:cs typeface="Times New Roman" pitchFamily="18" charset="0"/>
              </a:rPr>
              <a:t>могли бы дать русскому богатырю?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94" y="0"/>
            <a:ext cx="4756784" cy="679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56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ikulSe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A29A98"/>
              </a:clrFrom>
              <a:clrTo>
                <a:srgbClr val="A29A98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6"/>
          <p:cNvSpPr>
            <a:spLocks noChangeArrowheads="1"/>
          </p:cNvSpPr>
          <p:nvPr/>
        </p:nvSpPr>
        <p:spPr bwMode="auto">
          <a:xfrm>
            <a:off x="359532" y="1052736"/>
            <a:ext cx="8424936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Эпический герой </a:t>
            </a: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герой </a:t>
            </a: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былины, который действует в реальном историческом времени, обладает необыкновенной физической силой, воинской доблестью и мудростью.</a:t>
            </a:r>
          </a:p>
        </p:txBody>
      </p:sp>
    </p:spTree>
    <p:extLst>
      <p:ext uri="{BB962C8B-B14F-4D97-AF65-F5344CB8AC3E}">
        <p14:creationId xmlns:p14="http://schemas.microsoft.com/office/powerpoint/2010/main" val="367142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MikulSe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A29A98"/>
              </a:clrFrom>
              <a:clrTo>
                <a:srgbClr val="A29A98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436585" y="88477"/>
            <a:ext cx="8229600" cy="518457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Arial" pitchFamily="34" charset="0"/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Какова основная мысль былины?</a:t>
            </a:r>
          </a:p>
          <a:p>
            <a:pPr algn="just">
              <a:buFont typeface="Arial" pitchFamily="34" charset="0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4" y="1076684"/>
            <a:ext cx="4816257" cy="41761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943" y="1438186"/>
            <a:ext cx="4060288" cy="541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41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lum bright="51000" contrast="-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2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Былина</a:t>
            </a:r>
            <a:endParaRPr lang="ru-RU" b="1" i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51520" y="1780674"/>
            <a:ext cx="8640960" cy="4525963"/>
          </a:xfrm>
          <a:prstGeom prst="rect">
            <a:avLst/>
          </a:prstGeom>
          <a:ln>
            <a:solidFill>
              <a:srgbClr val="663300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Arial" pitchFamily="34" charset="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Термин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былина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закрепился за эпическими сказаниями и эпическими песнями в середине XIX столетия; ранее их называли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старинами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реже —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старинками.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Былина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это своеобразный, чисто русский жанр народного эпоса, в котором рассказывается о богатырях, народных героях и реальных исторических событиях, сложенный в Древней Руси, отразившие историческую действительность, главным образом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XVI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веков.</a:t>
            </a:r>
          </a:p>
          <a:p>
            <a:pPr algn="just">
              <a:buFont typeface="Arial" pitchFamily="34" charset="0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69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MikulSe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A29A98"/>
              </a:clrFrom>
              <a:clrTo>
                <a:srgbClr val="A29A98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436585" y="88477"/>
            <a:ext cx="8229600" cy="518457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Основная мысль былины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Главная ценность на Земле — человек-труженик, в переносном значении —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пахарь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Только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человек, созидающий новое и нужное людям, заслуживает уважения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Государство и власть в лице князя и его дружины должны уважать, охранять и защищать человека-пахаря, так как без него не будет самого государства, не будет сел и городов, просто хлеб не родится.)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9" name="Picture 7" descr="Вольга Селянинови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8465" y="3853551"/>
            <a:ext cx="2160240" cy="2838999"/>
          </a:xfrm>
          <a:prstGeom prst="rect">
            <a:avLst/>
          </a:prstGeom>
        </p:spPr>
      </p:pic>
      <p:pic>
        <p:nvPicPr>
          <p:cNvPr id="10" name="Picture 2" descr="F:\Литература\7 класс\Коровина\02.УНТ\Вольга и Микула Селянинович\artlib_gallery-39787-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853552"/>
            <a:ext cx="2059682" cy="283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76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Литература\7 класс\Коровина\02.УНТ\Вольга и Микула Селянинович\2301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702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F:\Литература\7 класс\Коровина\02.УНТ\Вольга и Микула Селянинович\84292578_TMP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208" y="0"/>
            <a:ext cx="4838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F:\Литература\7 класс\Коровина\02.УНТ\Вольга и Микула Селянинович\0_7626d_13ef74b7_XL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96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21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229600" cy="1354162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Каков, на ваш взгляд, идейный смысл </a:t>
            </a:r>
            <a:br>
              <a:rPr lang="ru-RU" sz="1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русского богатырского эпоса?</a:t>
            </a:r>
            <a:br>
              <a:rPr lang="ru-RU" sz="1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309" y="1628800"/>
            <a:ext cx="8229600" cy="4680520"/>
          </a:xfrm>
          <a:prstGeom prst="rect">
            <a:avLst/>
          </a:prstGeom>
          <a:ln>
            <a:solidFill>
              <a:srgbClr val="663300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Arial" pitchFamily="34" charset="0"/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Былины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это память народа о своем прошлом, художественно переосмысленная, дополненная сказителями. </a:t>
            </a:r>
          </a:p>
          <a:p>
            <a:pPr algn="just">
              <a:buFont typeface="Arial" pitchFamily="34" charset="0"/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Былины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это легендарный эпос русского народа, в котором причудливо сплелись реальная история с политическими и военными конфликтами, реальные исторические лица, политические деятели и воины, мифологические существа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Волх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Всеславьевич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Святогор), вымышленные герои, обобщенные  фольклорные образы.</a:t>
            </a:r>
          </a:p>
          <a:p>
            <a:pPr algn="just">
              <a:buFont typeface="Arial" pitchFamily="34" charset="0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Весь богатырский эпос глубоко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патриотичен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главная его идея — защита и единство русской земли, православной веры.</a:t>
            </a:r>
          </a:p>
          <a:p>
            <a:pPr algn="just">
              <a:buFont typeface="Arial" pitchFamily="34" charset="0"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45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lum bright="51000" contrast="-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2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714" y="1376772"/>
            <a:ext cx="6022571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468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lum bright="51000" contrast="-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2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8445" y="116632"/>
            <a:ext cx="8229600" cy="89138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Исполнение былин</a:t>
            </a:r>
            <a:endParaRPr lang="ru-RU" sz="4000" b="1" dirty="0">
              <a:ln w="1905"/>
              <a:solidFill>
                <a:srgbClr val="66003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47770" y="1101851"/>
            <a:ext cx="8572701" cy="5359326"/>
          </a:xfrm>
          <a:prstGeom prst="rect">
            <a:avLst/>
          </a:prstGeom>
          <a:ln>
            <a:solidFill>
              <a:srgbClr val="663300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Исполнять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былины мог не каждый. Сказителями были особо талантливые люди с отличной памятью. Обычно почетное дело – сказывать былину – поручалось людям преклонного возраста, от 60-65 лет, с большим жизненным опытом. В Древней Руси сказители пользовались почетом и уважением, их мастерство в исполнении былин часто передавалось от родителей к детям и было достоянием семьи. Перенять от отца дар рассказчика, запомнить сюжеты былин и придумать что-нибудь свое, новое было большим счастьем для молодых. Вокруг сказителей всегда собиралось много слушателей, которые с трепетом и большим вниманием переживали истории богатырей. Особенно часто исполнялись былины долгими зимними вечерами, когда в крестьянской жизни наступало затишье. Былины не пелись, а сказывались – произносились речитативом. Песня звучала медленно, плавно, нараспев.</a:t>
            </a:r>
          </a:p>
          <a:p>
            <a:pPr marL="0" indent="0"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Речитатив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– это напевная речь в вокально-музыкальном произведении, чтение нараспев</a:t>
            </a:r>
          </a:p>
        </p:txBody>
      </p:sp>
    </p:spTree>
    <p:extLst>
      <p:ext uri="{BB962C8B-B14F-4D97-AF65-F5344CB8AC3E}">
        <p14:creationId xmlns:p14="http://schemas.microsoft.com/office/powerpoint/2010/main" val="146718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Сказител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74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lum bright="51000" contrast="-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2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393700"/>
            <a:ext cx="298767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Сказители былин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78" y="1628773"/>
            <a:ext cx="2952750" cy="3528417"/>
          </a:xfrm>
          <a:prstGeom prst="rect">
            <a:avLst/>
          </a:prstGeom>
          <a:noFill/>
          <a:ln w="38100">
            <a:solidFill>
              <a:srgbClr val="9933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468313" y="5589588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Т.Г. Рябинин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9" y="0"/>
            <a:ext cx="2997200" cy="3838575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170238"/>
            <a:ext cx="3006725" cy="368776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3231356" y="6027003"/>
            <a:ext cx="28082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Собиратель былин П.Н. Рыбников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5868144" y="886143"/>
            <a:ext cx="25209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М.Д.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Кривополенова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844675"/>
            <a:ext cx="2916237" cy="3889375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6588125" y="5805488"/>
            <a:ext cx="237648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Сёстры Крюковы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24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lum bright="51000" contrast="-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2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Художественные особенности былин</a:t>
            </a:r>
            <a:endParaRPr lang="ru-RU" sz="3800" b="1" dirty="0">
              <a:ln w="1905"/>
              <a:solidFill>
                <a:srgbClr val="66003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" y="980728"/>
            <a:ext cx="8229600" cy="5400600"/>
          </a:xfrm>
          <a:prstGeom prst="rect">
            <a:avLst/>
          </a:prstGeom>
          <a:ln>
            <a:solidFill>
              <a:srgbClr val="663300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тексте былины находим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приметы реальной русской старины.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былинах немного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описаний,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но они выполняют важные художественные функции: придают достоверность повествованию,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выражают симпатии и антипатии автора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дополняют образ богатыря.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Повествование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былинах перебивается диалогом, цель которого подчеркнуть, что выделяет и прославляет богатыря, раскрывает до конца его богатырскую суть.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Сказывание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(напевная интонация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Гиперболизация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преувеличение основных  черт, качеств героев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явлений жизни, связанных с ними  (палица богатыря весит сорок, а иногда и девяносто пудов, конь несет богатыря «выше леса стоячего, чуть  пониже  облака  ходячего» и др.)</a:t>
            </a:r>
          </a:p>
          <a:p>
            <a:pPr algn="just">
              <a:buFont typeface="Wingdings" pitchFamily="2" charset="2"/>
              <a:buChar char="Ø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90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lum bright="51000" contrast="-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2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  <a:ln>
            <a:solidFill>
              <a:srgbClr val="663300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Повторы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Постоянные эпитеты  (красна девица, чисто поле, добрый конь и др.)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Сравнения 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Уменьшительные и увеличительные суффиксы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Приемы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контраста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(богатырь и враг-чудовище) и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антитеза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(герой действует  вопреки советам, предупреждениям).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речетативов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Отсутствие рифмы</a:t>
            </a:r>
          </a:p>
          <a:p>
            <a:pPr algn="just">
              <a:buFont typeface="Arial" pitchFamily="34" charset="0"/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Arial" pitchFamily="34" charset="0"/>
              <a:buNone/>
            </a:pP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Художественные особенности былин</a:t>
            </a:r>
            <a:endParaRPr lang="ru-RU" sz="3800" b="1" dirty="0">
              <a:ln w="1905"/>
              <a:solidFill>
                <a:srgbClr val="66003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41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lum bright="51000" contrast="-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2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23528" y="260648"/>
            <a:ext cx="8496944" cy="187220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Былины рассказывают о непобедимых русских богатырях-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 в этом тоже правда. Воспевая богатырей, защитников 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Родины, былины звали на подвиг во славу отечества,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поднимали в тяжёлую годину испытаний дух народа.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048" y="2016445"/>
            <a:ext cx="8229360" cy="5102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62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MikulS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7544" y="2564904"/>
            <a:ext cx="8496943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1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Былина </a:t>
            </a:r>
            <a:endParaRPr lang="ru-RU" sz="41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1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1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Вольга и </a:t>
            </a:r>
            <a:r>
              <a:rPr lang="ru-RU" sz="41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Микула </a:t>
            </a:r>
            <a:r>
              <a:rPr lang="ru-RU" sz="41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Селянинович</a:t>
            </a:r>
            <a:r>
              <a:rPr lang="ru-RU" sz="41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1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01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626</Words>
  <Application>Microsoft Office PowerPoint</Application>
  <PresentationFormat>Экран (4:3)</PresentationFormat>
  <Paragraphs>95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вы думаете, откуда у богатыря такое имя – Микула Селянинович? Что оно обозначает?</vt:lpstr>
      <vt:lpstr>Презентация PowerPoint</vt:lpstr>
      <vt:lpstr>Презентация PowerPoint</vt:lpstr>
      <vt:lpstr>Как показывается не внешняя, преходящая, а внутренняя, духовная красота  Микулы Селяниновича?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TNet</dc:creator>
  <cp:lastModifiedBy>user-pc</cp:lastModifiedBy>
  <cp:revision>55</cp:revision>
  <dcterms:created xsi:type="dcterms:W3CDTF">2013-08-02T12:02:13Z</dcterms:created>
  <dcterms:modified xsi:type="dcterms:W3CDTF">2022-11-02T14:41:56Z</dcterms:modified>
</cp:coreProperties>
</file>