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FA5620-C1A9-4251-A0C4-AF3ABDE3FABC}"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FA5620-C1A9-4251-A0C4-AF3ABDE3FABC}"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FA5620-C1A9-4251-A0C4-AF3ABDE3FABC}"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FA5620-C1A9-4251-A0C4-AF3ABDE3FABC}"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FA5620-C1A9-4251-A0C4-AF3ABDE3FABC}"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2FA5620-C1A9-4251-A0C4-AF3ABDE3FABC}"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2FA5620-C1A9-4251-A0C4-AF3ABDE3FABC}"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2FA5620-C1A9-4251-A0C4-AF3ABDE3FABC}"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2FA5620-C1A9-4251-A0C4-AF3ABDE3FABC}"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2FA5620-C1A9-4251-A0C4-AF3ABDE3FABC}"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B74098-E442-4E59-979D-30576905439F}" type="datetimeFigureOut">
              <a:rPr lang="ru-RU" smtClean="0"/>
              <a:pPr/>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2FA5620-C1A9-4251-A0C4-AF3ABDE3FABC}"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8B74098-E442-4E59-979D-30576905439F}" type="datetimeFigureOut">
              <a:rPr lang="ru-RU" smtClean="0"/>
              <a:pPr/>
              <a:t>02.11.2022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2FA5620-C1A9-4251-A0C4-AF3ABDE3FAB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1.bp.blogspot.com/-sAampLHwwug/VqtszvAA1cI/AAAAAAAAAQM/A9DsepGDQgE/s1600/fon-shkolnaya-doska-osennie-listya.png"/>
          <p:cNvPicPr>
            <a:picLocks noChangeAspect="1" noChangeArrowheads="1"/>
          </p:cNvPicPr>
          <p:nvPr/>
        </p:nvPicPr>
        <p:blipFill>
          <a:blip r:embed="rId2" cstate="email"/>
          <a:srcRect/>
          <a:stretch>
            <a:fillRect/>
          </a:stretch>
        </p:blipFill>
        <p:spPr bwMode="auto">
          <a:xfrm>
            <a:off x="0" y="188640"/>
            <a:ext cx="9116563" cy="6237312"/>
          </a:xfrm>
          <a:prstGeom prst="rect">
            <a:avLst/>
          </a:prstGeom>
          <a:noFill/>
        </p:spPr>
      </p:pic>
      <p:sp>
        <p:nvSpPr>
          <p:cNvPr id="5" name="Прямоугольник 4"/>
          <p:cNvSpPr/>
          <p:nvPr/>
        </p:nvSpPr>
        <p:spPr>
          <a:xfrm>
            <a:off x="1475656" y="2204864"/>
            <a:ext cx="5760640" cy="2123658"/>
          </a:xfrm>
          <a:prstGeom prst="rect">
            <a:avLst/>
          </a:prstGeom>
        </p:spPr>
        <p:txBody>
          <a:bodyPr wrap="square">
            <a:spAutoFit/>
          </a:bodyPr>
          <a:lstStyle/>
          <a:p>
            <a:pPr algn="ctr"/>
            <a:r>
              <a:rPr lang="ru-RU" sz="3600" b="1" i="1" dirty="0" smtClean="0">
                <a:solidFill>
                  <a:schemeClr val="bg1"/>
                </a:solidFill>
                <a:effectLst>
                  <a:outerShdw blurRad="38100" dist="38100" dir="2700000" algn="tl">
                    <a:srgbClr val="000000">
                      <a:alpha val="43137"/>
                    </a:srgbClr>
                  </a:outerShdw>
                </a:effectLst>
              </a:rPr>
              <a:t>Урок для 6 класса: </a:t>
            </a:r>
            <a:r>
              <a:rPr lang="ru-RU" sz="3200" b="1" i="1" dirty="0" smtClean="0">
                <a:solidFill>
                  <a:schemeClr val="bg1"/>
                </a:solidFill>
                <a:effectLst>
                  <a:outerShdw blurRad="38100" dist="38100" dir="2700000" algn="tl">
                    <a:srgbClr val="000000">
                      <a:alpha val="43137"/>
                    </a:srgbClr>
                  </a:outerShdw>
                </a:effectLst>
              </a:rPr>
              <a:t>«</a:t>
            </a:r>
            <a:r>
              <a:rPr lang="ru-RU" sz="3200" b="1" i="1" u="sng" dirty="0" smtClean="0">
                <a:solidFill>
                  <a:schemeClr val="bg1"/>
                </a:solidFill>
                <a:effectLst>
                  <a:outerShdw blurRad="38100" dist="38100" dir="2700000" algn="tl">
                    <a:srgbClr val="000000">
                      <a:alpha val="43137"/>
                    </a:srgbClr>
                  </a:outerShdw>
                </a:effectLst>
              </a:rPr>
              <a:t>Обобщение </a:t>
            </a:r>
            <a:r>
              <a:rPr lang="ru-RU" sz="3200" b="1" i="1" u="sng" dirty="0">
                <a:solidFill>
                  <a:schemeClr val="bg1"/>
                </a:solidFill>
                <a:effectLst>
                  <a:outerShdw blurRad="38100" dist="38100" dir="2700000" algn="tl">
                    <a:srgbClr val="000000">
                      <a:alpha val="43137"/>
                    </a:srgbClr>
                  </a:outerShdw>
                </a:effectLst>
              </a:rPr>
              <a:t>и систематизация </a:t>
            </a:r>
            <a:r>
              <a:rPr lang="ru-RU" sz="3200" b="1" i="1" u="sng" dirty="0" smtClean="0">
                <a:solidFill>
                  <a:schemeClr val="bg1"/>
                </a:solidFill>
                <a:effectLst>
                  <a:outerShdw blurRad="38100" dist="38100" dir="2700000" algn="tl">
                    <a:srgbClr val="000000">
                      <a:alpha val="43137"/>
                    </a:srgbClr>
                  </a:outerShdw>
                </a:effectLst>
              </a:rPr>
              <a:t> знаний </a:t>
            </a:r>
            <a:r>
              <a:rPr lang="ru-RU" sz="3200" b="1" i="1" u="sng" dirty="0">
                <a:solidFill>
                  <a:schemeClr val="bg1"/>
                </a:solidFill>
                <a:effectLst>
                  <a:outerShdw blurRad="38100" dist="38100" dir="2700000" algn="tl">
                    <a:srgbClr val="000000">
                      <a:alpha val="43137"/>
                    </a:srgbClr>
                  </a:outerShdw>
                </a:effectLst>
              </a:rPr>
              <a:t>об имени </a:t>
            </a:r>
            <a:r>
              <a:rPr lang="ru-RU" sz="3200" b="1" i="1" u="sng" dirty="0" smtClean="0">
                <a:solidFill>
                  <a:schemeClr val="bg1"/>
                </a:solidFill>
                <a:effectLst>
                  <a:outerShdw blurRad="38100" dist="38100" dir="2700000" algn="tl">
                    <a:srgbClr val="000000">
                      <a:alpha val="43137"/>
                    </a:srgbClr>
                  </a:outerShdw>
                </a:effectLst>
              </a:rPr>
              <a:t>прилагательном»</a:t>
            </a:r>
            <a:endParaRPr lang="ru-RU" sz="3200" b="1" i="1" u="sng" dirty="0">
              <a:solidFill>
                <a:schemeClr val="bg1"/>
              </a:solidFill>
              <a:effectLst>
                <a:outerShdw blurRad="38100" dist="38100" dir="2700000" algn="tl">
                  <a:srgbClr val="000000">
                    <a:alpha val="43137"/>
                  </a:srgbClr>
                </a:outerShdw>
              </a:effectLst>
            </a:endParaRPr>
          </a:p>
        </p:txBody>
      </p:sp>
      <p:sp>
        <p:nvSpPr>
          <p:cNvPr id="6" name="Прямоугольник 5"/>
          <p:cNvSpPr/>
          <p:nvPr/>
        </p:nvSpPr>
        <p:spPr>
          <a:xfrm>
            <a:off x="3563888" y="5013176"/>
            <a:ext cx="3672408" cy="830997"/>
          </a:xfrm>
          <a:prstGeom prst="rect">
            <a:avLst/>
          </a:prstGeom>
        </p:spPr>
        <p:txBody>
          <a:bodyPr wrap="square">
            <a:spAutoFit/>
          </a:bodyPr>
          <a:lstStyle/>
          <a:p>
            <a:r>
              <a:rPr lang="ru-RU" sz="2400" i="1" dirty="0">
                <a:solidFill>
                  <a:schemeClr val="bg1"/>
                </a:solidFill>
                <a:effectLst>
                  <a:outerShdw blurRad="38100" dist="38100" dir="2700000" algn="tl">
                    <a:srgbClr val="000000">
                      <a:alpha val="43137"/>
                    </a:srgbClr>
                  </a:outerShdw>
                </a:effectLst>
              </a:rPr>
              <a:t>Учитель русского языка и литературы: </a:t>
            </a:r>
            <a:r>
              <a:rPr lang="ru-RU" sz="2400" i="1" dirty="0" err="1" smtClean="0">
                <a:solidFill>
                  <a:schemeClr val="bg1"/>
                </a:solidFill>
                <a:effectLst>
                  <a:outerShdw blurRad="38100" dist="38100" dir="2700000" algn="tl">
                    <a:srgbClr val="000000">
                      <a:alpha val="43137"/>
                    </a:srgbClr>
                  </a:outerShdw>
                </a:effectLst>
              </a:rPr>
              <a:t>Хуако</a:t>
            </a:r>
            <a:r>
              <a:rPr lang="ru-RU" sz="2400" i="1" dirty="0" smtClean="0">
                <a:solidFill>
                  <a:schemeClr val="bg1"/>
                </a:solidFill>
                <a:effectLst>
                  <a:outerShdw blurRad="38100" dist="38100" dir="2700000" algn="tl">
                    <a:srgbClr val="000000">
                      <a:alpha val="43137"/>
                    </a:srgbClr>
                  </a:outerShdw>
                </a:effectLst>
              </a:rPr>
              <a:t> И.М.</a:t>
            </a:r>
            <a:endParaRPr lang="ru-RU" sz="2400" i="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6" name="Прямоугольник 5"/>
          <p:cNvSpPr/>
          <p:nvPr/>
        </p:nvSpPr>
        <p:spPr>
          <a:xfrm>
            <a:off x="1259632" y="188640"/>
            <a:ext cx="6417141" cy="830997"/>
          </a:xfrm>
          <a:prstGeom prst="rect">
            <a:avLst/>
          </a:prstGeom>
        </p:spPr>
        <p:txBody>
          <a:bodyPr wrap="none">
            <a:spAutoFit/>
          </a:bodyPr>
          <a:lstStyle/>
          <a:p>
            <a:r>
              <a:rPr lang="ru-RU" sz="4800" b="1" i="1" u="sng" dirty="0">
                <a:solidFill>
                  <a:srgbClr val="C00000"/>
                </a:solidFill>
                <a:effectLst>
                  <a:outerShdw blurRad="38100" dist="38100" dir="2700000" algn="tl">
                    <a:srgbClr val="000000">
                      <a:alpha val="43137"/>
                    </a:srgbClr>
                  </a:outerShdw>
                </a:effectLst>
              </a:rPr>
              <a:t>Выборочный диктант</a:t>
            </a:r>
            <a:endParaRPr lang="ru-RU" sz="4800" b="1" u="sng" dirty="0">
              <a:solidFill>
                <a:srgbClr val="C00000"/>
              </a:solidFill>
              <a:effectLst>
                <a:outerShdw blurRad="38100" dist="38100" dir="2700000" algn="tl">
                  <a:srgbClr val="000000">
                    <a:alpha val="43137"/>
                  </a:srgbClr>
                </a:outerShdw>
              </a:effectLst>
            </a:endParaRPr>
          </a:p>
        </p:txBody>
      </p:sp>
      <p:sp>
        <p:nvSpPr>
          <p:cNvPr id="20481" name="Rectangle 1"/>
          <p:cNvSpPr>
            <a:spLocks noChangeArrowheads="1"/>
          </p:cNvSpPr>
          <p:nvPr/>
        </p:nvSpPr>
        <p:spPr bwMode="auto">
          <a:xfrm>
            <a:off x="1187624" y="1124744"/>
            <a:ext cx="741682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400" b="1" i="1" dirty="0">
                <a:effectLst>
                  <a:outerShdw blurRad="38100" dist="38100" dir="2700000" algn="tl">
                    <a:srgbClr val="000000">
                      <a:alpha val="43137"/>
                    </a:srgbClr>
                  </a:outerShdw>
                </a:effectLst>
              </a:rPr>
              <a:t>Найдите и выпишите степень сравнения прилагательного,  образуя начальную </a:t>
            </a:r>
            <a:r>
              <a:rPr lang="ru-RU" sz="2400" b="1" i="1" dirty="0" smtClean="0">
                <a:effectLst>
                  <a:outerShdw blurRad="38100" dist="38100" dir="2700000" algn="tl">
                    <a:srgbClr val="000000">
                      <a:alpha val="43137"/>
                    </a:srgbClr>
                  </a:outerShdw>
                </a:effectLst>
              </a:rPr>
              <a:t>форму.</a:t>
            </a:r>
            <a:endParaRPr lang="ru-RU" sz="2400" b="1" i="1" dirty="0">
              <a:effectLst>
                <a:outerShdw blurRad="38100" dist="38100" dir="2700000" algn="tl">
                  <a:srgbClr val="000000">
                    <a:alpha val="43137"/>
                  </a:srgbClr>
                </a:outerShdw>
              </a:effectLst>
            </a:endParaRPr>
          </a:p>
        </p:txBody>
      </p:sp>
      <p:sp>
        <p:nvSpPr>
          <p:cNvPr id="20482" name="Rectangle 2"/>
          <p:cNvSpPr>
            <a:spLocks noChangeArrowheads="1"/>
          </p:cNvSpPr>
          <p:nvPr/>
        </p:nvSpPr>
        <p:spPr bwMode="auto">
          <a:xfrm>
            <a:off x="1187624" y="2204864"/>
            <a:ext cx="763284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3600" i="1" dirty="0"/>
              <a:t>В величайшей панораме развёртываются удивительнейшие картины гор и равнин. Вершина Народная является самой высокой горой Урала. За миллионы лет вода и ветер стесали горы, обнажили их огромнейшие богатства.</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5" name="Прямоугольник 4"/>
          <p:cNvSpPr/>
          <p:nvPr/>
        </p:nvSpPr>
        <p:spPr>
          <a:xfrm>
            <a:off x="1547664" y="188640"/>
            <a:ext cx="4435830" cy="923330"/>
          </a:xfrm>
          <a:prstGeom prst="rect">
            <a:avLst/>
          </a:prstGeom>
        </p:spPr>
        <p:txBody>
          <a:bodyPr wrap="none">
            <a:spAutoFit/>
          </a:bodyPr>
          <a:lstStyle/>
          <a:p>
            <a:r>
              <a:rPr lang="ru-RU" sz="5400" b="1" i="1" u="sng" dirty="0">
                <a:solidFill>
                  <a:srgbClr val="C00000"/>
                </a:solidFill>
                <a:effectLst>
                  <a:outerShdw blurRad="38100" dist="38100" dir="2700000" algn="tl">
                    <a:srgbClr val="000000">
                      <a:alpha val="43137"/>
                    </a:srgbClr>
                  </a:outerShdw>
                </a:effectLst>
              </a:rPr>
              <a:t>Проверь себя </a:t>
            </a:r>
          </a:p>
        </p:txBody>
      </p:sp>
      <p:pic>
        <p:nvPicPr>
          <p:cNvPr id="6" name="Picture 4" descr="http://pngriver.com/wp-content/uploads/2017/12/number-5-digit-png-transparent-images-transparent-backgrounds-5.png"/>
          <p:cNvPicPr>
            <a:picLocks noChangeAspect="1" noChangeArrowheads="1"/>
          </p:cNvPicPr>
          <p:nvPr/>
        </p:nvPicPr>
        <p:blipFill>
          <a:blip r:embed="rId3" cstate="email"/>
          <a:srcRect/>
          <a:stretch>
            <a:fillRect/>
          </a:stretch>
        </p:blipFill>
        <p:spPr bwMode="auto">
          <a:xfrm rot="595064">
            <a:off x="7262153" y="4895018"/>
            <a:ext cx="2160011" cy="2160011"/>
          </a:xfrm>
          <a:prstGeom prst="rect">
            <a:avLst/>
          </a:prstGeom>
          <a:noFill/>
        </p:spPr>
      </p:pic>
      <p:sp>
        <p:nvSpPr>
          <p:cNvPr id="7" name="Прямоугольник 6"/>
          <p:cNvSpPr/>
          <p:nvPr/>
        </p:nvSpPr>
        <p:spPr>
          <a:xfrm>
            <a:off x="1475656" y="1484784"/>
            <a:ext cx="7344816" cy="2308324"/>
          </a:xfrm>
          <a:prstGeom prst="rect">
            <a:avLst/>
          </a:prstGeom>
        </p:spPr>
        <p:txBody>
          <a:bodyPr wrap="square">
            <a:spAutoFit/>
          </a:bodyPr>
          <a:lstStyle/>
          <a:p>
            <a:r>
              <a:rPr lang="ru-RU" sz="3600" dirty="0"/>
              <a:t>Величайшей (великий), у</a:t>
            </a:r>
            <a:r>
              <a:rPr lang="ru-RU" sz="3600" dirty="0" smtClean="0"/>
              <a:t>дивительнейшие </a:t>
            </a:r>
            <a:r>
              <a:rPr lang="ru-RU" sz="3600" dirty="0"/>
              <a:t>(удивительный), самой высокой (высокий), </a:t>
            </a:r>
            <a:endParaRPr lang="ru-RU" sz="3600" dirty="0" smtClean="0"/>
          </a:p>
          <a:p>
            <a:r>
              <a:rPr lang="ru-RU" sz="3600" dirty="0" smtClean="0"/>
              <a:t>огромнейшие (огромный</a:t>
            </a:r>
            <a:r>
              <a:rPr lang="ru-RU" sz="3600" dirty="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ds04.infourok.ru/uploads/ex/0328/000e33f7-8067a733/img17.jpg"/>
          <p:cNvPicPr>
            <a:picLocks noChangeAspect="1" noChangeArrowheads="1"/>
          </p:cNvPicPr>
          <p:nvPr/>
        </p:nvPicPr>
        <p:blipFill>
          <a:blip r:embed="rId2" cstate="email"/>
          <a:srcRect/>
          <a:stretch>
            <a:fillRect/>
          </a:stretch>
        </p:blipFill>
        <p:spPr bwMode="auto">
          <a:xfrm>
            <a:off x="0" y="1"/>
            <a:ext cx="9144000" cy="6857999"/>
          </a:xfrm>
          <a:prstGeom prst="rect">
            <a:avLst/>
          </a:prstGeom>
          <a:noFill/>
        </p:spPr>
      </p:pic>
      <p:sp>
        <p:nvSpPr>
          <p:cNvPr id="24577" name="Rectangle 1"/>
          <p:cNvSpPr>
            <a:spLocks noChangeArrowheads="1"/>
          </p:cNvSpPr>
          <p:nvPr/>
        </p:nvSpPr>
        <p:spPr bwMode="auto">
          <a:xfrm>
            <a:off x="647056" y="2564904"/>
            <a:ext cx="849694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3200" i="1" dirty="0" smtClean="0"/>
              <a:t>- Имя </a:t>
            </a:r>
            <a:r>
              <a:rPr lang="ru-RU" sz="3200" i="1" dirty="0" err="1" smtClean="0"/>
              <a:t>прилагательное-ж.р</a:t>
            </a:r>
            <a:r>
              <a:rPr lang="ru-RU" sz="3200" i="1" dirty="0" smtClean="0"/>
              <a:t>., </a:t>
            </a:r>
            <a:r>
              <a:rPr lang="ru-RU" sz="3200" i="1" dirty="0" err="1" smtClean="0"/>
              <a:t>ед.ч.,В.п</a:t>
            </a:r>
            <a:r>
              <a:rPr lang="ru-RU" sz="3200" i="1" dirty="0" smtClean="0"/>
              <a:t>.   </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smtClean="0"/>
              <a:t>- Имя </a:t>
            </a:r>
            <a:r>
              <a:rPr lang="ru-RU" sz="3200" i="1" dirty="0" err="1" smtClean="0"/>
              <a:t>прилагательное-ср.р</a:t>
            </a:r>
            <a:r>
              <a:rPr lang="ru-RU" sz="3200" i="1" dirty="0" smtClean="0"/>
              <a:t>., </a:t>
            </a:r>
            <a:r>
              <a:rPr lang="ru-RU" sz="3200" i="1" dirty="0" err="1" smtClean="0"/>
              <a:t>ед.ч.,П.п</a:t>
            </a:r>
            <a:r>
              <a:rPr lang="ru-RU" sz="3200" i="1" dirty="0" smtClean="0"/>
              <a:t>.       </a:t>
            </a:r>
          </a:p>
          <a:p>
            <a:pPr marL="0" marR="0" lvl="0" indent="0" algn="l" defTabSz="914400" rtl="0" eaLnBrk="0" fontAlgn="base" latinLnBrk="0" hangingPunct="0">
              <a:lnSpc>
                <a:spcPct val="100000"/>
              </a:lnSpc>
              <a:spcBef>
                <a:spcPct val="0"/>
              </a:spcBef>
              <a:spcAft>
                <a:spcPct val="0"/>
              </a:spcAft>
              <a:buClrTx/>
              <a:buSzTx/>
              <a:buFontTx/>
              <a:buChar char="-"/>
              <a:tabLst/>
            </a:pPr>
            <a:r>
              <a:rPr lang="ru-RU" sz="3200" i="1" dirty="0" smtClean="0"/>
              <a:t>Имя </a:t>
            </a:r>
            <a:r>
              <a:rPr lang="ru-RU" sz="3200" i="1" dirty="0" err="1" smtClean="0"/>
              <a:t>прилагательное-м.р</a:t>
            </a:r>
            <a:r>
              <a:rPr lang="ru-RU" sz="3200" i="1" dirty="0" smtClean="0"/>
              <a:t>., </a:t>
            </a:r>
            <a:r>
              <a:rPr lang="ru-RU" sz="3200" i="1" dirty="0" err="1" smtClean="0"/>
              <a:t>мн.ч.,Им.п</a:t>
            </a:r>
            <a:r>
              <a:rPr lang="ru-RU" sz="3200" i="1" dirty="0" smtClean="0"/>
              <a:t>.</a:t>
            </a:r>
          </a:p>
          <a:p>
            <a:pPr marL="0" marR="0" lvl="0" indent="0" algn="l" defTabSz="914400" rtl="0" eaLnBrk="0" fontAlgn="base" latinLnBrk="0" hangingPunct="0">
              <a:lnSpc>
                <a:spcPct val="100000"/>
              </a:lnSpc>
              <a:spcBef>
                <a:spcPct val="0"/>
              </a:spcBef>
              <a:spcAft>
                <a:spcPct val="0"/>
              </a:spcAft>
              <a:buClrTx/>
              <a:buSzTx/>
              <a:tabLst/>
            </a:pPr>
            <a:r>
              <a:rPr lang="ru-RU" sz="3200" i="1" dirty="0" smtClean="0"/>
              <a:t> </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smtClean="0"/>
              <a:t>Синий жакет—синие жакеты </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smtClean="0"/>
              <a:t>Синяя краска—синие краски </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smtClean="0"/>
              <a:t>Синее море—синие моря </a:t>
            </a:r>
            <a:endParaRPr lang="ru-RU" sz="3200" i="1" dirty="0"/>
          </a:p>
        </p:txBody>
      </p:sp>
      <p:sp>
        <p:nvSpPr>
          <p:cNvPr id="6" name="Прямоугольник 5"/>
          <p:cNvSpPr/>
          <p:nvPr/>
        </p:nvSpPr>
        <p:spPr>
          <a:xfrm>
            <a:off x="755576" y="1556792"/>
            <a:ext cx="4822154" cy="830997"/>
          </a:xfrm>
          <a:prstGeom prst="rect">
            <a:avLst/>
          </a:prstGeom>
        </p:spPr>
        <p:txBody>
          <a:bodyPr wrap="none">
            <a:spAutoFit/>
          </a:bodyPr>
          <a:lstStyle/>
          <a:p>
            <a:r>
              <a:rPr lang="ru-RU" sz="4800" b="1" i="1" u="sng" dirty="0">
                <a:solidFill>
                  <a:srgbClr val="C00000"/>
                </a:solidFill>
                <a:effectLst>
                  <a:outerShdw blurRad="38100" dist="38100" dir="2700000" algn="tl">
                    <a:srgbClr val="000000">
                      <a:alpha val="43137"/>
                    </a:srgbClr>
                  </a:outerShdw>
                </a:effectLst>
              </a:rPr>
              <a:t>Исправь ошибку!</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ds04.infourok.ru/uploads/ex/0328/000e33f7-8067a733/img17.jpg"/>
          <p:cNvPicPr>
            <a:picLocks noChangeAspect="1" noChangeArrowheads="1"/>
          </p:cNvPicPr>
          <p:nvPr/>
        </p:nvPicPr>
        <p:blipFill>
          <a:blip r:embed="rId2" cstate="email"/>
          <a:srcRect/>
          <a:stretch>
            <a:fillRect/>
          </a:stretch>
        </p:blipFill>
        <p:spPr bwMode="auto">
          <a:xfrm>
            <a:off x="0" y="1"/>
            <a:ext cx="9144000" cy="6857999"/>
          </a:xfrm>
          <a:prstGeom prst="rect">
            <a:avLst/>
          </a:prstGeom>
          <a:noFill/>
        </p:spPr>
      </p:pic>
      <p:sp>
        <p:nvSpPr>
          <p:cNvPr id="5" name="Прямоугольник 4"/>
          <p:cNvSpPr/>
          <p:nvPr/>
        </p:nvSpPr>
        <p:spPr>
          <a:xfrm>
            <a:off x="971600" y="1484784"/>
            <a:ext cx="4435830" cy="923330"/>
          </a:xfrm>
          <a:prstGeom prst="rect">
            <a:avLst/>
          </a:prstGeom>
        </p:spPr>
        <p:txBody>
          <a:bodyPr wrap="none">
            <a:spAutoFit/>
          </a:bodyPr>
          <a:lstStyle/>
          <a:p>
            <a:r>
              <a:rPr lang="ru-RU" sz="5400" b="1" i="1" u="sng" dirty="0">
                <a:solidFill>
                  <a:srgbClr val="C00000"/>
                </a:solidFill>
                <a:effectLst>
                  <a:outerShdw blurRad="38100" dist="38100" dir="2700000" algn="tl">
                    <a:srgbClr val="000000">
                      <a:alpha val="43137"/>
                    </a:srgbClr>
                  </a:outerShdw>
                </a:effectLst>
              </a:rPr>
              <a:t>Проверь себя </a:t>
            </a:r>
          </a:p>
        </p:txBody>
      </p:sp>
      <p:sp>
        <p:nvSpPr>
          <p:cNvPr id="23553" name="Rectangle 1"/>
          <p:cNvSpPr>
            <a:spLocks noChangeArrowheads="1"/>
          </p:cNvSpPr>
          <p:nvPr/>
        </p:nvSpPr>
        <p:spPr bwMode="auto">
          <a:xfrm>
            <a:off x="0" y="2564904"/>
            <a:ext cx="9427324"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3900" i="1" dirty="0">
                <a:effectLst>
                  <a:outerShdw blurRad="38100" dist="38100" dir="2700000" algn="tl">
                    <a:srgbClr val="000000">
                      <a:alpha val="43137"/>
                    </a:srgbClr>
                  </a:outerShdw>
                </a:effectLst>
              </a:rPr>
              <a:t>Во мн.ч. прилагательные </a:t>
            </a:r>
            <a:r>
              <a:rPr lang="ru-RU" sz="3900" i="1" dirty="0" smtClean="0">
                <a:effectLst>
                  <a:outerShdw blurRad="38100" dist="38100" dir="2700000" algn="tl">
                    <a:srgbClr val="000000">
                      <a:alpha val="43137"/>
                    </a:srgbClr>
                  </a:outerShdw>
                </a:effectLst>
              </a:rPr>
              <a:t>не </a:t>
            </a:r>
            <a:r>
              <a:rPr lang="ru-RU" sz="3900" i="1" dirty="0">
                <a:effectLst>
                  <a:outerShdw blurRad="38100" dist="38100" dir="2700000" algn="tl">
                    <a:srgbClr val="000000">
                      <a:alpha val="43137"/>
                    </a:srgbClr>
                  </a:outerShdw>
                </a:effectLst>
              </a:rPr>
              <a:t>имеют рода</a:t>
            </a:r>
          </a:p>
        </p:txBody>
      </p:sp>
      <p:pic>
        <p:nvPicPr>
          <p:cNvPr id="7" name="Picture 4" descr="http://pngriver.com/wp-content/uploads/2017/12/number-5-digit-png-transparent-images-transparent-backgrounds-5.png"/>
          <p:cNvPicPr>
            <a:picLocks noChangeAspect="1" noChangeArrowheads="1"/>
          </p:cNvPicPr>
          <p:nvPr/>
        </p:nvPicPr>
        <p:blipFill>
          <a:blip r:embed="rId3" cstate="email"/>
          <a:srcRect/>
          <a:stretch>
            <a:fillRect/>
          </a:stretch>
        </p:blipFill>
        <p:spPr bwMode="auto">
          <a:xfrm rot="595064">
            <a:off x="7262153" y="4895018"/>
            <a:ext cx="2160011" cy="216001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7649" name="Rectangle 1"/>
          <p:cNvSpPr>
            <a:spLocks noChangeArrowheads="1"/>
          </p:cNvSpPr>
          <p:nvPr/>
        </p:nvSpPr>
        <p:spPr bwMode="auto">
          <a:xfrm>
            <a:off x="1259632" y="0"/>
            <a:ext cx="7128792"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4400" b="1" i="1" u="sng" dirty="0">
                <a:solidFill>
                  <a:srgbClr val="C00000"/>
                </a:solidFill>
                <a:effectLst>
                  <a:outerShdw blurRad="38100" dist="38100" dir="2700000" algn="tl">
                    <a:srgbClr val="000000">
                      <a:alpha val="43137"/>
                    </a:srgbClr>
                  </a:outerShdw>
                </a:effectLst>
              </a:rPr>
              <a:t>Творческий диктант </a:t>
            </a:r>
            <a:endParaRPr lang="ru-RU" sz="4400" b="1" i="1" u="sng" dirty="0" smtClean="0">
              <a:solidFill>
                <a:srgbClr val="C00000"/>
              </a:solidFill>
              <a:effectLst>
                <a:outerShdw blurRad="38100" dist="38100" dir="2700000" algn="tl">
                  <a:srgbClr val="000000">
                    <a:alpha val="43137"/>
                  </a:srgbClr>
                </a:outerShdw>
              </a:effectLst>
            </a:endParaRPr>
          </a:p>
          <a:p>
            <a:pPr marL="0" marR="0" lvl="0" indent="0" algn="l" defTabSz="914400" rtl="0" eaLnBrk="1" fontAlgn="base" latinLnBrk="0" hangingPunct="1">
              <a:lnSpc>
                <a:spcPct val="100000"/>
              </a:lnSpc>
              <a:spcBef>
                <a:spcPct val="0"/>
              </a:spcBef>
              <a:spcAft>
                <a:spcPct val="0"/>
              </a:spcAft>
              <a:buClrTx/>
              <a:buSzTx/>
              <a:buFontTx/>
              <a:buNone/>
              <a:tabLst/>
            </a:pPr>
            <a:r>
              <a:rPr lang="ru-RU" sz="4400" b="1" i="1" u="sng" dirty="0" smtClean="0">
                <a:solidFill>
                  <a:srgbClr val="C00000"/>
                </a:solidFill>
                <a:effectLst>
                  <a:outerShdw blurRad="38100" dist="38100" dir="2700000" algn="tl">
                    <a:srgbClr val="000000">
                      <a:alpha val="43137"/>
                    </a:srgbClr>
                  </a:outerShdw>
                </a:effectLst>
              </a:rPr>
              <a:t>с </a:t>
            </a:r>
            <a:r>
              <a:rPr lang="ru-RU" sz="4400" b="1" i="1" u="sng" dirty="0">
                <a:solidFill>
                  <a:srgbClr val="C00000"/>
                </a:solidFill>
                <a:effectLst>
                  <a:outerShdw blurRad="38100" dist="38100" dir="2700000" algn="tl">
                    <a:srgbClr val="000000">
                      <a:alpha val="43137"/>
                    </a:srgbClr>
                  </a:outerShdw>
                </a:effectLst>
              </a:rPr>
              <a:t>комментированием</a:t>
            </a:r>
          </a:p>
        </p:txBody>
      </p:sp>
      <p:sp>
        <p:nvSpPr>
          <p:cNvPr id="27650" name="Rectangle 2"/>
          <p:cNvSpPr>
            <a:spLocks noChangeArrowheads="1"/>
          </p:cNvSpPr>
          <p:nvPr/>
        </p:nvSpPr>
        <p:spPr bwMode="auto">
          <a:xfrm>
            <a:off x="1187624" y="1556792"/>
            <a:ext cx="756175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000" b="1" dirty="0">
                <a:effectLst>
                  <a:outerShdw blurRad="38100" dist="38100" dir="2700000" algn="tl">
                    <a:srgbClr val="000000">
                      <a:alpha val="43137"/>
                    </a:srgbClr>
                  </a:outerShdw>
                </a:effectLst>
              </a:rPr>
              <a:t>Вставьте суффиксы, подбери к прилагательным </a:t>
            </a:r>
            <a:r>
              <a:rPr lang="ru-RU" sz="2000" b="1" dirty="0" smtClean="0">
                <a:effectLst>
                  <a:outerShdw blurRad="38100" dist="38100" dir="2700000" algn="tl">
                    <a:srgbClr val="000000">
                      <a:alpha val="43137"/>
                    </a:srgbClr>
                  </a:outerShdw>
                </a:effectLst>
              </a:rPr>
              <a:t>существительные.</a:t>
            </a:r>
            <a:endParaRPr lang="ru-RU" sz="2000" b="1" dirty="0">
              <a:effectLst>
                <a:outerShdw blurRad="38100" dist="38100" dir="2700000" algn="tl">
                  <a:srgbClr val="000000">
                    <a:alpha val="43137"/>
                  </a:srgbClr>
                </a:outerShdw>
              </a:effectLst>
            </a:endParaRPr>
          </a:p>
        </p:txBody>
      </p:sp>
      <p:graphicFrame>
        <p:nvGraphicFramePr>
          <p:cNvPr id="7" name="Таблица 6"/>
          <p:cNvGraphicFramePr>
            <a:graphicFrameLocks noGrp="1"/>
          </p:cNvGraphicFramePr>
          <p:nvPr/>
        </p:nvGraphicFramePr>
        <p:xfrm>
          <a:off x="1403648" y="1988840"/>
          <a:ext cx="7416824" cy="4176464"/>
        </p:xfrm>
        <a:graphic>
          <a:graphicData uri="http://schemas.openxmlformats.org/drawingml/2006/table">
            <a:tbl>
              <a:tblPr/>
              <a:tblGrid>
                <a:gridCol w="3708025"/>
                <a:gridCol w="3708799"/>
              </a:tblGrid>
              <a:tr h="4176464">
                <a:tc>
                  <a:txBody>
                    <a:bodyPr/>
                    <a:lstStyle/>
                    <a:p>
                      <a:pPr fontAlgn="base">
                        <a:lnSpc>
                          <a:spcPct val="115000"/>
                        </a:lnSpc>
                        <a:spcAft>
                          <a:spcPts val="0"/>
                        </a:spcAft>
                      </a:pPr>
                      <a:r>
                        <a:rPr lang="ru-RU" sz="2800" i="1" dirty="0"/>
                        <a:t>Глин…</a:t>
                      </a:r>
                      <a:r>
                        <a:rPr lang="ru-RU" sz="2800" i="1" dirty="0" err="1"/>
                        <a:t>ый</a:t>
                      </a:r>
                      <a:r>
                        <a:rPr lang="ru-RU" sz="2800" i="1" dirty="0"/>
                        <a:t>  </a:t>
                      </a:r>
                    </a:p>
                    <a:p>
                      <a:pPr fontAlgn="base">
                        <a:lnSpc>
                          <a:spcPct val="115000"/>
                        </a:lnSpc>
                        <a:spcAft>
                          <a:spcPts val="0"/>
                        </a:spcAft>
                      </a:pPr>
                      <a:r>
                        <a:rPr lang="ru-RU" sz="2800" i="1" dirty="0"/>
                        <a:t>Близ…</a:t>
                      </a:r>
                      <a:r>
                        <a:rPr lang="ru-RU" sz="2800" i="1" dirty="0" err="1"/>
                        <a:t>иный</a:t>
                      </a:r>
                      <a:endParaRPr lang="ru-RU" sz="2800" i="1" dirty="0"/>
                    </a:p>
                    <a:p>
                      <a:pPr fontAlgn="base">
                        <a:lnSpc>
                          <a:spcPct val="115000"/>
                        </a:lnSpc>
                        <a:spcAft>
                          <a:spcPts val="0"/>
                        </a:spcAft>
                      </a:pPr>
                      <a:r>
                        <a:rPr lang="ru-RU" sz="2800" i="1" dirty="0"/>
                        <a:t>Мерз…</a:t>
                      </a:r>
                      <a:r>
                        <a:rPr lang="ru-RU" sz="2800" i="1" dirty="0" err="1"/>
                        <a:t>ая</a:t>
                      </a:r>
                      <a:endParaRPr lang="ru-RU" sz="2800" i="1" dirty="0"/>
                    </a:p>
                    <a:p>
                      <a:pPr fontAlgn="base">
                        <a:lnSpc>
                          <a:spcPct val="115000"/>
                        </a:lnSpc>
                        <a:spcAft>
                          <a:spcPts val="0"/>
                        </a:spcAft>
                      </a:pPr>
                      <a:r>
                        <a:rPr lang="ru-RU" sz="2800" i="1" dirty="0"/>
                        <a:t>Киргиз…</a:t>
                      </a:r>
                      <a:r>
                        <a:rPr lang="ru-RU" sz="2800" i="1" dirty="0" err="1"/>
                        <a:t>ий</a:t>
                      </a:r>
                      <a:endParaRPr lang="ru-RU" sz="2800" i="1" dirty="0"/>
                    </a:p>
                    <a:p>
                      <a:pPr fontAlgn="base">
                        <a:lnSpc>
                          <a:spcPct val="115000"/>
                        </a:lnSpc>
                        <a:spcAft>
                          <a:spcPts val="0"/>
                        </a:spcAft>
                      </a:pPr>
                      <a:r>
                        <a:rPr lang="ru-RU" sz="2800" i="1" dirty="0"/>
                        <a:t>Туман…</a:t>
                      </a:r>
                      <a:r>
                        <a:rPr lang="ru-RU" sz="2800" i="1" dirty="0" err="1"/>
                        <a:t>ый</a:t>
                      </a:r>
                      <a:r>
                        <a:rPr lang="ru-RU" sz="2800" i="1" dirty="0"/>
                        <a:t>  </a:t>
                      </a:r>
                    </a:p>
                    <a:p>
                      <a:pPr fontAlgn="base">
                        <a:lnSpc>
                          <a:spcPct val="115000"/>
                        </a:lnSpc>
                        <a:spcAft>
                          <a:spcPts val="0"/>
                        </a:spcAft>
                      </a:pPr>
                      <a:r>
                        <a:rPr lang="ru-RU" sz="2800" i="1" dirty="0" err="1"/>
                        <a:t>Журавл</a:t>
                      </a:r>
                      <a:r>
                        <a:rPr lang="ru-RU" sz="2800" i="1" dirty="0"/>
                        <a:t>…</a:t>
                      </a:r>
                      <a:r>
                        <a:rPr lang="ru-RU" sz="2800" i="1" dirty="0" err="1"/>
                        <a:t>ый</a:t>
                      </a:r>
                      <a:r>
                        <a:rPr lang="ru-RU" sz="2800" i="1" dirty="0"/>
                        <a:t>  </a:t>
                      </a:r>
                    </a:p>
                    <a:p>
                      <a:pPr fontAlgn="base">
                        <a:lnSpc>
                          <a:spcPct val="115000"/>
                        </a:lnSpc>
                        <a:spcAft>
                          <a:spcPts val="0"/>
                        </a:spcAft>
                      </a:pPr>
                      <a:r>
                        <a:rPr lang="ru-RU" sz="2800" i="1" dirty="0"/>
                        <a:t>Немец …</a:t>
                      </a:r>
                      <a:r>
                        <a:rPr lang="ru-RU" sz="2800" i="1" dirty="0" err="1"/>
                        <a:t>ий</a:t>
                      </a:r>
                      <a:endParaRPr lang="ru-RU" sz="2800" i="1" dirty="0"/>
                    </a:p>
                    <a:p>
                      <a:pPr fontAlgn="base">
                        <a:lnSpc>
                          <a:spcPct val="115000"/>
                        </a:lnSpc>
                        <a:spcAft>
                          <a:spcPts val="0"/>
                        </a:spcAft>
                      </a:pPr>
                      <a:r>
                        <a:rPr lang="ru-RU" sz="2800" i="1" dirty="0"/>
                        <a:t>Кавказ…</a:t>
                      </a:r>
                      <a:r>
                        <a:rPr lang="ru-RU" sz="2800" i="1" dirty="0" err="1"/>
                        <a:t>ая</a:t>
                      </a:r>
                      <a:endParaRPr lang="ru-RU" sz="2800" i="1"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a:lnSpc>
                          <a:spcPct val="115000"/>
                        </a:lnSpc>
                        <a:spcAft>
                          <a:spcPts val="0"/>
                        </a:spcAft>
                      </a:pPr>
                      <a:r>
                        <a:rPr lang="ru-RU" sz="2800" i="1" dirty="0"/>
                        <a:t>Француз…</a:t>
                      </a:r>
                      <a:r>
                        <a:rPr lang="ru-RU" sz="2800" i="1" dirty="0" err="1"/>
                        <a:t>ий</a:t>
                      </a:r>
                      <a:r>
                        <a:rPr lang="ru-RU" sz="2800" i="1" dirty="0"/>
                        <a:t> </a:t>
                      </a:r>
                    </a:p>
                    <a:p>
                      <a:pPr fontAlgn="base">
                        <a:lnSpc>
                          <a:spcPct val="115000"/>
                        </a:lnSpc>
                        <a:spcAft>
                          <a:spcPts val="0"/>
                        </a:spcAft>
                      </a:pPr>
                      <a:r>
                        <a:rPr lang="ru-RU" sz="2800" i="1" dirty="0" err="1"/>
                        <a:t>Скольз</a:t>
                      </a:r>
                      <a:r>
                        <a:rPr lang="ru-RU" sz="2800" i="1" dirty="0"/>
                        <a:t> …</a:t>
                      </a:r>
                      <a:r>
                        <a:rPr lang="ru-RU" sz="2800" i="1" dirty="0" err="1"/>
                        <a:t>ие</a:t>
                      </a:r>
                      <a:endParaRPr lang="ru-RU" sz="2800" i="1" dirty="0"/>
                    </a:p>
                    <a:p>
                      <a:pPr fontAlgn="base">
                        <a:lnSpc>
                          <a:spcPct val="115000"/>
                        </a:lnSpc>
                        <a:spcAft>
                          <a:spcPts val="0"/>
                        </a:spcAft>
                      </a:pPr>
                      <a:r>
                        <a:rPr lang="ru-RU" sz="2800" i="1" dirty="0" err="1"/>
                        <a:t>Свинц</a:t>
                      </a:r>
                      <a:r>
                        <a:rPr lang="ru-RU" sz="2800" i="1" dirty="0"/>
                        <a:t>…</a:t>
                      </a:r>
                      <a:r>
                        <a:rPr lang="ru-RU" sz="2800" i="1" dirty="0" err="1"/>
                        <a:t>ый</a:t>
                      </a:r>
                      <a:r>
                        <a:rPr lang="ru-RU" sz="2800" i="1" dirty="0"/>
                        <a:t> </a:t>
                      </a:r>
                    </a:p>
                    <a:p>
                      <a:pPr fontAlgn="base">
                        <a:lnSpc>
                          <a:spcPct val="115000"/>
                        </a:lnSpc>
                        <a:spcAft>
                          <a:spcPts val="0"/>
                        </a:spcAft>
                      </a:pPr>
                      <a:r>
                        <a:rPr lang="ru-RU" sz="2800" i="1" dirty="0" err="1"/>
                        <a:t>Ткац</a:t>
                      </a:r>
                      <a:r>
                        <a:rPr lang="ru-RU" sz="2800" i="1" dirty="0"/>
                        <a:t>…</a:t>
                      </a:r>
                      <a:r>
                        <a:rPr lang="ru-RU" sz="2800" i="1" dirty="0" err="1"/>
                        <a:t>ий</a:t>
                      </a:r>
                      <a:r>
                        <a:rPr lang="ru-RU" sz="2800" i="1" dirty="0"/>
                        <a:t>  </a:t>
                      </a:r>
                    </a:p>
                    <a:p>
                      <a:pPr fontAlgn="base">
                        <a:lnSpc>
                          <a:spcPct val="115000"/>
                        </a:lnSpc>
                        <a:spcAft>
                          <a:spcPts val="0"/>
                        </a:spcAft>
                      </a:pPr>
                      <a:r>
                        <a:rPr lang="ru-RU" sz="2800" i="1" dirty="0"/>
                        <a:t>Искусств…</a:t>
                      </a:r>
                      <a:r>
                        <a:rPr lang="ru-RU" sz="2800" i="1" dirty="0" err="1"/>
                        <a:t>ый</a:t>
                      </a:r>
                      <a:r>
                        <a:rPr lang="ru-RU" sz="2800" i="1" dirty="0"/>
                        <a:t>  </a:t>
                      </a:r>
                    </a:p>
                    <a:p>
                      <a:pPr fontAlgn="base">
                        <a:lnSpc>
                          <a:spcPct val="115000"/>
                        </a:lnSpc>
                        <a:spcAft>
                          <a:spcPts val="0"/>
                        </a:spcAft>
                      </a:pPr>
                      <a:r>
                        <a:rPr lang="ru-RU" sz="2800" i="1" dirty="0" err="1" smtClean="0"/>
                        <a:t>Дерз</a:t>
                      </a:r>
                      <a:r>
                        <a:rPr lang="ru-RU" sz="2800" i="1" dirty="0" smtClean="0"/>
                        <a:t>…</a:t>
                      </a:r>
                      <a:r>
                        <a:rPr lang="ru-RU" sz="2800" i="1" dirty="0" err="1" smtClean="0"/>
                        <a:t>ий</a:t>
                      </a:r>
                      <a:endParaRPr lang="ru-RU" sz="2800" i="1" dirty="0"/>
                    </a:p>
                    <a:p>
                      <a:pPr fontAlgn="base">
                        <a:lnSpc>
                          <a:spcPct val="115000"/>
                        </a:lnSpc>
                        <a:spcAft>
                          <a:spcPts val="0"/>
                        </a:spcAft>
                      </a:pPr>
                      <a:r>
                        <a:rPr lang="ru-RU" sz="2800" i="1" dirty="0"/>
                        <a:t>Кож…</a:t>
                      </a:r>
                      <a:r>
                        <a:rPr lang="ru-RU" sz="2800" i="1" dirty="0" err="1"/>
                        <a:t>ый</a:t>
                      </a:r>
                      <a:r>
                        <a:rPr lang="ru-RU" sz="2800" i="1" dirty="0"/>
                        <a:t>  </a:t>
                      </a:r>
                    </a:p>
                    <a:p>
                      <a:pPr fontAlgn="base">
                        <a:lnSpc>
                          <a:spcPct val="115000"/>
                        </a:lnSpc>
                        <a:spcAft>
                          <a:spcPts val="0"/>
                        </a:spcAft>
                      </a:pPr>
                      <a:r>
                        <a:rPr lang="ru-RU" sz="2800" i="1" dirty="0"/>
                        <a:t>Сирен…</a:t>
                      </a:r>
                      <a:r>
                        <a:rPr lang="ru-RU" sz="2800" i="1" dirty="0" err="1"/>
                        <a:t>ый</a:t>
                      </a:r>
                      <a:r>
                        <a:rPr lang="ru-RU" sz="2800" i="1" dirty="0"/>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5" name="Прямоугольник 4"/>
          <p:cNvSpPr/>
          <p:nvPr/>
        </p:nvSpPr>
        <p:spPr>
          <a:xfrm>
            <a:off x="1763688" y="0"/>
            <a:ext cx="1815497" cy="923330"/>
          </a:xfrm>
          <a:prstGeom prst="rect">
            <a:avLst/>
          </a:prstGeom>
        </p:spPr>
        <p:txBody>
          <a:bodyPr wrap="none">
            <a:spAutoFit/>
          </a:bodyPr>
          <a:lstStyle/>
          <a:p>
            <a:r>
              <a:rPr lang="ru-RU" sz="5400" b="1" i="1" u="sng" dirty="0">
                <a:solidFill>
                  <a:srgbClr val="C00000"/>
                </a:solidFill>
                <a:effectLst>
                  <a:outerShdw blurRad="38100" dist="38100" dir="2700000" algn="tl">
                    <a:srgbClr val="000000">
                      <a:alpha val="43137"/>
                    </a:srgbClr>
                  </a:outerShdw>
                </a:effectLst>
              </a:rPr>
              <a:t>Тест </a:t>
            </a:r>
          </a:p>
        </p:txBody>
      </p:sp>
      <p:sp>
        <p:nvSpPr>
          <p:cNvPr id="26625" name="Rectangle 1"/>
          <p:cNvSpPr>
            <a:spLocks noChangeArrowheads="1"/>
          </p:cNvSpPr>
          <p:nvPr/>
        </p:nvSpPr>
        <p:spPr bwMode="auto">
          <a:xfrm>
            <a:off x="1475656" y="1052736"/>
            <a:ext cx="72008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400" b="1" i="1" dirty="0"/>
              <a:t>Выпишите номера тех прилагательных, которые пишутся слитно.</a:t>
            </a:r>
          </a:p>
        </p:txBody>
      </p:sp>
      <p:graphicFrame>
        <p:nvGraphicFramePr>
          <p:cNvPr id="7" name="Таблица 6"/>
          <p:cNvGraphicFramePr>
            <a:graphicFrameLocks noGrp="1"/>
          </p:cNvGraphicFramePr>
          <p:nvPr/>
        </p:nvGraphicFramePr>
        <p:xfrm>
          <a:off x="1475656" y="1988840"/>
          <a:ext cx="7488832" cy="3925824"/>
        </p:xfrm>
        <a:graphic>
          <a:graphicData uri="http://schemas.openxmlformats.org/drawingml/2006/table">
            <a:tbl>
              <a:tblPr/>
              <a:tblGrid>
                <a:gridCol w="7488832"/>
              </a:tblGrid>
              <a:tr h="0">
                <a:tc>
                  <a:txBody>
                    <a:bodyPr/>
                    <a:lstStyle/>
                    <a:p>
                      <a:pPr marL="457200">
                        <a:lnSpc>
                          <a:spcPct val="115000"/>
                        </a:lnSpc>
                        <a:spcAft>
                          <a:spcPts val="750"/>
                        </a:spcAft>
                      </a:pPr>
                      <a:r>
                        <a:rPr lang="ru-RU" sz="2800" i="1" dirty="0"/>
                        <a:t>1.(</a:t>
                      </a:r>
                      <a:r>
                        <a:rPr lang="ru-RU" sz="2800" i="1" dirty="0" err="1"/>
                        <a:t>Татаро</a:t>
                      </a:r>
                      <a:r>
                        <a:rPr lang="ru-RU" sz="2800" i="1" dirty="0"/>
                        <a:t>)</a:t>
                      </a:r>
                      <a:r>
                        <a:rPr lang="ru-RU" sz="2800" i="1" dirty="0" err="1"/>
                        <a:t>моногольска</a:t>
                      </a:r>
                      <a:r>
                        <a:rPr lang="ru-RU" sz="2800" i="1" dirty="0"/>
                        <a:t> орда.</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dirty="0"/>
                        <a:t>2.(</a:t>
                      </a:r>
                      <a:r>
                        <a:rPr lang="ru-RU" sz="2800" i="1" dirty="0" err="1"/>
                        <a:t>Сельско</a:t>
                      </a:r>
                      <a:r>
                        <a:rPr lang="ru-RU" sz="2800" i="1" dirty="0"/>
                        <a:t>)хозяйственная литература.</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dirty="0"/>
                        <a:t>3.(</a:t>
                      </a:r>
                      <a:r>
                        <a:rPr lang="ru-RU" sz="2800" i="1" dirty="0" err="1"/>
                        <a:t>Шахматно</a:t>
                      </a:r>
                      <a:r>
                        <a:rPr lang="ru-RU" sz="2800" i="1" dirty="0"/>
                        <a:t>)шашечный турнир.</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dirty="0"/>
                        <a:t>4.(Девяти)летний ребёнок.</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a:t>5.(Рыбо)ловные снасти.</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dirty="0"/>
                        <a:t>6.(Бледно)розовое лицо.</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dirty="0"/>
                        <a:t>7.(</a:t>
                      </a:r>
                      <a:r>
                        <a:rPr lang="ru-RU" sz="2800" i="1" dirty="0" err="1"/>
                        <a:t>Северо</a:t>
                      </a:r>
                      <a:r>
                        <a:rPr lang="ru-RU" sz="2800" i="1" dirty="0"/>
                        <a:t>)западный ветер.</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r h="0">
                <a:tc>
                  <a:txBody>
                    <a:bodyPr/>
                    <a:lstStyle/>
                    <a:p>
                      <a:pPr marL="457200">
                        <a:lnSpc>
                          <a:spcPct val="115000"/>
                        </a:lnSpc>
                        <a:spcAft>
                          <a:spcPts val="750"/>
                        </a:spcAft>
                      </a:pPr>
                      <a:r>
                        <a:rPr lang="ru-RU" sz="2800" i="1" dirty="0"/>
                        <a:t>8.(Разно)</a:t>
                      </a:r>
                      <a:r>
                        <a:rPr lang="ru-RU" sz="2800" i="1" dirty="0" err="1"/>
                        <a:t>цветный</a:t>
                      </a:r>
                      <a:r>
                        <a:rPr lang="ru-RU" sz="2800" i="1" dirty="0"/>
                        <a:t> ковёр.</a:t>
                      </a:r>
                    </a:p>
                  </a:txBody>
                  <a:tcPr marL="73025" marR="73025" marT="0" marB="0">
                    <a:lnL w="12700" cap="flat" cmpd="sng" algn="ctr">
                      <a:solidFill>
                        <a:srgbClr val="00000A"/>
                      </a:solidFill>
                      <a:prstDash val="solid"/>
                      <a:round/>
                      <a:headEnd type="none" w="med" len="med"/>
                      <a:tailEnd type="none" w="med" len="med"/>
                    </a:lnL>
                    <a:lnR w="12700" cap="flat" cmpd="sng" algn="ctr">
                      <a:solidFill>
                        <a:srgbClr val="00000A"/>
                      </a:solidFill>
                      <a:prstDash val="solid"/>
                      <a:round/>
                      <a:headEnd type="none" w="med" len="med"/>
                      <a:tailEnd type="none" w="med" len="med"/>
                    </a:lnR>
                    <a:lnT w="12700" cap="flat" cmpd="sng" algn="ctr">
                      <a:solidFill>
                        <a:srgbClr val="00000A"/>
                      </a:solidFill>
                      <a:prstDash val="solid"/>
                      <a:round/>
                      <a:headEnd type="none" w="med" len="med"/>
                      <a:tailEnd type="none" w="med" len="med"/>
                    </a:lnT>
                    <a:lnB w="12700" cap="flat" cmpd="sng" algn="ctr">
                      <a:solidFill>
                        <a:srgbClr val="00000A"/>
                      </a:solidFill>
                      <a:prstDash val="solid"/>
                      <a:round/>
                      <a:headEnd type="none" w="med" len="med"/>
                      <a:tailEnd type="none" w="med" len="med"/>
                    </a:lnB>
                    <a:noFill/>
                  </a:tcPr>
                </a:tc>
              </a:tr>
            </a:tbl>
          </a:graphicData>
        </a:graphic>
      </p:graphicFrame>
      <p:sp>
        <p:nvSpPr>
          <p:cNvPr id="8" name="Прямоугольник 7"/>
          <p:cNvSpPr/>
          <p:nvPr/>
        </p:nvSpPr>
        <p:spPr>
          <a:xfrm>
            <a:off x="1475656" y="5877272"/>
            <a:ext cx="6480720" cy="830997"/>
          </a:xfrm>
          <a:prstGeom prst="rect">
            <a:avLst/>
          </a:prstGeom>
        </p:spPr>
        <p:txBody>
          <a:bodyPr wrap="square">
            <a:spAutoFit/>
          </a:bodyPr>
          <a:lstStyle/>
          <a:p>
            <a:r>
              <a:rPr lang="ru-RU" sz="2400" b="1" dirty="0" smtClean="0">
                <a:solidFill>
                  <a:srgbClr val="0070C0"/>
                </a:solidFill>
              </a:rPr>
              <a:t>Сложите </a:t>
            </a:r>
            <a:r>
              <a:rPr lang="ru-RU" sz="2400" b="1" dirty="0">
                <a:solidFill>
                  <a:srgbClr val="0070C0"/>
                </a:solidFill>
              </a:rPr>
              <a:t>все цифры, </a:t>
            </a:r>
            <a:r>
              <a:rPr lang="ru-RU" sz="2400" b="1" dirty="0" smtClean="0">
                <a:solidFill>
                  <a:srgbClr val="0070C0"/>
                </a:solidFill>
              </a:rPr>
              <a:t>в </a:t>
            </a:r>
            <a:r>
              <a:rPr lang="ru-RU" sz="2400" b="1" dirty="0">
                <a:solidFill>
                  <a:srgbClr val="0070C0"/>
                </a:solidFill>
              </a:rPr>
              <a:t>результате </a:t>
            </a:r>
            <a:endParaRPr lang="ru-RU" sz="2400" b="1" dirty="0" smtClean="0">
              <a:solidFill>
                <a:srgbClr val="0070C0"/>
              </a:solidFill>
            </a:endParaRPr>
          </a:p>
          <a:p>
            <a:r>
              <a:rPr lang="ru-RU" sz="2400" b="1" dirty="0" smtClean="0">
                <a:solidFill>
                  <a:srgbClr val="0070C0"/>
                </a:solidFill>
              </a:rPr>
              <a:t>должно </a:t>
            </a:r>
            <a:r>
              <a:rPr lang="ru-RU" sz="2400" b="1" dirty="0">
                <a:solidFill>
                  <a:srgbClr val="0070C0"/>
                </a:solidFill>
              </a:rPr>
              <a:t>получиться </a:t>
            </a:r>
            <a:r>
              <a:rPr lang="ru-RU" sz="2400" b="1" dirty="0" smtClean="0">
                <a:solidFill>
                  <a:srgbClr val="0070C0"/>
                </a:solidFill>
              </a:rPr>
              <a:t>число 19</a:t>
            </a:r>
            <a:r>
              <a:rPr lang="ru-RU" sz="2400" b="1" dirty="0">
                <a:solidFill>
                  <a:srgbClr val="0070C0"/>
                </a:solidFill>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1.bp.blogspot.com/-sAampLHwwug/VqtszvAA1cI/AAAAAAAAAQM/A9DsepGDQgE/s1600/fon-shkolnaya-doska-osennie-listya.png"/>
          <p:cNvPicPr>
            <a:picLocks noChangeAspect="1" noChangeArrowheads="1"/>
          </p:cNvPicPr>
          <p:nvPr/>
        </p:nvPicPr>
        <p:blipFill>
          <a:blip r:embed="rId2" cstate="email"/>
          <a:srcRect/>
          <a:stretch>
            <a:fillRect/>
          </a:stretch>
        </p:blipFill>
        <p:spPr bwMode="auto">
          <a:xfrm>
            <a:off x="27437" y="332656"/>
            <a:ext cx="9116563" cy="6237312"/>
          </a:xfrm>
          <a:prstGeom prst="rect">
            <a:avLst/>
          </a:prstGeom>
          <a:noFill/>
        </p:spPr>
      </p:pic>
      <p:sp>
        <p:nvSpPr>
          <p:cNvPr id="6" name="Прямоугольник 5"/>
          <p:cNvSpPr/>
          <p:nvPr/>
        </p:nvSpPr>
        <p:spPr>
          <a:xfrm>
            <a:off x="1691680" y="2492896"/>
            <a:ext cx="5616624" cy="3247043"/>
          </a:xfrm>
          <a:prstGeom prst="rect">
            <a:avLst/>
          </a:prstGeom>
        </p:spPr>
        <p:txBody>
          <a:bodyPr wrap="square">
            <a:spAutoFit/>
          </a:bodyPr>
          <a:lstStyle/>
          <a:p>
            <a:pPr algn="ctr"/>
            <a:r>
              <a:rPr lang="ru-RU" sz="3500" b="1" i="1" u="sng" dirty="0">
                <a:solidFill>
                  <a:srgbClr val="C00000"/>
                </a:solidFill>
              </a:rPr>
              <a:t>Домашнее </a:t>
            </a:r>
            <a:r>
              <a:rPr lang="ru-RU" sz="3500" b="1" i="1" u="sng" dirty="0" smtClean="0">
                <a:solidFill>
                  <a:srgbClr val="C00000"/>
                </a:solidFill>
              </a:rPr>
              <a:t>задание: </a:t>
            </a:r>
            <a:endParaRPr lang="ru-RU" sz="3500" b="1" i="1" u="sng" dirty="0">
              <a:solidFill>
                <a:srgbClr val="C00000"/>
              </a:solidFill>
            </a:endParaRPr>
          </a:p>
          <a:p>
            <a:r>
              <a:rPr lang="ru-RU" sz="3400" i="1" dirty="0" smtClean="0">
                <a:solidFill>
                  <a:schemeClr val="bg1"/>
                </a:solidFill>
              </a:rPr>
              <a:t>Составить </a:t>
            </a:r>
            <a:r>
              <a:rPr lang="ru-RU" sz="3400" i="1" dirty="0">
                <a:solidFill>
                  <a:schemeClr val="bg1"/>
                </a:solidFill>
              </a:rPr>
              <a:t>словосочетание «</a:t>
            </a:r>
            <a:r>
              <a:rPr lang="ru-RU" sz="3400" i="1" dirty="0" err="1">
                <a:solidFill>
                  <a:schemeClr val="bg1"/>
                </a:solidFill>
              </a:rPr>
              <a:t>прилаг</a:t>
            </a:r>
            <a:r>
              <a:rPr lang="ru-RU" sz="3400" i="1" dirty="0">
                <a:solidFill>
                  <a:schemeClr val="bg1"/>
                </a:solidFill>
              </a:rPr>
              <a:t> +</a:t>
            </a:r>
            <a:r>
              <a:rPr lang="ru-RU" sz="3400" i="1" dirty="0" err="1">
                <a:solidFill>
                  <a:schemeClr val="bg1"/>
                </a:solidFill>
              </a:rPr>
              <a:t>сущ</a:t>
            </a:r>
            <a:r>
              <a:rPr lang="ru-RU" sz="3400" i="1" dirty="0">
                <a:solidFill>
                  <a:schemeClr val="bg1"/>
                </a:solidFill>
              </a:rPr>
              <a:t>» для словарного диктанта,  используя прилагательное на изученные орфограммы</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3079" name="Rectangle 7"/>
          <p:cNvSpPr>
            <a:spLocks noChangeArrowheads="1"/>
          </p:cNvSpPr>
          <p:nvPr/>
        </p:nvSpPr>
        <p:spPr bwMode="auto">
          <a:xfrm>
            <a:off x="251520" y="76945"/>
            <a:ext cx="8892480"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5400" b="1" i="1" u="sng" dirty="0" smtClean="0">
                <a:solidFill>
                  <a:srgbClr val="C00000"/>
                </a:solidFill>
                <a:effectLst>
                  <a:outerShdw blurRad="38100" dist="38100" dir="2700000" algn="tl">
                    <a:srgbClr val="000000">
                      <a:alpha val="43137"/>
                    </a:srgbClr>
                  </a:outerShdw>
                </a:effectLst>
              </a:rPr>
              <a:t>Цель и задачи урока:</a:t>
            </a:r>
            <a:endParaRPr lang="ru-RU" sz="3200" i="1" dirty="0"/>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a:effectLst>
                  <a:outerShdw blurRad="38100" dist="38100" dir="2700000" algn="tl">
                    <a:srgbClr val="000000">
                      <a:alpha val="43137"/>
                    </a:srgbClr>
                  </a:outerShdw>
                </a:effectLst>
              </a:rPr>
              <a:t>- Обобщение и </a:t>
            </a:r>
            <a:r>
              <a:rPr lang="ru-RU" sz="3200" i="1" dirty="0" smtClean="0">
                <a:effectLst>
                  <a:outerShdw blurRad="38100" dist="38100" dir="2700000" algn="tl">
                    <a:srgbClr val="000000">
                      <a:alpha val="43137"/>
                    </a:srgbClr>
                  </a:outerShdw>
                </a:effectLst>
              </a:rPr>
              <a:t>расширение сведений  </a:t>
            </a:r>
            <a:r>
              <a:rPr lang="ru-RU" sz="3200" i="1" dirty="0">
                <a:effectLst>
                  <a:outerShdw blurRad="38100" dist="38100" dir="2700000" algn="tl">
                    <a:srgbClr val="000000">
                      <a:alpha val="43137"/>
                    </a:srgbClr>
                  </a:outerShdw>
                </a:effectLst>
              </a:rPr>
              <a:t>об имени прилагательном как части речи;</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a:t>- Повторить морфологические признаки имени прилагательного;</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a:effectLst>
                  <a:outerShdw blurRad="38100" dist="38100" dir="2700000" algn="tl">
                    <a:srgbClr val="000000">
                      <a:alpha val="43137"/>
                    </a:srgbClr>
                  </a:outerShdw>
                </a:effectLst>
              </a:rPr>
              <a:t>- Отработать умение правильно определять разряды прилагательных;</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a:t>- </a:t>
            </a:r>
            <a:r>
              <a:rPr lang="ru-RU" sz="3200" i="1" dirty="0" smtClean="0"/>
              <a:t>Уметь </a:t>
            </a:r>
            <a:r>
              <a:rPr lang="ru-RU" sz="3200" i="1" dirty="0"/>
              <a:t>правильно решать орфографические задачи  на правописание окончаний, суффиксов, сложных прилагательных;</a:t>
            </a:r>
          </a:p>
          <a:p>
            <a:pPr marL="0" marR="0" lvl="0" indent="0" algn="l" defTabSz="914400" rtl="0" eaLnBrk="0" fontAlgn="base" latinLnBrk="0" hangingPunct="0">
              <a:lnSpc>
                <a:spcPct val="100000"/>
              </a:lnSpc>
              <a:spcBef>
                <a:spcPct val="0"/>
              </a:spcBef>
              <a:spcAft>
                <a:spcPct val="0"/>
              </a:spcAft>
              <a:buClrTx/>
              <a:buSzTx/>
              <a:buFontTx/>
              <a:buNone/>
              <a:tabLst/>
            </a:pPr>
            <a:r>
              <a:rPr lang="ru-RU" sz="3200" i="1" dirty="0">
                <a:effectLst>
                  <a:outerShdw blurRad="38100" dist="38100" dir="2700000" algn="tl">
                    <a:srgbClr val="000000">
                      <a:alpha val="43137"/>
                    </a:srgbClr>
                  </a:outerShdw>
                </a:effectLst>
              </a:rPr>
              <a:t>- Воспитывать интерес к русскому языку.</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ds04.infourok.ru/uploads/ex/0328/000e33f7-8067a733/img17.jpg"/>
          <p:cNvPicPr>
            <a:picLocks noChangeAspect="1" noChangeArrowheads="1"/>
          </p:cNvPicPr>
          <p:nvPr/>
        </p:nvPicPr>
        <p:blipFill>
          <a:blip r:embed="rId2" cstate="email"/>
          <a:srcRect/>
          <a:stretch>
            <a:fillRect/>
          </a:stretch>
        </p:blipFill>
        <p:spPr bwMode="auto">
          <a:xfrm>
            <a:off x="0" y="0"/>
            <a:ext cx="9144000" cy="6858001"/>
          </a:xfrm>
          <a:prstGeom prst="rect">
            <a:avLst/>
          </a:prstGeom>
          <a:noFill/>
        </p:spPr>
      </p:pic>
      <p:sp>
        <p:nvSpPr>
          <p:cNvPr id="10" name="Прямоугольник 9"/>
          <p:cNvSpPr/>
          <p:nvPr/>
        </p:nvSpPr>
        <p:spPr>
          <a:xfrm>
            <a:off x="179512" y="2636912"/>
            <a:ext cx="8712968" cy="3785652"/>
          </a:xfrm>
          <a:prstGeom prst="rect">
            <a:avLst/>
          </a:prstGeom>
        </p:spPr>
        <p:txBody>
          <a:bodyPr wrap="square">
            <a:spAutoFit/>
          </a:bodyPr>
          <a:lstStyle/>
          <a:p>
            <a:r>
              <a:rPr lang="ru-RU" sz="2400" i="1" dirty="0">
                <a:solidFill>
                  <a:schemeClr val="tx2">
                    <a:lumMod val="75000"/>
                  </a:schemeClr>
                </a:solidFill>
                <a:effectLst>
                  <a:outerShdw blurRad="38100" dist="38100" dir="2700000" algn="tl">
                    <a:srgbClr val="000000">
                      <a:alpha val="43137"/>
                    </a:srgbClr>
                  </a:outerShdw>
                </a:effectLst>
              </a:rPr>
              <a:t>1. Дайте определение имени прилагательного.</a:t>
            </a:r>
          </a:p>
          <a:p>
            <a:r>
              <a:rPr lang="ru-RU" sz="2400" i="1" dirty="0">
                <a:solidFill>
                  <a:schemeClr val="tx2">
                    <a:lumMod val="75000"/>
                  </a:schemeClr>
                </a:solidFill>
                <a:effectLst>
                  <a:outerShdw blurRad="38100" dist="38100" dir="2700000" algn="tl">
                    <a:srgbClr val="000000">
                      <a:alpha val="43137"/>
                    </a:srgbClr>
                  </a:outerShdw>
                </a:effectLst>
              </a:rPr>
              <a:t>2. Каким членом предложения является имя прилагательное?</a:t>
            </a:r>
          </a:p>
          <a:p>
            <a:r>
              <a:rPr lang="ru-RU" sz="2400" i="1" dirty="0">
                <a:solidFill>
                  <a:schemeClr val="tx2">
                    <a:lumMod val="75000"/>
                  </a:schemeClr>
                </a:solidFill>
                <a:effectLst>
                  <a:outerShdw blurRad="38100" dist="38100" dir="2700000" algn="tl">
                    <a:srgbClr val="000000">
                      <a:alpha val="43137"/>
                    </a:srgbClr>
                  </a:outerShdw>
                </a:effectLst>
              </a:rPr>
              <a:t>3. Как изменяется имя прилагательное?</a:t>
            </a:r>
          </a:p>
          <a:p>
            <a:r>
              <a:rPr lang="ru-RU" sz="2400" i="1" dirty="0">
                <a:solidFill>
                  <a:schemeClr val="tx2">
                    <a:lumMod val="75000"/>
                  </a:schemeClr>
                </a:solidFill>
                <a:effectLst>
                  <a:outerShdw blurRad="38100" dist="38100" dir="2700000" algn="tl">
                    <a:srgbClr val="000000">
                      <a:alpha val="43137"/>
                    </a:srgbClr>
                  </a:outerShdw>
                </a:effectLst>
              </a:rPr>
              <a:t>4. На какие разряды делятся прилагательные?</a:t>
            </a:r>
          </a:p>
          <a:p>
            <a:r>
              <a:rPr lang="ru-RU" sz="2400" i="1" dirty="0">
                <a:solidFill>
                  <a:schemeClr val="tx2">
                    <a:lumMod val="75000"/>
                  </a:schemeClr>
                </a:solidFill>
                <a:effectLst>
                  <a:outerShdw blurRad="38100" dist="38100" dir="2700000" algn="tl">
                    <a:srgbClr val="000000">
                      <a:alpha val="43137"/>
                    </a:srgbClr>
                  </a:outerShdw>
                </a:effectLst>
              </a:rPr>
              <a:t>5. В каких случаях не с прилагательными пишется слитно, а в каких – раздельно?</a:t>
            </a:r>
          </a:p>
          <a:p>
            <a:r>
              <a:rPr lang="ru-RU" sz="2400" i="1" dirty="0">
                <a:solidFill>
                  <a:schemeClr val="tx2">
                    <a:lumMod val="75000"/>
                  </a:schemeClr>
                </a:solidFill>
                <a:effectLst>
                  <a:outerShdw blurRad="38100" dist="38100" dir="2700000" algn="tl">
                    <a:srgbClr val="000000">
                      <a:alpha val="43137"/>
                    </a:srgbClr>
                  </a:outerShdw>
                </a:effectLst>
              </a:rPr>
              <a:t>6. Расскажите о написании суффиксов -к- , - </a:t>
            </a:r>
            <a:r>
              <a:rPr lang="ru-RU" sz="2400" i="1" dirty="0" err="1">
                <a:solidFill>
                  <a:schemeClr val="tx2">
                    <a:lumMod val="75000"/>
                  </a:schemeClr>
                </a:solidFill>
                <a:effectLst>
                  <a:outerShdw blurRad="38100" dist="38100" dir="2700000" algn="tl">
                    <a:srgbClr val="000000">
                      <a:alpha val="43137"/>
                    </a:srgbClr>
                  </a:outerShdw>
                </a:effectLst>
              </a:rPr>
              <a:t>ск</a:t>
            </a:r>
            <a:r>
              <a:rPr lang="ru-RU" sz="2400" i="1" dirty="0">
                <a:solidFill>
                  <a:schemeClr val="tx2">
                    <a:lumMod val="75000"/>
                  </a:schemeClr>
                </a:solidFill>
                <a:effectLst>
                  <a:outerShdw blurRad="38100" dist="38100" dir="2700000" algn="tl">
                    <a:srgbClr val="000000">
                      <a:alpha val="43137"/>
                    </a:srgbClr>
                  </a:outerShdw>
                </a:effectLst>
              </a:rPr>
              <a:t>-.</a:t>
            </a:r>
          </a:p>
          <a:p>
            <a:r>
              <a:rPr lang="ru-RU" sz="2400" i="1" dirty="0">
                <a:solidFill>
                  <a:schemeClr val="tx2">
                    <a:lumMod val="75000"/>
                  </a:schemeClr>
                </a:solidFill>
                <a:effectLst>
                  <a:outerShdw blurRad="38100" dist="38100" dir="2700000" algn="tl">
                    <a:srgbClr val="000000">
                      <a:alpha val="43137"/>
                    </a:srgbClr>
                  </a:outerShdw>
                </a:effectLst>
              </a:rPr>
              <a:t>7. Расскажите о написании двух букв -</a:t>
            </a:r>
            <a:r>
              <a:rPr lang="ru-RU" sz="2400" i="1" dirty="0" err="1">
                <a:solidFill>
                  <a:schemeClr val="tx2">
                    <a:lumMod val="75000"/>
                  </a:schemeClr>
                </a:solidFill>
                <a:effectLst>
                  <a:outerShdw blurRad="38100" dist="38100" dir="2700000" algn="tl">
                    <a:srgbClr val="000000">
                      <a:alpha val="43137"/>
                    </a:srgbClr>
                  </a:outerShdw>
                </a:effectLst>
              </a:rPr>
              <a:t>нн</a:t>
            </a:r>
            <a:r>
              <a:rPr lang="ru-RU" sz="2400" i="1" dirty="0">
                <a:solidFill>
                  <a:schemeClr val="tx2">
                    <a:lumMod val="75000"/>
                  </a:schemeClr>
                </a:solidFill>
                <a:effectLst>
                  <a:outerShdw blurRad="38100" dist="38100" dir="2700000" algn="tl">
                    <a:srgbClr val="000000">
                      <a:alpha val="43137"/>
                    </a:srgbClr>
                  </a:outerShdw>
                </a:effectLst>
              </a:rPr>
              <a:t>- в суффиксах имён прилагательных.</a:t>
            </a:r>
          </a:p>
          <a:p>
            <a:r>
              <a:rPr lang="ru-RU" sz="2400" i="1" dirty="0">
                <a:solidFill>
                  <a:schemeClr val="tx2">
                    <a:lumMod val="75000"/>
                  </a:schemeClr>
                </a:solidFill>
                <a:effectLst>
                  <a:outerShdw blurRad="38100" dist="38100" dir="2700000" algn="tl">
                    <a:srgbClr val="000000">
                      <a:alpha val="43137"/>
                    </a:srgbClr>
                  </a:outerShdw>
                </a:effectLst>
              </a:rPr>
              <a:t>8. У прилагательных какого разряда есть степень сравнения?</a:t>
            </a:r>
          </a:p>
        </p:txBody>
      </p:sp>
      <p:sp>
        <p:nvSpPr>
          <p:cNvPr id="11" name="Прямоугольник 10"/>
          <p:cNvSpPr/>
          <p:nvPr/>
        </p:nvSpPr>
        <p:spPr>
          <a:xfrm>
            <a:off x="395536" y="1556792"/>
            <a:ext cx="6029471" cy="923330"/>
          </a:xfrm>
          <a:prstGeom prst="rect">
            <a:avLst/>
          </a:prstGeom>
        </p:spPr>
        <p:txBody>
          <a:bodyPr wrap="none">
            <a:spAutoFit/>
          </a:bodyPr>
          <a:lstStyle/>
          <a:p>
            <a:r>
              <a:rPr lang="ru-RU" sz="5400" b="1" i="1" u="sng" dirty="0">
                <a:solidFill>
                  <a:srgbClr val="C00000"/>
                </a:solidFill>
                <a:effectLst>
                  <a:outerShdw blurRad="38100" dist="38100" dir="2700000" algn="tl">
                    <a:srgbClr val="000000">
                      <a:alpha val="43137"/>
                    </a:srgbClr>
                  </a:outerShdw>
                </a:effectLst>
              </a:rPr>
              <a:t>«Экспресс – опрос»</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5" name="Прямоугольник 4"/>
          <p:cNvSpPr/>
          <p:nvPr/>
        </p:nvSpPr>
        <p:spPr>
          <a:xfrm>
            <a:off x="1274410" y="260648"/>
            <a:ext cx="7869590" cy="769441"/>
          </a:xfrm>
          <a:prstGeom prst="rect">
            <a:avLst/>
          </a:prstGeom>
        </p:spPr>
        <p:txBody>
          <a:bodyPr wrap="none">
            <a:spAutoFit/>
          </a:bodyPr>
          <a:lstStyle/>
          <a:p>
            <a:r>
              <a:rPr lang="ru-RU" sz="4400" b="1" i="1" u="sng" dirty="0">
                <a:solidFill>
                  <a:srgbClr val="C00000"/>
                </a:solidFill>
                <a:effectLst>
                  <a:outerShdw blurRad="38100" dist="38100" dir="2700000" algn="tl">
                    <a:srgbClr val="000000">
                      <a:alpha val="43137"/>
                    </a:srgbClr>
                  </a:outerShdw>
                </a:effectLst>
              </a:rPr>
              <a:t>Распределительный </a:t>
            </a:r>
            <a:r>
              <a:rPr lang="ru-RU" sz="4400" b="1" i="1" u="sng" dirty="0" smtClean="0">
                <a:solidFill>
                  <a:srgbClr val="C00000"/>
                </a:solidFill>
                <a:effectLst>
                  <a:outerShdw blurRad="38100" dist="38100" dir="2700000" algn="tl">
                    <a:srgbClr val="000000">
                      <a:alpha val="43137"/>
                    </a:srgbClr>
                  </a:outerShdw>
                </a:effectLst>
              </a:rPr>
              <a:t>диктант</a:t>
            </a:r>
            <a:endParaRPr lang="ru-RU" sz="4400" b="1" i="1" u="sng" dirty="0">
              <a:solidFill>
                <a:srgbClr val="C00000"/>
              </a:solidFill>
              <a:effectLst>
                <a:outerShdw blurRad="38100" dist="38100" dir="2700000" algn="tl">
                  <a:srgbClr val="000000">
                    <a:alpha val="43137"/>
                  </a:srgbClr>
                </a:outerShdw>
              </a:effectLst>
            </a:endParaRPr>
          </a:p>
        </p:txBody>
      </p:sp>
      <p:sp>
        <p:nvSpPr>
          <p:cNvPr id="1025" name="Rectangle 1"/>
          <p:cNvSpPr>
            <a:spLocks noChangeArrowheads="1"/>
          </p:cNvSpPr>
          <p:nvPr/>
        </p:nvSpPr>
        <p:spPr bwMode="auto">
          <a:xfrm>
            <a:off x="1115616" y="1052736"/>
            <a:ext cx="784887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3200" i="1" dirty="0" smtClean="0">
                <a:latin typeface="Calibri" pitchFamily="34" charset="0"/>
                <a:ea typeface="Calibri" pitchFamily="34" charset="0"/>
                <a:cs typeface="Times New Roman" pitchFamily="18" charset="0"/>
              </a:rPr>
              <a:t>Д</a:t>
            </a:r>
            <a:r>
              <a:rPr kumimoji="0" lang="ru-RU" sz="32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ушистый цветок,  лёгкий рюкзак,  местный говор, лесной массив,  причудливый рисунок,     раскидистый дуб,  зелёный стол,  папин нос, ужасный вид, деревянный  дом,  мамино пальто, зимний день,  волчий след, олений рог, верблюжий горб, отцов дом, умный мальчик</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Таблица 6"/>
          <p:cNvGraphicFramePr>
            <a:graphicFrameLocks noGrp="1"/>
          </p:cNvGraphicFramePr>
          <p:nvPr/>
        </p:nvGraphicFramePr>
        <p:xfrm>
          <a:off x="179512" y="5229200"/>
          <a:ext cx="8784975" cy="1706880"/>
        </p:xfrm>
        <a:graphic>
          <a:graphicData uri="http://schemas.openxmlformats.org/drawingml/2006/table">
            <a:tbl>
              <a:tblPr/>
              <a:tblGrid>
                <a:gridCol w="2520280"/>
                <a:gridCol w="3024336"/>
                <a:gridCol w="3240359"/>
              </a:tblGrid>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800" b="1" i="1" dirty="0" smtClean="0">
                          <a:solidFill>
                            <a:srgbClr val="000000"/>
                          </a:solidFill>
                          <a:effectLst>
                            <a:outerShdw blurRad="38100" dist="38100" dir="2700000" algn="tl">
                              <a:srgbClr val="000000">
                                <a:alpha val="43137"/>
                              </a:srgbClr>
                            </a:outerShdw>
                          </a:effectLst>
                          <a:latin typeface="+mn-lt"/>
                          <a:ea typeface="Times New Roman"/>
                          <a:cs typeface="Times New Roman"/>
                        </a:rPr>
                        <a:t>Качественные</a:t>
                      </a:r>
                      <a:endParaRPr lang="ru-RU" sz="2800" b="1" dirty="0" smtClean="0">
                        <a:effectLst>
                          <a:outerShdw blurRad="38100" dist="38100" dir="2700000" algn="tl">
                            <a:srgbClr val="000000">
                              <a:alpha val="43137"/>
                            </a:srgbClr>
                          </a:outerShdw>
                        </a:effectLst>
                        <a:latin typeface="+mn-lt"/>
                        <a:ea typeface="Times New Roman"/>
                        <a:cs typeface="Times New Roman"/>
                      </a:endParaRPr>
                    </a:p>
                    <a:p>
                      <a:endParaRPr lang="ru-RU" sz="2800" b="1" dirty="0">
                        <a:effectLst>
                          <a:outerShdw blurRad="38100" dist="38100" dir="2700000" algn="tl">
                            <a:srgbClr val="000000">
                              <a:alpha val="43137"/>
                            </a:srgbClr>
                          </a:outerShdw>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800" b="1" i="1" dirty="0">
                          <a:solidFill>
                            <a:srgbClr val="000000"/>
                          </a:solidFill>
                          <a:effectLst>
                            <a:outerShdw blurRad="38100" dist="38100" dir="2700000" algn="tl">
                              <a:srgbClr val="000000">
                                <a:alpha val="43137"/>
                              </a:srgbClr>
                            </a:outerShdw>
                          </a:effectLst>
                          <a:latin typeface="Calibri"/>
                          <a:ea typeface="Times New Roman"/>
                          <a:cs typeface="Times New Roman"/>
                        </a:rPr>
                        <a:t> </a:t>
                      </a:r>
                      <a:r>
                        <a:rPr lang="ru-RU" sz="2800" b="1" i="1" dirty="0" smtClean="0">
                          <a:solidFill>
                            <a:srgbClr val="000000"/>
                          </a:solidFill>
                          <a:effectLst>
                            <a:outerShdw blurRad="38100" dist="38100" dir="2700000" algn="tl">
                              <a:srgbClr val="000000">
                                <a:alpha val="43137"/>
                              </a:srgbClr>
                            </a:outerShdw>
                          </a:effectLst>
                          <a:latin typeface="+mn-lt"/>
                          <a:ea typeface="Times New Roman"/>
                          <a:cs typeface="Times New Roman"/>
                        </a:rPr>
                        <a:t>Относительные</a:t>
                      </a:r>
                      <a:endParaRPr lang="ru-RU" sz="2800" b="1" dirty="0" smtClean="0">
                        <a:effectLst>
                          <a:outerShdw blurRad="38100" dist="38100" dir="2700000" algn="tl">
                            <a:srgbClr val="000000">
                              <a:alpha val="43137"/>
                            </a:srgbClr>
                          </a:outerShdw>
                        </a:effectLst>
                        <a:latin typeface="+mn-lt"/>
                        <a:ea typeface="Times New Roman"/>
                        <a:cs typeface="Times New Roman"/>
                      </a:endParaRPr>
                    </a:p>
                    <a:p>
                      <a:endParaRPr lang="ru-RU" sz="2800" b="1" dirty="0">
                        <a:effectLst>
                          <a:outerShdw blurRad="38100" dist="38100" dir="2700000" algn="tl">
                            <a:srgbClr val="000000">
                              <a:alpha val="43137"/>
                            </a:srgbClr>
                          </a:outerShdw>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2800" b="1" i="1" dirty="0" smtClean="0">
                          <a:solidFill>
                            <a:srgbClr val="000000"/>
                          </a:solidFill>
                          <a:effectLst>
                            <a:outerShdw blurRad="38100" dist="38100" dir="2700000" algn="tl">
                              <a:srgbClr val="000000">
                                <a:alpha val="43137"/>
                              </a:srgbClr>
                            </a:outerShdw>
                          </a:effectLst>
                          <a:latin typeface="+mn-lt"/>
                          <a:ea typeface="Times New Roman"/>
                          <a:cs typeface="Times New Roman"/>
                        </a:rPr>
                        <a:t>Притяжательные</a:t>
                      </a:r>
                      <a:endParaRPr lang="ru-RU" sz="2800" b="1" dirty="0">
                        <a:effectLst>
                          <a:outerShdw blurRad="38100" dist="38100" dir="2700000" algn="tl">
                            <a:srgbClr val="000000">
                              <a:alpha val="43137"/>
                            </a:srgbClr>
                          </a:outerShdw>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endParaRPr lang="ru-RU" sz="2800" dirty="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2800" dirty="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2800" dirty="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http://hifreevideos.com/images/original/Creative-Backgrounds-PowerPoint-10143.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7" name="Прямоугольник 6"/>
          <p:cNvSpPr/>
          <p:nvPr/>
        </p:nvSpPr>
        <p:spPr>
          <a:xfrm>
            <a:off x="1187624" y="0"/>
            <a:ext cx="4435830" cy="923330"/>
          </a:xfrm>
          <a:prstGeom prst="rect">
            <a:avLst/>
          </a:prstGeom>
        </p:spPr>
        <p:txBody>
          <a:bodyPr wrap="none">
            <a:spAutoFit/>
          </a:bodyPr>
          <a:lstStyle/>
          <a:p>
            <a:r>
              <a:rPr lang="ru-RU" sz="5400" b="1" i="1" u="sng" dirty="0">
                <a:solidFill>
                  <a:srgbClr val="C00000"/>
                </a:solidFill>
                <a:effectLst>
                  <a:outerShdw blurRad="38100" dist="38100" dir="2700000" algn="tl">
                    <a:srgbClr val="000000">
                      <a:alpha val="43137"/>
                    </a:srgbClr>
                  </a:outerShdw>
                </a:effectLst>
              </a:rPr>
              <a:t>Проверь себя </a:t>
            </a:r>
          </a:p>
        </p:txBody>
      </p:sp>
      <p:graphicFrame>
        <p:nvGraphicFramePr>
          <p:cNvPr id="8" name="Таблица 7"/>
          <p:cNvGraphicFramePr>
            <a:graphicFrameLocks noGrp="1"/>
          </p:cNvGraphicFramePr>
          <p:nvPr/>
        </p:nvGraphicFramePr>
        <p:xfrm>
          <a:off x="179512" y="1124744"/>
          <a:ext cx="8784975" cy="5852160"/>
        </p:xfrm>
        <a:graphic>
          <a:graphicData uri="http://schemas.openxmlformats.org/drawingml/2006/table">
            <a:tbl>
              <a:tblPr/>
              <a:tblGrid>
                <a:gridCol w="2664296"/>
                <a:gridCol w="2952328"/>
                <a:gridCol w="3168351"/>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i="1" dirty="0" smtClean="0">
                          <a:solidFill>
                            <a:srgbClr val="000000"/>
                          </a:solidFill>
                          <a:effectLst>
                            <a:outerShdw blurRad="38100" dist="38100" dir="2700000" algn="tl">
                              <a:srgbClr val="000000">
                                <a:alpha val="43137"/>
                              </a:srgbClr>
                            </a:outerShdw>
                          </a:effectLst>
                          <a:latin typeface="+mn-lt"/>
                          <a:ea typeface="Times New Roman"/>
                          <a:cs typeface="Times New Roman"/>
                        </a:rPr>
                        <a:t>Качественные</a:t>
                      </a:r>
                      <a:endParaRPr lang="ru-RU" sz="2800" b="1" dirty="0" smtClean="0">
                        <a:effectLst>
                          <a:outerShdw blurRad="38100" dist="38100" dir="2700000" algn="tl">
                            <a:srgbClr val="000000">
                              <a:alpha val="43137"/>
                            </a:srgbClr>
                          </a:outerShdw>
                        </a:effectLst>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i="1" dirty="0" smtClean="0">
                          <a:solidFill>
                            <a:srgbClr val="000000"/>
                          </a:solidFill>
                          <a:effectLst>
                            <a:outerShdw blurRad="38100" dist="38100" dir="2700000" algn="tl">
                              <a:srgbClr val="000000">
                                <a:alpha val="43137"/>
                              </a:srgbClr>
                            </a:outerShdw>
                          </a:effectLst>
                          <a:latin typeface="+mn-lt"/>
                          <a:ea typeface="Times New Roman"/>
                          <a:cs typeface="Times New Roman"/>
                        </a:rPr>
                        <a:t>Относительные</a:t>
                      </a:r>
                      <a:endParaRPr lang="ru-RU" sz="2800" b="1" dirty="0" smtClean="0">
                        <a:effectLst>
                          <a:outerShdw blurRad="38100" dist="38100" dir="2700000" algn="tl">
                            <a:srgbClr val="000000">
                              <a:alpha val="43137"/>
                            </a:srgbClr>
                          </a:outerShdw>
                        </a:effectLst>
                        <a:latin typeface="+mn-lt"/>
                        <a:ea typeface="Times New Roman"/>
                        <a:cs typeface="Times New Roman"/>
                      </a:endParaRPr>
                    </a:p>
                    <a:p>
                      <a:pPr algn="ctr"/>
                      <a:r>
                        <a:rPr lang="ru-RU" sz="2800" b="1" i="1" dirty="0">
                          <a:solidFill>
                            <a:srgbClr val="000000"/>
                          </a:solidFill>
                          <a:effectLst>
                            <a:outerShdw blurRad="38100" dist="38100" dir="2700000" algn="tl">
                              <a:srgbClr val="000000">
                                <a:alpha val="43137"/>
                              </a:srgbClr>
                            </a:outerShdw>
                          </a:effectLst>
                          <a:latin typeface="Calibri"/>
                          <a:ea typeface="Times New Roman"/>
                          <a:cs typeface="Times New Roman"/>
                        </a:rPr>
                        <a:t> </a:t>
                      </a:r>
                      <a:endParaRPr lang="ru-RU" sz="2800" b="1" dirty="0">
                        <a:effectLst>
                          <a:outerShdw blurRad="38100" dist="38100" dir="2700000" algn="tl">
                            <a:srgbClr val="000000">
                              <a:alpha val="43137"/>
                            </a:srgbClr>
                          </a:outerShdw>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2800" b="1" i="1" dirty="0" smtClean="0">
                          <a:solidFill>
                            <a:srgbClr val="000000"/>
                          </a:solidFill>
                          <a:effectLst>
                            <a:outerShdw blurRad="38100" dist="38100" dir="2700000" algn="tl">
                              <a:srgbClr val="000000">
                                <a:alpha val="43137"/>
                              </a:srgbClr>
                            </a:outerShdw>
                          </a:effectLst>
                          <a:latin typeface="+mn-lt"/>
                          <a:ea typeface="Times New Roman"/>
                          <a:cs typeface="Times New Roman"/>
                        </a:rPr>
                        <a:t>Притяжательные</a:t>
                      </a:r>
                      <a:endParaRPr lang="ru-RU" sz="2800" b="1" dirty="0">
                        <a:effectLst>
                          <a:outerShdw blurRad="38100" dist="38100" dir="2700000" algn="tl">
                            <a:srgbClr val="000000">
                              <a:alpha val="43137"/>
                            </a:srgbClr>
                          </a:outerShdw>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r>
                        <a:rPr lang="ru-RU" sz="2000" i="1" kern="1200" dirty="0" smtClean="0">
                          <a:solidFill>
                            <a:schemeClr val="tx1"/>
                          </a:solidFill>
                          <a:effectLst/>
                          <a:latin typeface="+mn-lt"/>
                          <a:ea typeface="+mn-ea"/>
                          <a:cs typeface="+mn-cs"/>
                        </a:rPr>
                        <a:t>душистый цветок</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ужасный вид </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причудливый рисунок</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умный мальчик</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лёгкий</a:t>
                      </a:r>
                      <a:r>
                        <a:rPr lang="en-US" sz="2000" i="1" kern="1200" dirty="0" smtClean="0">
                          <a:solidFill>
                            <a:schemeClr val="tx1"/>
                          </a:solidFill>
                          <a:effectLst/>
                          <a:latin typeface="+mn-lt"/>
                          <a:ea typeface="+mn-ea"/>
                          <a:cs typeface="+mn-cs"/>
                        </a:rPr>
                        <a:t> </a:t>
                      </a:r>
                      <a:r>
                        <a:rPr lang="ru-RU" sz="2000" i="1" kern="1200" dirty="0" smtClean="0">
                          <a:solidFill>
                            <a:schemeClr val="tx1"/>
                          </a:solidFill>
                          <a:effectLst/>
                          <a:latin typeface="+mn-lt"/>
                          <a:ea typeface="+mn-ea"/>
                          <a:cs typeface="+mn-cs"/>
                        </a:rPr>
                        <a:t>рюкзак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зелёный стол                                                   </a:t>
                      </a:r>
                      <a:endParaRPr lang="en-US" sz="2000" i="1" kern="1200" dirty="0" smtClean="0">
                        <a:solidFill>
                          <a:schemeClr val="tx1"/>
                        </a:solidFill>
                        <a:effectLst/>
                        <a:latin typeface="+mn-lt"/>
                        <a:ea typeface="+mn-ea"/>
                        <a:cs typeface="+mn-cs"/>
                      </a:endParaRPr>
                    </a:p>
                    <a:p>
                      <a:endParaRPr lang="ru-RU" sz="2000" i="1" dirty="0">
                        <a:solidFill>
                          <a:srgbClr val="00000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2000" i="1" kern="1200" dirty="0" smtClean="0">
                          <a:solidFill>
                            <a:schemeClr val="tx1"/>
                          </a:solidFill>
                          <a:effectLst/>
                          <a:latin typeface="+mn-lt"/>
                          <a:ea typeface="+mn-ea"/>
                          <a:cs typeface="+mn-cs"/>
                        </a:rPr>
                        <a:t>раскидистый дуб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местный говор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лесной массив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деревянный  дом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            </a:t>
                      </a:r>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глиняный горшок </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зимний день  </a:t>
                      </a:r>
                    </a:p>
                    <a:p>
                      <a:r>
                        <a:rPr lang="ru-RU" sz="2000" i="1" kern="1200" dirty="0" smtClean="0">
                          <a:solidFill>
                            <a:schemeClr val="tx1"/>
                          </a:solidFill>
                          <a:effectLst/>
                          <a:latin typeface="+mn-lt"/>
                          <a:ea typeface="+mn-ea"/>
                          <a:cs typeface="+mn-cs"/>
                        </a:rPr>
                        <a:t>                  </a:t>
                      </a:r>
                      <a:endParaRPr lang="ru-RU" sz="2000" i="1" dirty="0">
                        <a:solidFill>
                          <a:srgbClr val="00000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i="1" kern="1200" dirty="0" smtClean="0">
                          <a:solidFill>
                            <a:schemeClr val="tx1"/>
                          </a:solidFill>
                          <a:effectLst/>
                          <a:latin typeface="+mn-lt"/>
                          <a:ea typeface="+mn-ea"/>
                          <a:cs typeface="+mn-cs"/>
                        </a:rPr>
                        <a:t>папин нос</a:t>
                      </a:r>
                      <a:endParaRPr lang="en-US" sz="2000"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олений рог</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верблюжий горб</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отцов дом</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мамино пальто</a:t>
                      </a:r>
                      <a:endParaRPr lang="en-US" sz="2000" i="1" kern="1200" dirty="0" smtClean="0">
                        <a:solidFill>
                          <a:schemeClr val="tx1"/>
                        </a:solidFill>
                        <a:effectLst/>
                        <a:latin typeface="+mn-lt"/>
                        <a:ea typeface="+mn-ea"/>
                        <a:cs typeface="+mn-cs"/>
                      </a:endParaRPr>
                    </a:p>
                    <a:p>
                      <a:endParaRPr lang="en-US" sz="2000" i="1" kern="1200" dirty="0" smtClean="0">
                        <a:solidFill>
                          <a:schemeClr val="tx1"/>
                        </a:solidFill>
                        <a:effectLst/>
                        <a:latin typeface="+mn-lt"/>
                        <a:ea typeface="+mn-ea"/>
                        <a:cs typeface="+mn-cs"/>
                      </a:endParaRPr>
                    </a:p>
                    <a:p>
                      <a:r>
                        <a:rPr lang="ru-RU" sz="2000" i="1" kern="1200" dirty="0" smtClean="0">
                          <a:solidFill>
                            <a:schemeClr val="tx1"/>
                          </a:solidFill>
                          <a:effectLst/>
                          <a:latin typeface="+mn-lt"/>
                          <a:ea typeface="+mn-ea"/>
                          <a:cs typeface="+mn-cs"/>
                        </a:rPr>
                        <a:t>волчий след</a:t>
                      </a:r>
                      <a:endParaRPr lang="ru-RU" sz="2000" i="1" dirty="0" smtClean="0">
                        <a:solidFill>
                          <a:srgbClr val="000000"/>
                        </a:solidFill>
                        <a:effectLst/>
                        <a:latin typeface="+mn-lt"/>
                        <a:ea typeface="Times New Roman"/>
                        <a:cs typeface="Times New Roman"/>
                      </a:endParaRPr>
                    </a:p>
                    <a:p>
                      <a:endParaRPr lang="ru-RU" sz="2000" i="1" dirty="0">
                        <a:solidFill>
                          <a:srgbClr val="00000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8436" name="Picture 4" descr="http://pngriver.com/wp-content/uploads/2017/12/number-5-digit-png-transparent-images-transparent-backgrounds-5.png"/>
          <p:cNvPicPr>
            <a:picLocks noChangeAspect="1" noChangeArrowheads="1"/>
          </p:cNvPicPr>
          <p:nvPr/>
        </p:nvPicPr>
        <p:blipFill>
          <a:blip r:embed="rId3" cstate="email"/>
          <a:srcRect/>
          <a:stretch>
            <a:fillRect/>
          </a:stretch>
        </p:blipFill>
        <p:spPr bwMode="auto">
          <a:xfrm rot="595064">
            <a:off x="7311639" y="4478631"/>
            <a:ext cx="2160011" cy="216001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ds04.infourok.ru/uploads/ex/0328/000e33f7-8067a733/img17.jpg"/>
          <p:cNvPicPr>
            <a:picLocks noChangeAspect="1" noChangeArrowheads="1"/>
          </p:cNvPicPr>
          <p:nvPr/>
        </p:nvPicPr>
        <p:blipFill>
          <a:blip r:embed="rId2" cstate="email"/>
          <a:srcRect/>
          <a:stretch>
            <a:fillRect/>
          </a:stretch>
        </p:blipFill>
        <p:spPr bwMode="auto">
          <a:xfrm>
            <a:off x="0" y="1"/>
            <a:ext cx="9144000" cy="6857999"/>
          </a:xfrm>
          <a:prstGeom prst="rect">
            <a:avLst/>
          </a:prstGeom>
          <a:noFill/>
        </p:spPr>
      </p:pic>
      <p:sp>
        <p:nvSpPr>
          <p:cNvPr id="5" name="Прямоугольник 4"/>
          <p:cNvSpPr/>
          <p:nvPr/>
        </p:nvSpPr>
        <p:spPr>
          <a:xfrm>
            <a:off x="0" y="1628800"/>
            <a:ext cx="9148017" cy="769441"/>
          </a:xfrm>
          <a:prstGeom prst="rect">
            <a:avLst/>
          </a:prstGeom>
        </p:spPr>
        <p:txBody>
          <a:bodyPr wrap="none">
            <a:spAutoFit/>
          </a:bodyPr>
          <a:lstStyle/>
          <a:p>
            <a:r>
              <a:rPr lang="ru-RU" sz="4400" b="1" i="1" u="sng" dirty="0">
                <a:solidFill>
                  <a:srgbClr val="C00000"/>
                </a:solidFill>
                <a:effectLst>
                  <a:outerShdw blurRad="38100" dist="38100" dir="2700000" algn="tl">
                    <a:srgbClr val="000000">
                      <a:alpha val="43137"/>
                    </a:srgbClr>
                  </a:outerShdw>
                </a:effectLst>
              </a:rPr>
              <a:t>Вставьте пропущенные </a:t>
            </a:r>
            <a:r>
              <a:rPr lang="ru-RU" sz="4400" b="1" i="1" u="sng" dirty="0" smtClean="0">
                <a:solidFill>
                  <a:srgbClr val="C00000"/>
                </a:solidFill>
                <a:effectLst>
                  <a:outerShdw blurRad="38100" dist="38100" dir="2700000" algn="tl">
                    <a:srgbClr val="000000">
                      <a:alpha val="43137"/>
                    </a:srgbClr>
                  </a:outerShdw>
                </a:effectLst>
              </a:rPr>
              <a:t>окончания</a:t>
            </a:r>
            <a:endParaRPr lang="ru-RU" sz="4400" b="1" i="1" u="sng" dirty="0">
              <a:solidFill>
                <a:srgbClr val="C00000"/>
              </a:solidFill>
              <a:effectLst>
                <a:outerShdw blurRad="38100" dist="38100" dir="2700000" algn="tl">
                  <a:srgbClr val="000000">
                    <a:alpha val="43137"/>
                  </a:srgbClr>
                </a:outerShdw>
              </a:effectLst>
            </a:endParaRPr>
          </a:p>
        </p:txBody>
      </p:sp>
      <p:graphicFrame>
        <p:nvGraphicFramePr>
          <p:cNvPr id="6" name="Таблица 5"/>
          <p:cNvGraphicFramePr>
            <a:graphicFrameLocks noGrp="1"/>
          </p:cNvGraphicFramePr>
          <p:nvPr/>
        </p:nvGraphicFramePr>
        <p:xfrm>
          <a:off x="0" y="2564904"/>
          <a:ext cx="9144000" cy="3051048"/>
        </p:xfrm>
        <a:graphic>
          <a:graphicData uri="http://schemas.openxmlformats.org/drawingml/2006/table">
            <a:tbl>
              <a:tblPr/>
              <a:tblGrid>
                <a:gridCol w="4571523"/>
                <a:gridCol w="4572477"/>
              </a:tblGrid>
              <a:tr h="0">
                <a:tc>
                  <a:txBody>
                    <a:bodyPr/>
                    <a:lstStyle/>
                    <a:p>
                      <a:pPr>
                        <a:spcAft>
                          <a:spcPts val="0"/>
                        </a:spcAft>
                      </a:pPr>
                      <a:r>
                        <a:rPr lang="ru-RU" sz="2800" i="1" dirty="0" err="1">
                          <a:solidFill>
                            <a:srgbClr val="000000"/>
                          </a:solidFill>
                          <a:latin typeface="Calibri"/>
                          <a:ea typeface="Calibri"/>
                          <a:cs typeface="Times New Roman"/>
                        </a:rPr>
                        <a:t>Утренн</a:t>
                      </a:r>
                      <a:r>
                        <a:rPr lang="ru-RU" sz="2800" i="1" dirty="0">
                          <a:solidFill>
                            <a:srgbClr val="000000"/>
                          </a:solidFill>
                          <a:latin typeface="Calibri"/>
                          <a:ea typeface="Calibri"/>
                          <a:cs typeface="Times New Roman"/>
                        </a:rPr>
                        <a:t>…м  ветерком</a:t>
                      </a:r>
                      <a:endParaRPr lang="ru-RU" sz="2800" i="1" dirty="0">
                        <a:latin typeface="Calibri"/>
                        <a:ea typeface="Calibri"/>
                        <a:cs typeface="Times New Roman"/>
                      </a:endParaRPr>
                    </a:p>
                    <a:p>
                      <a:pPr>
                        <a:spcAft>
                          <a:spcPts val="0"/>
                        </a:spcAft>
                      </a:pPr>
                      <a:r>
                        <a:rPr lang="ru-RU" sz="2800" i="1" dirty="0">
                          <a:solidFill>
                            <a:srgbClr val="000000"/>
                          </a:solidFill>
                          <a:latin typeface="Calibri"/>
                          <a:ea typeface="Calibri"/>
                          <a:cs typeface="Times New Roman"/>
                        </a:rPr>
                        <a:t>На   свеж…м сене </a:t>
                      </a:r>
                      <a:endParaRPr lang="ru-RU" sz="2800" i="1" dirty="0">
                        <a:latin typeface="Calibri"/>
                        <a:ea typeface="Calibri"/>
                        <a:cs typeface="Times New Roman"/>
                      </a:endParaRPr>
                    </a:p>
                    <a:p>
                      <a:pPr>
                        <a:spcAft>
                          <a:spcPts val="0"/>
                        </a:spcAft>
                      </a:pPr>
                      <a:r>
                        <a:rPr lang="ru-RU" sz="2800" i="1" dirty="0">
                          <a:solidFill>
                            <a:srgbClr val="000000"/>
                          </a:solidFill>
                          <a:latin typeface="Calibri"/>
                          <a:ea typeface="Calibri"/>
                          <a:cs typeface="Times New Roman"/>
                        </a:rPr>
                        <a:t>При   </a:t>
                      </a:r>
                      <a:r>
                        <a:rPr lang="ru-RU" sz="2800" i="1" dirty="0" err="1">
                          <a:solidFill>
                            <a:srgbClr val="000000"/>
                          </a:solidFill>
                          <a:latin typeface="Calibri"/>
                          <a:ea typeface="Calibri"/>
                          <a:cs typeface="Times New Roman"/>
                        </a:rPr>
                        <a:t>малейш</a:t>
                      </a:r>
                      <a:r>
                        <a:rPr lang="ru-RU" sz="2800" i="1" dirty="0">
                          <a:solidFill>
                            <a:srgbClr val="000000"/>
                          </a:solidFill>
                          <a:latin typeface="Calibri"/>
                          <a:ea typeface="Calibri"/>
                          <a:cs typeface="Times New Roman"/>
                        </a:rPr>
                        <a:t> …м движении </a:t>
                      </a:r>
                      <a:endParaRPr lang="ru-RU" sz="2800" i="1" dirty="0">
                        <a:latin typeface="Calibri"/>
                        <a:ea typeface="Calibri"/>
                        <a:cs typeface="Times New Roman"/>
                      </a:endParaRPr>
                    </a:p>
                    <a:p>
                      <a:pPr>
                        <a:spcAft>
                          <a:spcPts val="0"/>
                        </a:spcAft>
                      </a:pPr>
                      <a:r>
                        <a:rPr lang="ru-RU" sz="2800" i="1" dirty="0" err="1">
                          <a:solidFill>
                            <a:srgbClr val="000000"/>
                          </a:solidFill>
                          <a:latin typeface="Calibri"/>
                          <a:ea typeface="Calibri"/>
                          <a:cs typeface="Times New Roman"/>
                        </a:rPr>
                        <a:t>Субботн</a:t>
                      </a:r>
                      <a:r>
                        <a:rPr lang="ru-RU" sz="2800" i="1" dirty="0">
                          <a:solidFill>
                            <a:srgbClr val="000000"/>
                          </a:solidFill>
                          <a:latin typeface="Calibri"/>
                          <a:ea typeface="Calibri"/>
                          <a:cs typeface="Times New Roman"/>
                        </a:rPr>
                        <a:t>…м вечером</a:t>
                      </a:r>
                      <a:endParaRPr lang="ru-RU" sz="2800" i="1" dirty="0">
                        <a:latin typeface="Calibri"/>
                        <a:ea typeface="Calibri"/>
                        <a:cs typeface="Times New Roman"/>
                      </a:endParaRPr>
                    </a:p>
                    <a:p>
                      <a:pPr>
                        <a:spcAft>
                          <a:spcPts val="0"/>
                        </a:spcAft>
                      </a:pPr>
                      <a:r>
                        <a:rPr lang="ru-RU" sz="2800" i="1" dirty="0" smtClean="0">
                          <a:solidFill>
                            <a:srgbClr val="000000"/>
                          </a:solidFill>
                          <a:latin typeface="Calibri"/>
                          <a:ea typeface="Calibri"/>
                          <a:cs typeface="Times New Roman"/>
                        </a:rPr>
                        <a:t>В </a:t>
                      </a:r>
                      <a:r>
                        <a:rPr lang="ru-RU" sz="2800" i="1" dirty="0" err="1">
                          <a:solidFill>
                            <a:srgbClr val="000000"/>
                          </a:solidFill>
                          <a:latin typeface="Calibri"/>
                          <a:ea typeface="Calibri"/>
                          <a:cs typeface="Times New Roman"/>
                        </a:rPr>
                        <a:t>полнейш</a:t>
                      </a:r>
                      <a:r>
                        <a:rPr lang="ru-RU" sz="2800" i="1" dirty="0">
                          <a:solidFill>
                            <a:srgbClr val="000000"/>
                          </a:solidFill>
                          <a:latin typeface="Calibri"/>
                          <a:ea typeface="Calibri"/>
                          <a:cs typeface="Times New Roman"/>
                        </a:rPr>
                        <a:t>…</a:t>
                      </a:r>
                      <a:r>
                        <a:rPr lang="ru-RU" sz="2800" i="1" dirty="0" err="1">
                          <a:solidFill>
                            <a:srgbClr val="000000"/>
                          </a:solidFill>
                          <a:latin typeface="Calibri"/>
                          <a:ea typeface="Calibri"/>
                          <a:cs typeface="Times New Roman"/>
                        </a:rPr>
                        <a:t>й</a:t>
                      </a:r>
                      <a:r>
                        <a:rPr lang="ru-RU" sz="2800" i="1" dirty="0">
                          <a:solidFill>
                            <a:srgbClr val="000000"/>
                          </a:solidFill>
                          <a:latin typeface="Calibri"/>
                          <a:ea typeface="Calibri"/>
                          <a:cs typeface="Times New Roman"/>
                        </a:rPr>
                        <a:t> тишине </a:t>
                      </a:r>
                      <a:endParaRPr lang="ru-RU" sz="2800" i="1" dirty="0">
                        <a:latin typeface="Calibri"/>
                        <a:ea typeface="Calibri"/>
                        <a:cs typeface="Times New Roman"/>
                      </a:endParaRPr>
                    </a:p>
                    <a:p>
                      <a:pPr>
                        <a:spcAft>
                          <a:spcPts val="0"/>
                        </a:spcAft>
                      </a:pPr>
                      <a:r>
                        <a:rPr lang="ru-RU" sz="2800" i="1" dirty="0">
                          <a:solidFill>
                            <a:srgbClr val="000000"/>
                          </a:solidFill>
                          <a:latin typeface="Calibri"/>
                          <a:ea typeface="Calibri"/>
                          <a:cs typeface="Times New Roman"/>
                        </a:rPr>
                        <a:t>О </a:t>
                      </a:r>
                      <a:r>
                        <a:rPr lang="ru-RU" sz="2800" i="1" dirty="0" err="1">
                          <a:solidFill>
                            <a:srgbClr val="000000"/>
                          </a:solidFill>
                          <a:latin typeface="Calibri"/>
                          <a:ea typeface="Calibri"/>
                          <a:cs typeface="Times New Roman"/>
                        </a:rPr>
                        <a:t>заячь</a:t>
                      </a:r>
                      <a:r>
                        <a:rPr lang="ru-RU" sz="2800" i="1" dirty="0">
                          <a:solidFill>
                            <a:srgbClr val="000000"/>
                          </a:solidFill>
                          <a:latin typeface="Calibri"/>
                          <a:ea typeface="Calibri"/>
                          <a:cs typeface="Times New Roman"/>
                        </a:rPr>
                        <a:t>…м испуге </a:t>
                      </a:r>
                      <a:endParaRPr lang="ru-RU" sz="2800" i="1" dirty="0">
                        <a:latin typeface="Calibri"/>
                        <a:ea typeface="Calibri"/>
                        <a:cs typeface="Times New Roman"/>
                      </a:endParaRPr>
                    </a:p>
                    <a:p>
                      <a:pPr>
                        <a:spcAft>
                          <a:spcPts val="0"/>
                        </a:spcAft>
                      </a:pPr>
                      <a:r>
                        <a:rPr lang="ru-RU" sz="2800" i="1" dirty="0">
                          <a:solidFill>
                            <a:srgbClr val="000000"/>
                          </a:solidFill>
                          <a:latin typeface="Calibri"/>
                          <a:ea typeface="Calibri"/>
                          <a:cs typeface="Times New Roman"/>
                        </a:rPr>
                        <a:t>К  </a:t>
                      </a:r>
                      <a:r>
                        <a:rPr lang="ru-RU" sz="2800" i="1" dirty="0" err="1">
                          <a:solidFill>
                            <a:srgbClr val="000000"/>
                          </a:solidFill>
                          <a:latin typeface="Calibri"/>
                          <a:ea typeface="Calibri"/>
                          <a:cs typeface="Times New Roman"/>
                        </a:rPr>
                        <a:t>лись</a:t>
                      </a:r>
                      <a:r>
                        <a:rPr lang="ru-RU" sz="2800" i="1" dirty="0">
                          <a:solidFill>
                            <a:srgbClr val="000000"/>
                          </a:solidFill>
                          <a:latin typeface="Calibri"/>
                          <a:ea typeface="Calibri"/>
                          <a:cs typeface="Times New Roman"/>
                        </a:rPr>
                        <a:t>…</a:t>
                      </a:r>
                      <a:r>
                        <a:rPr lang="ru-RU" sz="2800" i="1" dirty="0" err="1">
                          <a:solidFill>
                            <a:srgbClr val="000000"/>
                          </a:solidFill>
                          <a:latin typeface="Calibri"/>
                          <a:ea typeface="Calibri"/>
                          <a:cs typeface="Times New Roman"/>
                        </a:rPr>
                        <a:t>й</a:t>
                      </a:r>
                      <a:r>
                        <a:rPr lang="ru-RU" sz="2800" i="1" dirty="0">
                          <a:solidFill>
                            <a:srgbClr val="000000"/>
                          </a:solidFill>
                          <a:latin typeface="Calibri"/>
                          <a:ea typeface="Calibri"/>
                          <a:cs typeface="Times New Roman"/>
                        </a:rPr>
                        <a:t> хитрости</a:t>
                      </a:r>
                      <a:endParaRPr lang="ru-RU" sz="2800" i="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800" i="1" dirty="0">
                          <a:solidFill>
                            <a:srgbClr val="000000"/>
                          </a:solidFill>
                          <a:latin typeface="Calibri"/>
                          <a:ea typeface="Calibri"/>
                          <a:cs typeface="Times New Roman"/>
                        </a:rPr>
                        <a:t>В  </a:t>
                      </a:r>
                      <a:r>
                        <a:rPr lang="ru-RU" sz="2800" i="1" dirty="0" err="1">
                          <a:solidFill>
                            <a:srgbClr val="000000"/>
                          </a:solidFill>
                          <a:latin typeface="Calibri"/>
                          <a:ea typeface="Calibri"/>
                          <a:cs typeface="Times New Roman"/>
                        </a:rPr>
                        <a:t>утренн</a:t>
                      </a:r>
                      <a:r>
                        <a:rPr lang="ru-RU" sz="2800" i="1" dirty="0">
                          <a:solidFill>
                            <a:srgbClr val="000000"/>
                          </a:solidFill>
                          <a:latin typeface="Calibri"/>
                          <a:ea typeface="Calibri"/>
                          <a:cs typeface="Times New Roman"/>
                        </a:rPr>
                        <a:t>…м ветерке</a:t>
                      </a:r>
                      <a:endParaRPr lang="ru-RU" sz="2800" i="1" dirty="0">
                        <a:latin typeface="Calibri"/>
                        <a:ea typeface="Calibri"/>
                        <a:cs typeface="Times New Roman"/>
                      </a:endParaRPr>
                    </a:p>
                    <a:p>
                      <a:pPr>
                        <a:spcAft>
                          <a:spcPts val="0"/>
                        </a:spcAft>
                      </a:pPr>
                      <a:r>
                        <a:rPr lang="ru-RU" sz="2800" i="1" dirty="0" smtClean="0">
                          <a:solidFill>
                            <a:srgbClr val="000000"/>
                          </a:solidFill>
                          <a:latin typeface="Calibri"/>
                          <a:ea typeface="Calibri"/>
                          <a:cs typeface="Times New Roman"/>
                        </a:rPr>
                        <a:t>Под </a:t>
                      </a:r>
                      <a:r>
                        <a:rPr lang="ru-RU" sz="2800" i="1" dirty="0">
                          <a:solidFill>
                            <a:srgbClr val="000000"/>
                          </a:solidFill>
                          <a:latin typeface="Calibri"/>
                          <a:ea typeface="Calibri"/>
                          <a:cs typeface="Times New Roman"/>
                        </a:rPr>
                        <a:t>свеж…м сеном</a:t>
                      </a:r>
                      <a:endParaRPr lang="ru-RU" sz="2800" i="1" dirty="0">
                        <a:latin typeface="Calibri"/>
                        <a:ea typeface="Calibri"/>
                        <a:cs typeface="Times New Roman"/>
                      </a:endParaRPr>
                    </a:p>
                    <a:p>
                      <a:pPr fontAlgn="base">
                        <a:lnSpc>
                          <a:spcPct val="115000"/>
                        </a:lnSpc>
                        <a:spcAft>
                          <a:spcPts val="0"/>
                        </a:spcAft>
                      </a:pPr>
                      <a:r>
                        <a:rPr lang="ru-RU" sz="2800" i="1" dirty="0" smtClean="0">
                          <a:solidFill>
                            <a:srgbClr val="000000"/>
                          </a:solidFill>
                          <a:latin typeface="Calibri"/>
                          <a:ea typeface="Calibri"/>
                          <a:cs typeface="Times New Roman"/>
                        </a:rPr>
                        <a:t>В   </a:t>
                      </a:r>
                      <a:r>
                        <a:rPr lang="ru-RU" sz="2800" i="1" dirty="0" err="1">
                          <a:solidFill>
                            <a:srgbClr val="000000"/>
                          </a:solidFill>
                          <a:latin typeface="Calibri"/>
                          <a:ea typeface="Calibri"/>
                          <a:cs typeface="Times New Roman"/>
                        </a:rPr>
                        <a:t>малейш</a:t>
                      </a:r>
                      <a:r>
                        <a:rPr lang="ru-RU" sz="2800" i="1" dirty="0">
                          <a:solidFill>
                            <a:srgbClr val="000000"/>
                          </a:solidFill>
                          <a:latin typeface="Calibri"/>
                          <a:ea typeface="Calibri"/>
                          <a:cs typeface="Times New Roman"/>
                        </a:rPr>
                        <a:t>…м движении </a:t>
                      </a:r>
                      <a:endParaRPr lang="ru-RU" sz="2800" i="1" dirty="0">
                        <a:latin typeface="Calibri"/>
                        <a:ea typeface="Calibri"/>
                        <a:cs typeface="Times New Roman"/>
                      </a:endParaRPr>
                    </a:p>
                    <a:p>
                      <a:pPr>
                        <a:spcAft>
                          <a:spcPts val="0"/>
                        </a:spcAft>
                      </a:pPr>
                      <a:r>
                        <a:rPr lang="ru-RU" sz="2800" i="1" dirty="0" smtClean="0">
                          <a:solidFill>
                            <a:srgbClr val="000000"/>
                          </a:solidFill>
                          <a:latin typeface="Calibri"/>
                          <a:ea typeface="Calibri"/>
                          <a:cs typeface="Times New Roman"/>
                        </a:rPr>
                        <a:t>В </a:t>
                      </a:r>
                      <a:r>
                        <a:rPr lang="ru-RU" sz="2800" i="1" dirty="0" err="1">
                          <a:solidFill>
                            <a:srgbClr val="000000"/>
                          </a:solidFill>
                          <a:latin typeface="Calibri"/>
                          <a:ea typeface="Calibri"/>
                          <a:cs typeface="Times New Roman"/>
                        </a:rPr>
                        <a:t>субботн</a:t>
                      </a:r>
                      <a:r>
                        <a:rPr lang="ru-RU" sz="2800" i="1" dirty="0">
                          <a:solidFill>
                            <a:srgbClr val="000000"/>
                          </a:solidFill>
                          <a:latin typeface="Calibri"/>
                          <a:ea typeface="Calibri"/>
                          <a:cs typeface="Times New Roman"/>
                        </a:rPr>
                        <a:t>…м вечере</a:t>
                      </a:r>
                      <a:endParaRPr lang="ru-RU" sz="2800" i="1" dirty="0">
                        <a:latin typeface="Calibri"/>
                        <a:ea typeface="Calibri"/>
                        <a:cs typeface="Times New Roman"/>
                      </a:endParaRPr>
                    </a:p>
                    <a:p>
                      <a:pPr>
                        <a:spcAft>
                          <a:spcPts val="0"/>
                        </a:spcAft>
                      </a:pPr>
                      <a:r>
                        <a:rPr lang="ru-RU" sz="2800" i="1" dirty="0" err="1" smtClean="0">
                          <a:solidFill>
                            <a:srgbClr val="000000"/>
                          </a:solidFill>
                          <a:latin typeface="Calibri"/>
                          <a:ea typeface="Calibri"/>
                          <a:cs typeface="Times New Roman"/>
                        </a:rPr>
                        <a:t>Полнейш</a:t>
                      </a:r>
                      <a:r>
                        <a:rPr lang="ru-RU" sz="2800" i="1" dirty="0" smtClean="0">
                          <a:solidFill>
                            <a:srgbClr val="000000"/>
                          </a:solidFill>
                          <a:latin typeface="Calibri"/>
                          <a:ea typeface="Calibri"/>
                          <a:cs typeface="Times New Roman"/>
                        </a:rPr>
                        <a:t>…</a:t>
                      </a:r>
                      <a:r>
                        <a:rPr lang="ru-RU" sz="2800" i="1" dirty="0" err="1" smtClean="0">
                          <a:solidFill>
                            <a:srgbClr val="000000"/>
                          </a:solidFill>
                          <a:latin typeface="Calibri"/>
                          <a:ea typeface="Calibri"/>
                          <a:cs typeface="Times New Roman"/>
                        </a:rPr>
                        <a:t>й</a:t>
                      </a:r>
                      <a:r>
                        <a:rPr lang="ru-RU" sz="2800" i="1" dirty="0" smtClean="0">
                          <a:solidFill>
                            <a:srgbClr val="000000"/>
                          </a:solidFill>
                          <a:latin typeface="Calibri"/>
                          <a:ea typeface="Calibri"/>
                          <a:cs typeface="Times New Roman"/>
                        </a:rPr>
                        <a:t> </a:t>
                      </a:r>
                      <a:r>
                        <a:rPr lang="ru-RU" sz="2800" i="1" dirty="0">
                          <a:solidFill>
                            <a:srgbClr val="000000"/>
                          </a:solidFill>
                          <a:latin typeface="Calibri"/>
                          <a:ea typeface="Calibri"/>
                          <a:cs typeface="Times New Roman"/>
                        </a:rPr>
                        <a:t>тишиной</a:t>
                      </a:r>
                      <a:endParaRPr lang="ru-RU" sz="2800" i="1" dirty="0">
                        <a:latin typeface="Calibri"/>
                        <a:ea typeface="Calibri"/>
                        <a:cs typeface="Times New Roman"/>
                      </a:endParaRPr>
                    </a:p>
                    <a:p>
                      <a:pPr>
                        <a:spcAft>
                          <a:spcPts val="0"/>
                        </a:spcAft>
                      </a:pPr>
                      <a:r>
                        <a:rPr lang="ru-RU" sz="2800" i="1" dirty="0" smtClean="0">
                          <a:solidFill>
                            <a:srgbClr val="000000"/>
                          </a:solidFill>
                          <a:latin typeface="Calibri"/>
                          <a:ea typeface="Calibri"/>
                          <a:cs typeface="Times New Roman"/>
                        </a:rPr>
                        <a:t>С </a:t>
                      </a:r>
                      <a:r>
                        <a:rPr lang="ru-RU" sz="2800" i="1" dirty="0" err="1">
                          <a:solidFill>
                            <a:srgbClr val="000000"/>
                          </a:solidFill>
                          <a:latin typeface="Calibri"/>
                          <a:ea typeface="Calibri"/>
                          <a:cs typeface="Times New Roman"/>
                        </a:rPr>
                        <a:t>заячь</a:t>
                      </a:r>
                      <a:r>
                        <a:rPr lang="ru-RU" sz="2800" i="1" dirty="0">
                          <a:solidFill>
                            <a:srgbClr val="000000"/>
                          </a:solidFill>
                          <a:latin typeface="Calibri"/>
                          <a:ea typeface="Calibri"/>
                          <a:cs typeface="Times New Roman"/>
                        </a:rPr>
                        <a:t>…м испугом</a:t>
                      </a:r>
                      <a:endParaRPr lang="ru-RU" sz="2800" i="1" dirty="0">
                        <a:latin typeface="Calibri"/>
                        <a:ea typeface="Calibri"/>
                        <a:cs typeface="Times New Roman"/>
                      </a:endParaRPr>
                    </a:p>
                    <a:p>
                      <a:pPr>
                        <a:spcAft>
                          <a:spcPts val="0"/>
                        </a:spcAft>
                      </a:pPr>
                      <a:r>
                        <a:rPr lang="ru-RU" sz="2800" i="1" dirty="0" smtClean="0">
                          <a:solidFill>
                            <a:srgbClr val="000000"/>
                          </a:solidFill>
                          <a:latin typeface="Calibri"/>
                          <a:ea typeface="Calibri"/>
                          <a:cs typeface="Times New Roman"/>
                        </a:rPr>
                        <a:t>О  </a:t>
                      </a:r>
                      <a:r>
                        <a:rPr lang="ru-RU" sz="2800" i="1" dirty="0" err="1">
                          <a:solidFill>
                            <a:srgbClr val="000000"/>
                          </a:solidFill>
                          <a:latin typeface="Calibri"/>
                          <a:ea typeface="Calibri"/>
                          <a:cs typeface="Times New Roman"/>
                        </a:rPr>
                        <a:t>лись</a:t>
                      </a:r>
                      <a:r>
                        <a:rPr lang="ru-RU" sz="2800" i="1" dirty="0">
                          <a:solidFill>
                            <a:srgbClr val="000000"/>
                          </a:solidFill>
                          <a:latin typeface="Calibri"/>
                          <a:ea typeface="Calibri"/>
                          <a:cs typeface="Times New Roman"/>
                        </a:rPr>
                        <a:t>…</a:t>
                      </a:r>
                      <a:r>
                        <a:rPr lang="ru-RU" sz="2800" i="1" dirty="0" err="1">
                          <a:solidFill>
                            <a:srgbClr val="000000"/>
                          </a:solidFill>
                          <a:latin typeface="Calibri"/>
                          <a:ea typeface="Calibri"/>
                          <a:cs typeface="Times New Roman"/>
                        </a:rPr>
                        <a:t>й</a:t>
                      </a:r>
                      <a:r>
                        <a:rPr lang="ru-RU" sz="2800" i="1" dirty="0">
                          <a:solidFill>
                            <a:srgbClr val="000000"/>
                          </a:solidFill>
                          <a:latin typeface="Calibri"/>
                          <a:ea typeface="Calibri"/>
                          <a:cs typeface="Times New Roman"/>
                        </a:rPr>
                        <a:t> хитрости</a:t>
                      </a:r>
                      <a:endParaRPr lang="ru-RU" sz="2800" i="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ds04.infourok.ru/uploads/ex/0328/000e33f7-8067a733/img17.jpg"/>
          <p:cNvPicPr>
            <a:picLocks noChangeAspect="1" noChangeArrowheads="1"/>
          </p:cNvPicPr>
          <p:nvPr/>
        </p:nvPicPr>
        <p:blipFill>
          <a:blip r:embed="rId2" cstate="email"/>
          <a:srcRect/>
          <a:stretch>
            <a:fillRect/>
          </a:stretch>
        </p:blipFill>
        <p:spPr bwMode="auto">
          <a:xfrm>
            <a:off x="0" y="1"/>
            <a:ext cx="9144000" cy="6857999"/>
          </a:xfrm>
          <a:prstGeom prst="rect">
            <a:avLst/>
          </a:prstGeom>
          <a:noFill/>
        </p:spPr>
      </p:pic>
      <p:sp>
        <p:nvSpPr>
          <p:cNvPr id="19457" name="Rectangle 1"/>
          <p:cNvSpPr>
            <a:spLocks noChangeArrowheads="1"/>
          </p:cNvSpPr>
          <p:nvPr/>
        </p:nvSpPr>
        <p:spPr bwMode="auto">
          <a:xfrm>
            <a:off x="323528" y="1340768"/>
            <a:ext cx="7402732" cy="76944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4400" b="1" i="1" u="sng" dirty="0">
                <a:solidFill>
                  <a:srgbClr val="C00000"/>
                </a:solidFill>
                <a:effectLst>
                  <a:outerShdw blurRad="38100" dist="38100" dir="2700000" algn="tl">
                    <a:srgbClr val="000000">
                      <a:alpha val="43137"/>
                    </a:srgbClr>
                  </a:outerShdw>
                </a:effectLst>
              </a:rPr>
              <a:t>Морфологическая путаница</a:t>
            </a:r>
          </a:p>
        </p:txBody>
      </p:sp>
      <p:sp>
        <p:nvSpPr>
          <p:cNvPr id="6" name="Прямоугольник 5"/>
          <p:cNvSpPr/>
          <p:nvPr/>
        </p:nvSpPr>
        <p:spPr>
          <a:xfrm>
            <a:off x="251520" y="1964353"/>
            <a:ext cx="8712968" cy="4893647"/>
          </a:xfrm>
          <a:prstGeom prst="rect">
            <a:avLst/>
          </a:prstGeom>
        </p:spPr>
        <p:txBody>
          <a:bodyPr wrap="square">
            <a:spAutoFit/>
          </a:bodyPr>
          <a:lstStyle/>
          <a:p>
            <a:r>
              <a:rPr lang="ru-RU" sz="2400" i="1" dirty="0"/>
              <a:t>Привести в порядок морфологический разбор имени прилагательного:</a:t>
            </a:r>
          </a:p>
          <a:p>
            <a:r>
              <a:rPr lang="ru-RU" sz="2400" i="1" u="sng" dirty="0" smtClean="0"/>
              <a:t>1.Постоянные </a:t>
            </a:r>
            <a:r>
              <a:rPr lang="ru-RU" sz="2400" i="1" u="sng" dirty="0"/>
              <a:t>признаки:</a:t>
            </a:r>
          </a:p>
          <a:p>
            <a:r>
              <a:rPr lang="ru-RU" sz="2400" i="1" dirty="0"/>
              <a:t>-полная или краткая форма</a:t>
            </a:r>
          </a:p>
          <a:p>
            <a:r>
              <a:rPr lang="ru-RU" sz="2400" i="1" dirty="0"/>
              <a:t>-степень сравнения (сравнительная, превосходная)</a:t>
            </a:r>
          </a:p>
          <a:p>
            <a:r>
              <a:rPr lang="ru-RU" sz="2400" i="1" dirty="0"/>
              <a:t>-число</a:t>
            </a:r>
          </a:p>
          <a:p>
            <a:r>
              <a:rPr lang="ru-RU" sz="2400" i="1" dirty="0"/>
              <a:t>- род(в единственном числе)</a:t>
            </a:r>
          </a:p>
          <a:p>
            <a:r>
              <a:rPr lang="ru-RU" sz="2400" i="1" dirty="0"/>
              <a:t>- падеж (в полной форме)</a:t>
            </a:r>
          </a:p>
          <a:p>
            <a:r>
              <a:rPr lang="ru-RU" sz="2400" i="1" u="sng" dirty="0" smtClean="0"/>
              <a:t>2.Непостоянные </a:t>
            </a:r>
            <a:r>
              <a:rPr lang="ru-RU" sz="2400" i="1" u="sng" dirty="0"/>
              <a:t>признаки:</a:t>
            </a:r>
          </a:p>
          <a:p>
            <a:r>
              <a:rPr lang="ru-RU" sz="2400" i="1" dirty="0"/>
              <a:t>- качественное, относительное или притяжательное</a:t>
            </a:r>
          </a:p>
          <a:p>
            <a:r>
              <a:rPr lang="ru-RU" sz="2400" i="1" dirty="0"/>
              <a:t>       </a:t>
            </a:r>
            <a:r>
              <a:rPr lang="ru-RU" sz="2400" i="1" dirty="0" smtClean="0"/>
              <a:t>3. Синтаксическая </a:t>
            </a:r>
            <a:r>
              <a:rPr lang="ru-RU" sz="2400" i="1" dirty="0"/>
              <a:t>роль.</a:t>
            </a:r>
          </a:p>
          <a:p>
            <a:r>
              <a:rPr lang="ru-RU" sz="2400" i="1" dirty="0"/>
              <a:t>       </a:t>
            </a:r>
            <a:r>
              <a:rPr lang="ru-RU" sz="2400" i="1" dirty="0" smtClean="0"/>
              <a:t>4. Часть </a:t>
            </a:r>
            <a:r>
              <a:rPr lang="ru-RU" sz="2400" i="1" dirty="0"/>
              <a:t>речи. Вопрос.</a:t>
            </a:r>
          </a:p>
          <a:p>
            <a:r>
              <a:rPr lang="ru-RU" sz="2400" i="1" dirty="0"/>
              <a:t>       5</a:t>
            </a:r>
            <a:r>
              <a:rPr lang="ru-RU" sz="2400" i="1" dirty="0" smtClean="0"/>
              <a:t>. Начальная </a:t>
            </a:r>
            <a:r>
              <a:rPr lang="ru-RU" sz="2400" i="1" dirty="0"/>
              <a:t>форма</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ds04.infourok.ru/uploads/ex/0328/000e33f7-8067a733/img17.jpg"/>
          <p:cNvPicPr>
            <a:picLocks noChangeAspect="1" noChangeArrowheads="1"/>
          </p:cNvPicPr>
          <p:nvPr/>
        </p:nvPicPr>
        <p:blipFill>
          <a:blip r:embed="rId2" cstate="email"/>
          <a:srcRect/>
          <a:stretch>
            <a:fillRect/>
          </a:stretch>
        </p:blipFill>
        <p:spPr bwMode="auto">
          <a:xfrm>
            <a:off x="0" y="1"/>
            <a:ext cx="9144000" cy="6857999"/>
          </a:xfrm>
          <a:prstGeom prst="rect">
            <a:avLst/>
          </a:prstGeom>
          <a:noFill/>
        </p:spPr>
      </p:pic>
      <p:sp>
        <p:nvSpPr>
          <p:cNvPr id="5" name="Прямоугольник 4"/>
          <p:cNvSpPr/>
          <p:nvPr/>
        </p:nvSpPr>
        <p:spPr>
          <a:xfrm>
            <a:off x="755576" y="1340768"/>
            <a:ext cx="4435830" cy="923330"/>
          </a:xfrm>
          <a:prstGeom prst="rect">
            <a:avLst/>
          </a:prstGeom>
        </p:spPr>
        <p:txBody>
          <a:bodyPr wrap="none">
            <a:spAutoFit/>
          </a:bodyPr>
          <a:lstStyle/>
          <a:p>
            <a:r>
              <a:rPr lang="ru-RU" sz="5400" b="1" i="1" u="sng" dirty="0">
                <a:solidFill>
                  <a:srgbClr val="C00000"/>
                </a:solidFill>
                <a:effectLst>
                  <a:outerShdw blurRad="38100" dist="38100" dir="2700000" algn="tl">
                    <a:srgbClr val="000000">
                      <a:alpha val="43137"/>
                    </a:srgbClr>
                  </a:outerShdw>
                </a:effectLst>
              </a:rPr>
              <a:t>Проверь себя </a:t>
            </a:r>
          </a:p>
        </p:txBody>
      </p:sp>
      <p:sp>
        <p:nvSpPr>
          <p:cNvPr id="6" name="Прямоугольник 5"/>
          <p:cNvSpPr/>
          <p:nvPr/>
        </p:nvSpPr>
        <p:spPr>
          <a:xfrm>
            <a:off x="179512" y="2348880"/>
            <a:ext cx="8424936" cy="4154984"/>
          </a:xfrm>
          <a:prstGeom prst="rect">
            <a:avLst/>
          </a:prstGeom>
        </p:spPr>
        <p:txBody>
          <a:bodyPr wrap="square">
            <a:spAutoFit/>
          </a:bodyPr>
          <a:lstStyle/>
          <a:p>
            <a:r>
              <a:rPr lang="ru-RU" sz="2400" i="1" u="sng" dirty="0"/>
              <a:t> </a:t>
            </a:r>
            <a:r>
              <a:rPr lang="ru-RU" sz="2400" i="1" u="sng" dirty="0" smtClean="0"/>
              <a:t>1. Часть </a:t>
            </a:r>
            <a:r>
              <a:rPr lang="ru-RU" sz="2400" i="1" u="sng" dirty="0"/>
              <a:t>речи. Вопрос.</a:t>
            </a:r>
          </a:p>
          <a:p>
            <a:r>
              <a:rPr lang="ru-RU" sz="2400" i="1" u="sng" dirty="0" smtClean="0"/>
              <a:t>2. Начальная форма.</a:t>
            </a:r>
            <a:endParaRPr lang="ru-RU" sz="2400" i="1" u="sng" dirty="0"/>
          </a:p>
          <a:p>
            <a:r>
              <a:rPr lang="ru-RU" sz="2400" i="1" u="sng" dirty="0"/>
              <a:t>3</a:t>
            </a:r>
            <a:r>
              <a:rPr lang="ru-RU" sz="2400" i="1" u="sng" dirty="0" smtClean="0"/>
              <a:t>. Постоянные </a:t>
            </a:r>
            <a:r>
              <a:rPr lang="ru-RU" sz="2400" i="1" u="sng" dirty="0"/>
              <a:t>признаки:</a:t>
            </a:r>
          </a:p>
          <a:p>
            <a:r>
              <a:rPr lang="ru-RU" sz="2400" i="1" dirty="0"/>
              <a:t>- качественное, относительное или притяжательное</a:t>
            </a:r>
          </a:p>
          <a:p>
            <a:r>
              <a:rPr lang="ru-RU" sz="2400" i="1" u="sng" dirty="0"/>
              <a:t> 4</a:t>
            </a:r>
            <a:r>
              <a:rPr lang="ru-RU" sz="2400" i="1" u="sng" dirty="0" smtClean="0"/>
              <a:t>. Непостоянные </a:t>
            </a:r>
            <a:r>
              <a:rPr lang="ru-RU" sz="2400" i="1" u="sng" dirty="0"/>
              <a:t>признаки:</a:t>
            </a:r>
          </a:p>
          <a:p>
            <a:r>
              <a:rPr lang="ru-RU" sz="2400" i="1" dirty="0"/>
              <a:t>-полная или краткая форма</a:t>
            </a:r>
          </a:p>
          <a:p>
            <a:r>
              <a:rPr lang="ru-RU" sz="2400" i="1" dirty="0"/>
              <a:t>-степень сравнения (сравнительная, превосходная)</a:t>
            </a:r>
          </a:p>
          <a:p>
            <a:r>
              <a:rPr lang="ru-RU" sz="2400" i="1" dirty="0" smtClean="0"/>
              <a:t>-</a:t>
            </a:r>
            <a:r>
              <a:rPr lang="ru-RU" sz="2400" i="1" dirty="0"/>
              <a:t>число</a:t>
            </a:r>
          </a:p>
          <a:p>
            <a:r>
              <a:rPr lang="ru-RU" sz="2400" i="1" dirty="0"/>
              <a:t>- род(в единственном числе)</a:t>
            </a:r>
          </a:p>
          <a:p>
            <a:r>
              <a:rPr lang="ru-RU" sz="2400" i="1" dirty="0"/>
              <a:t>- падеж (в полной форме)</a:t>
            </a:r>
          </a:p>
          <a:p>
            <a:r>
              <a:rPr lang="ru-RU" sz="2400" i="1" u="sng" dirty="0"/>
              <a:t>5</a:t>
            </a:r>
            <a:r>
              <a:rPr lang="ru-RU" sz="2400" i="1" u="sng" dirty="0" smtClean="0"/>
              <a:t>. Синтаксическая </a:t>
            </a:r>
            <a:r>
              <a:rPr lang="ru-RU" sz="2400" i="1" u="sng" dirty="0"/>
              <a:t>роль.</a:t>
            </a:r>
          </a:p>
        </p:txBody>
      </p:sp>
      <p:pic>
        <p:nvPicPr>
          <p:cNvPr id="7" name="Picture 4" descr="http://pngriver.com/wp-content/uploads/2017/12/number-5-digit-png-transparent-images-transparent-backgrounds-5.png"/>
          <p:cNvPicPr>
            <a:picLocks noChangeAspect="1" noChangeArrowheads="1"/>
          </p:cNvPicPr>
          <p:nvPr/>
        </p:nvPicPr>
        <p:blipFill>
          <a:blip r:embed="rId3" cstate="email"/>
          <a:srcRect/>
          <a:stretch>
            <a:fillRect/>
          </a:stretch>
        </p:blipFill>
        <p:spPr bwMode="auto">
          <a:xfrm rot="595064">
            <a:off x="7262154" y="4895018"/>
            <a:ext cx="2160011" cy="216001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Ð¡Ð¸Ð½ÑÐ°ÐºÑÐ¸ÑÐµÑÐºÐ°Ñ Ð¿ÑÑÐ¸Ð¼Ð¸Ð½ÑÑÐºÐ°"/>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236</TotalTime>
  <Words>590</Words>
  <Application>Microsoft Office PowerPoint</Application>
  <PresentationFormat>Экран (4:3)</PresentationFormat>
  <Paragraphs>150</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Анастасия Жабина</dc:creator>
  <cp:lastModifiedBy>Ири</cp:lastModifiedBy>
  <cp:revision>24</cp:revision>
  <dcterms:created xsi:type="dcterms:W3CDTF">2018-05-02T09:55:39Z</dcterms:created>
  <dcterms:modified xsi:type="dcterms:W3CDTF">2022-11-02T14:52:00Z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648129</vt:lpwstr>
  </property>
  <property fmtid="{D5CDD505-2E9C-101B-9397-08002B2CF9AE}" pid="3" name="NXPowerLiteSettings">
    <vt:lpwstr>F6000400038000</vt:lpwstr>
  </property>
  <property fmtid="{D5CDD505-2E9C-101B-9397-08002B2CF9AE}" pid="4" name="NXPowerLiteVersion">
    <vt:lpwstr>D4.3.1</vt:lpwstr>
  </property>
</Properties>
</file>