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2" r:id="rId6"/>
    <p:sldId id="261" r:id="rId7"/>
    <p:sldId id="264" r:id="rId8"/>
    <p:sldId id="265" r:id="rId9"/>
    <p:sldId id="266" r:id="rId10"/>
    <p:sldId id="270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398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12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50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978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136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320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86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23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11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76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540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4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96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38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794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7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11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14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110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13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09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790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2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6AB8C-A98F-47F5-B26F-D81A4AC1EFB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9E466-3E85-4326-A207-E594CCB8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05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39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Позиционные( фонетические) и исторические чередования.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159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/>
          </a:p>
          <a:p>
            <a:r>
              <a:rPr lang="ru-RU" sz="3200" dirty="0"/>
              <a:t> </a:t>
            </a:r>
            <a:r>
              <a:rPr lang="ru-RU" sz="3200" b="1" dirty="0" smtClean="0"/>
              <a:t>ИТОГ УРОКА</a:t>
            </a:r>
          </a:p>
          <a:p>
            <a:r>
              <a:rPr lang="ru-RU" sz="3200" dirty="0" smtClean="0"/>
              <a:t>Рассмотрев </a:t>
            </a:r>
            <a:r>
              <a:rPr lang="ru-RU" sz="3200" dirty="0"/>
              <a:t>звуковую основу </a:t>
            </a:r>
            <a:r>
              <a:rPr lang="ru-RU" sz="3200" dirty="0" smtClean="0"/>
              <a:t>письма</a:t>
            </a:r>
            <a:r>
              <a:rPr lang="ru-RU" sz="3200" dirty="0"/>
              <a:t> </a:t>
            </a:r>
            <a:r>
              <a:rPr lang="ru-RU" sz="3200" dirty="0" smtClean="0"/>
              <a:t> </a:t>
            </a:r>
            <a:r>
              <a:rPr lang="ru-RU" sz="3200" dirty="0"/>
              <a:t>можно сделать следующий </a:t>
            </a:r>
            <a:r>
              <a:rPr lang="ru-RU" sz="3200" dirty="0" smtClean="0"/>
              <a:t>вывод</a:t>
            </a:r>
            <a:endParaRPr lang="ru-RU" sz="3200" dirty="0"/>
          </a:p>
          <a:p>
            <a:pPr marL="514350" indent="-514350">
              <a:buAutoNum type="arabicParenR"/>
            </a:pPr>
            <a:r>
              <a:rPr lang="ru-RU" sz="3200" dirty="0" smtClean="0"/>
              <a:t>в </a:t>
            </a:r>
            <a:r>
              <a:rPr lang="ru-RU" sz="3200" dirty="0"/>
              <a:t>русском языке 42 звука: 6 гласных и 36 согласных;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звуки могут находиться как в сильных, так и в слабых позициях; 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чередования могут быть позиционными и историческими.</a:t>
            </a:r>
          </a:p>
        </p:txBody>
      </p:sp>
    </p:spTree>
    <p:extLst>
      <p:ext uri="{BB962C8B-B14F-4D97-AF65-F5344CB8AC3E}">
        <p14:creationId xmlns:p14="http://schemas.microsoft.com/office/powerpoint/2010/main" val="2507916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фонетике изучаются не только звуки, но и их замена – </a:t>
            </a:r>
            <a:r>
              <a:rPr lang="ru-RU" b="1" dirty="0"/>
              <a:t>чередование.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4330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490461"/>
              </p:ext>
            </p:extLst>
          </p:nvPr>
        </p:nvGraphicFramePr>
        <p:xfrm>
          <a:off x="539552" y="404664"/>
          <a:ext cx="8318370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Документ" r:id="rId4" imgW="6069141" imgH="1952509" progId="Word.Document.12">
                  <p:embed/>
                </p:oleObj>
              </mc:Choice>
              <mc:Fallback>
                <p:oleObj name="Документ" r:id="rId4" imgW="6069141" imgH="19525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404664"/>
                        <a:ext cx="8318370" cy="5904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2566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979762"/>
          </a:xfrm>
        </p:spPr>
        <p:txBody>
          <a:bodyPr>
            <a:normAutofit/>
          </a:bodyPr>
          <a:lstStyle/>
          <a:p>
            <a:r>
              <a:rPr lang="ru-RU" i="1" dirty="0" smtClean="0"/>
              <a:t>Чередования звуков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> </a:t>
            </a:r>
            <a:r>
              <a:rPr lang="ru-RU" i="1" dirty="0" smtClean="0"/>
              <a:t>позиционные      исторические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7448872" cy="2423120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6000" b="1" dirty="0">
                <a:solidFill>
                  <a:srgbClr val="FF0000"/>
                </a:solidFill>
              </a:rPr>
              <a:t>- </a:t>
            </a:r>
            <a:r>
              <a:rPr lang="ru-RU" sz="6000" b="1" dirty="0" smtClean="0">
                <a:solidFill>
                  <a:srgbClr val="FF0000"/>
                </a:solidFill>
              </a:rPr>
              <a:t> замена </a:t>
            </a:r>
            <a:r>
              <a:rPr lang="ru-RU" sz="6000" b="1" dirty="0">
                <a:solidFill>
                  <a:srgbClr val="FF0000"/>
                </a:solidFill>
              </a:rPr>
              <a:t>звонкого глухим:  зуб [п];</a:t>
            </a:r>
          </a:p>
          <a:p>
            <a:pPr algn="l"/>
            <a:r>
              <a:rPr lang="ru-RU" sz="6000" b="1" dirty="0" smtClean="0">
                <a:solidFill>
                  <a:srgbClr val="FF0000"/>
                </a:solidFill>
              </a:rPr>
              <a:t>- замена </a:t>
            </a:r>
            <a:r>
              <a:rPr lang="ru-RU" sz="6000" b="1" dirty="0">
                <a:solidFill>
                  <a:srgbClr val="FF0000"/>
                </a:solidFill>
              </a:rPr>
              <a:t>глухого звонким: косьба [з];</a:t>
            </a:r>
          </a:p>
          <a:p>
            <a:pPr algn="l"/>
            <a:r>
              <a:rPr lang="ru-RU" sz="6000" b="1" dirty="0">
                <a:solidFill>
                  <a:srgbClr val="FF0000"/>
                </a:solidFill>
              </a:rPr>
              <a:t>- согласные [т], [д],[в],[л] в словах с сочетаниями из трех и более согласных ( в слабой позиции )могут чередоваться с нулем звука: место – местный, солнышко – солнце</a:t>
            </a: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228184" y="1740041"/>
            <a:ext cx="792088" cy="752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123728" y="1916832"/>
            <a:ext cx="1143219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411760" y="3068960"/>
            <a:ext cx="283577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05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96752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600" b="1" dirty="0" smtClean="0"/>
              <a:t>В основном </a:t>
            </a:r>
            <a:r>
              <a:rPr lang="ru-RU" sz="3600" b="1" dirty="0">
                <a:solidFill>
                  <a:srgbClr val="FF0000"/>
                </a:solidFill>
              </a:rPr>
              <a:t>позиционные чередования согласных на письме не </a:t>
            </a:r>
            <a:r>
              <a:rPr lang="ru-RU" sz="3600" b="1" dirty="0" smtClean="0">
                <a:solidFill>
                  <a:srgbClr val="FF0000"/>
                </a:solidFill>
              </a:rPr>
              <a:t>отражаются</a:t>
            </a:r>
          </a:p>
          <a:p>
            <a:endParaRPr lang="ru-RU" sz="3600" b="1" dirty="0">
              <a:solidFill>
                <a:srgbClr val="FF0000"/>
              </a:solidFill>
            </a:endParaRPr>
          </a:p>
          <a:p>
            <a:r>
              <a:rPr lang="ru-RU" sz="3600" b="1" dirty="0" smtClean="0"/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да-в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дный</a:t>
            </a:r>
          </a:p>
          <a:p>
            <a:r>
              <a:rPr lang="ru-RU" sz="3600" b="1" dirty="0" smtClean="0"/>
              <a:t>Объед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ниться - ед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ный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20613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Исторические чередования 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3600" dirty="0" smtClean="0"/>
              <a:t>известны </a:t>
            </a:r>
            <a:r>
              <a:rPr lang="ru-RU" sz="3600" dirty="0"/>
              <a:t>разным славянским народам, возникли давно, многие в дописьменный период развития языка. Такие чередования </a:t>
            </a:r>
            <a:r>
              <a:rPr lang="ru-RU" sz="3600" dirty="0">
                <a:solidFill>
                  <a:srgbClr val="FF0000"/>
                </a:solidFill>
              </a:rPr>
              <a:t>всегда  передаются на письме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009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Историческими чередованиями согласных звуков в современном русском языке являются следующие: </a:t>
            </a:r>
            <a:endParaRPr lang="ru-RU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к</a:t>
            </a:r>
            <a:r>
              <a:rPr lang="ru-RU" sz="3800" b="1" dirty="0">
                <a:solidFill>
                  <a:srgbClr val="FF0000"/>
                </a:solidFill>
              </a:rPr>
              <a:t>// ч// ц </a:t>
            </a:r>
            <a:r>
              <a:rPr lang="ru-RU" sz="3800" dirty="0"/>
              <a:t>— лик — личный — лицо, скука — скучный;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г</a:t>
            </a:r>
            <a:r>
              <a:rPr lang="ru-RU" sz="3800" b="1" dirty="0">
                <a:solidFill>
                  <a:srgbClr val="FF0000"/>
                </a:solidFill>
              </a:rPr>
              <a:t>// ж // з </a:t>
            </a:r>
            <a:r>
              <a:rPr lang="ru-RU" sz="3800" dirty="0"/>
              <a:t>— другу — дружный — друзья, бегу — бежишь;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х</a:t>
            </a:r>
            <a:r>
              <a:rPr lang="ru-RU" sz="3800" b="1" dirty="0">
                <a:solidFill>
                  <a:srgbClr val="FF0000"/>
                </a:solidFill>
              </a:rPr>
              <a:t>//ш </a:t>
            </a:r>
            <a:r>
              <a:rPr lang="ru-RU" sz="3800" dirty="0"/>
              <a:t>— ухо — уши, страх — страшный;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ц</a:t>
            </a:r>
            <a:r>
              <a:rPr lang="ru-RU" sz="3800" b="1" dirty="0">
                <a:solidFill>
                  <a:srgbClr val="FF0000"/>
                </a:solidFill>
              </a:rPr>
              <a:t>// ч </a:t>
            </a:r>
            <a:r>
              <a:rPr lang="ru-RU" sz="3800" dirty="0"/>
              <a:t>— конец — конечный, отец — отечество;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з</a:t>
            </a:r>
            <a:r>
              <a:rPr lang="ru-RU" sz="3800" b="1" dirty="0">
                <a:solidFill>
                  <a:srgbClr val="FF0000"/>
                </a:solidFill>
              </a:rPr>
              <a:t>// </a:t>
            </a:r>
            <a:r>
              <a:rPr lang="ru-RU" sz="3800" b="1" dirty="0" smtClean="0">
                <a:solidFill>
                  <a:srgbClr val="FF0000"/>
                </a:solidFill>
              </a:rPr>
              <a:t>ж</a:t>
            </a:r>
            <a:r>
              <a:rPr lang="ru-RU" sz="3800" dirty="0" smtClean="0"/>
              <a:t>— </a:t>
            </a:r>
            <a:r>
              <a:rPr lang="ru-RU" sz="3800" dirty="0"/>
              <a:t>возить — вожу, </a:t>
            </a:r>
            <a:r>
              <a:rPr lang="ru-RU" sz="3800" b="1" dirty="0" smtClean="0">
                <a:solidFill>
                  <a:srgbClr val="FF0000"/>
                </a:solidFill>
              </a:rPr>
              <a:t> </a:t>
            </a:r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с// ш -</a:t>
            </a:r>
            <a:r>
              <a:rPr lang="ru-RU" sz="3800" dirty="0" smtClean="0"/>
              <a:t>носить </a:t>
            </a:r>
            <a:r>
              <a:rPr lang="ru-RU" sz="3800" dirty="0"/>
              <a:t>— ношу;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т</a:t>
            </a:r>
            <a:r>
              <a:rPr lang="ru-RU" sz="3800" b="1" dirty="0">
                <a:solidFill>
                  <a:srgbClr val="FF0000"/>
                </a:solidFill>
              </a:rPr>
              <a:t>// ч// щ</a:t>
            </a:r>
            <a:r>
              <a:rPr lang="ru-RU" sz="3800" b="1" dirty="0" smtClean="0">
                <a:solidFill>
                  <a:srgbClr val="FF0000"/>
                </a:solidFill>
              </a:rPr>
              <a:t>,</a:t>
            </a:r>
            <a:r>
              <a:rPr lang="ru-RU" sz="3800" dirty="0" smtClean="0"/>
              <a:t> — свет — свеча — освещение</a:t>
            </a:r>
            <a:endParaRPr lang="ru-RU" sz="3800" b="1" dirty="0" smtClean="0">
              <a:solidFill>
                <a:srgbClr val="FF0000"/>
              </a:solidFill>
            </a:endParaRPr>
          </a:p>
          <a:p>
            <a:pPr fontAlgn="base"/>
            <a:r>
              <a:rPr lang="ru-RU" sz="3800" dirty="0" smtClean="0"/>
              <a:t> </a:t>
            </a:r>
            <a:r>
              <a:rPr lang="ru-RU" sz="3800" b="1" dirty="0" smtClean="0">
                <a:solidFill>
                  <a:srgbClr val="FF0000"/>
                </a:solidFill>
              </a:rPr>
              <a:t>д// ж// </a:t>
            </a:r>
            <a:r>
              <a:rPr lang="ru-RU" sz="3800" b="1" dirty="0" err="1" smtClean="0">
                <a:solidFill>
                  <a:srgbClr val="FF0000"/>
                </a:solidFill>
              </a:rPr>
              <a:t>жд</a:t>
            </a:r>
            <a:r>
              <a:rPr lang="ru-RU" sz="3800" b="1" dirty="0" smtClean="0">
                <a:solidFill>
                  <a:srgbClr val="FF0000"/>
                </a:solidFill>
              </a:rPr>
              <a:t>- </a:t>
            </a:r>
            <a:r>
              <a:rPr lang="ru-RU" sz="3800" dirty="0" smtClean="0"/>
              <a:t>ходить </a:t>
            </a:r>
            <a:r>
              <a:rPr lang="ru-RU" sz="3800" dirty="0"/>
              <a:t>— хожу — хождение; </a:t>
            </a:r>
            <a:endParaRPr lang="ru-RU" sz="3800" dirty="0" smtClean="0"/>
          </a:p>
          <a:p>
            <a:pPr fontAlgn="base"/>
            <a:r>
              <a:rPr lang="ru-RU" sz="3800" b="1" dirty="0" err="1" smtClean="0">
                <a:solidFill>
                  <a:srgbClr val="FF0000"/>
                </a:solidFill>
              </a:rPr>
              <a:t>ск</a:t>
            </a:r>
            <a:r>
              <a:rPr lang="ru-RU" sz="3800" b="1" dirty="0">
                <a:solidFill>
                  <a:srgbClr val="FF0000"/>
                </a:solidFill>
              </a:rPr>
              <a:t>// </a:t>
            </a:r>
            <a:r>
              <a:rPr lang="ru-RU" sz="3800" b="1" dirty="0" smtClean="0">
                <a:solidFill>
                  <a:srgbClr val="FF0000"/>
                </a:solidFill>
              </a:rPr>
              <a:t>щ - </a:t>
            </a:r>
            <a:r>
              <a:rPr lang="ru-RU" sz="3800" dirty="0" smtClean="0"/>
              <a:t>плеск </a:t>
            </a:r>
            <a:r>
              <a:rPr lang="ru-RU" sz="3800" dirty="0"/>
              <a:t>— плещется</a:t>
            </a:r>
            <a:r>
              <a:rPr lang="ru-RU" sz="3800" dirty="0" smtClean="0"/>
              <a:t>,</a:t>
            </a:r>
          </a:p>
          <a:p>
            <a:pPr fontAlgn="base"/>
            <a:r>
              <a:rPr lang="ru-RU" sz="3800" dirty="0" smtClean="0"/>
              <a:t> </a:t>
            </a:r>
            <a:r>
              <a:rPr lang="ru-RU" sz="3800" b="1" dirty="0" err="1" smtClean="0">
                <a:solidFill>
                  <a:srgbClr val="FF0000"/>
                </a:solidFill>
              </a:rPr>
              <a:t>cm</a:t>
            </a:r>
            <a:r>
              <a:rPr lang="ru-RU" sz="3800" b="1" dirty="0" smtClean="0">
                <a:solidFill>
                  <a:srgbClr val="FF0000"/>
                </a:solidFill>
              </a:rPr>
              <a:t>// щ </a:t>
            </a:r>
            <a:r>
              <a:rPr lang="ru-RU" sz="3800" dirty="0" smtClean="0"/>
              <a:t>— свист — свищу; </a:t>
            </a:r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д</a:t>
            </a:r>
            <a:r>
              <a:rPr lang="ru-RU" sz="3800" b="1" dirty="0">
                <a:solidFill>
                  <a:srgbClr val="FF0000"/>
                </a:solidFill>
              </a:rPr>
              <a:t>, т// </a:t>
            </a:r>
            <a:r>
              <a:rPr lang="ru-RU" sz="3800" b="1" dirty="0" err="1" smtClean="0">
                <a:solidFill>
                  <a:srgbClr val="FF0000"/>
                </a:solidFill>
              </a:rPr>
              <a:t>ст</a:t>
            </a:r>
            <a:r>
              <a:rPr lang="ru-RU" sz="3800" b="1" dirty="0" smtClean="0">
                <a:solidFill>
                  <a:srgbClr val="FF0000"/>
                </a:solidFill>
              </a:rPr>
              <a:t> </a:t>
            </a:r>
            <a:r>
              <a:rPr lang="ru-RU" sz="3800" dirty="0"/>
              <a:t>— веду — вести, мету — мести; </a:t>
            </a:r>
            <a:endParaRPr lang="ru-RU" sz="3800" dirty="0" smtClean="0"/>
          </a:p>
          <a:p>
            <a:pPr fontAlgn="base"/>
            <a:r>
              <a:rPr lang="ru-RU" sz="3800" b="1" dirty="0" smtClean="0">
                <a:solidFill>
                  <a:srgbClr val="FF0000"/>
                </a:solidFill>
              </a:rPr>
              <a:t>л</a:t>
            </a:r>
            <a:r>
              <a:rPr lang="ru-RU" sz="3800" b="1" dirty="0">
                <a:solidFill>
                  <a:srgbClr val="FF0000"/>
                </a:solidFill>
              </a:rPr>
              <a:t>// л' </a:t>
            </a:r>
            <a:r>
              <a:rPr lang="ru-RU" sz="3800" dirty="0"/>
              <a:t>— село — сельский, мыло — мыльный.</a:t>
            </a:r>
          </a:p>
          <a:p>
            <a:pPr fontAlgn="base"/>
            <a:r>
              <a:rPr lang="ru-RU" sz="3800" dirty="0"/>
              <a:t>Исторические чередования </a:t>
            </a:r>
            <a:r>
              <a:rPr lang="ru-RU" sz="3800" b="1" dirty="0"/>
              <a:t>губных согласных </a:t>
            </a:r>
            <a:r>
              <a:rPr lang="ru-RU" sz="3800" dirty="0"/>
              <a:t>своеобразны: </a:t>
            </a:r>
            <a:r>
              <a:rPr lang="ru-RU" sz="3800" b="1" dirty="0">
                <a:solidFill>
                  <a:srgbClr val="FF0000"/>
                </a:solidFill>
              </a:rPr>
              <a:t>б//</a:t>
            </a:r>
            <a:r>
              <a:rPr lang="ru-RU" sz="3800" b="1" dirty="0" err="1">
                <a:solidFill>
                  <a:srgbClr val="FF0000"/>
                </a:solidFill>
              </a:rPr>
              <a:t>бл</a:t>
            </a:r>
            <a:r>
              <a:rPr lang="ru-RU" sz="3800" b="1" dirty="0">
                <a:solidFill>
                  <a:srgbClr val="FF0000"/>
                </a:solidFill>
              </a:rPr>
              <a:t>, п//</a:t>
            </a:r>
            <a:r>
              <a:rPr lang="ru-RU" sz="3800" b="1" dirty="0" err="1">
                <a:solidFill>
                  <a:srgbClr val="FF0000"/>
                </a:solidFill>
              </a:rPr>
              <a:t>пл</a:t>
            </a:r>
            <a:r>
              <a:rPr lang="ru-RU" sz="3800" b="1" dirty="0">
                <a:solidFill>
                  <a:srgbClr val="FF0000"/>
                </a:solidFill>
              </a:rPr>
              <a:t>, в//</a:t>
            </a:r>
            <a:r>
              <a:rPr lang="ru-RU" sz="3800" b="1" dirty="0" err="1">
                <a:solidFill>
                  <a:srgbClr val="FF0000"/>
                </a:solidFill>
              </a:rPr>
              <a:t>вл</a:t>
            </a:r>
            <a:r>
              <a:rPr lang="ru-RU" sz="3800" b="1" dirty="0">
                <a:solidFill>
                  <a:srgbClr val="FF0000"/>
                </a:solidFill>
              </a:rPr>
              <a:t>, ф//</a:t>
            </a:r>
            <a:r>
              <a:rPr lang="ru-RU" sz="3800" b="1" dirty="0" err="1">
                <a:solidFill>
                  <a:srgbClr val="FF0000"/>
                </a:solidFill>
              </a:rPr>
              <a:t>фл</a:t>
            </a:r>
            <a:r>
              <a:rPr lang="ru-RU" sz="3800" b="1" dirty="0">
                <a:solidFill>
                  <a:srgbClr val="FF0000"/>
                </a:solidFill>
              </a:rPr>
              <a:t>, м// м</a:t>
            </a:r>
            <a:r>
              <a:rPr lang="ru-RU" sz="3800" dirty="0">
                <a:solidFill>
                  <a:srgbClr val="FF0000"/>
                </a:solidFill>
              </a:rPr>
              <a:t>л</a:t>
            </a:r>
            <a:r>
              <a:rPr lang="ru-RU" sz="3800" dirty="0"/>
              <a:t> — любить — люблю, лепить — леплю, ловить — ловлю, графить — графлю, ломить — ломлю.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Чередование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гласного с нулем звука </a:t>
            </a:r>
            <a:r>
              <a:rPr lang="ru-RU" u="sng" dirty="0" smtClean="0"/>
              <a:t>дн</a:t>
            </a:r>
            <a:r>
              <a:rPr lang="ru-RU" dirty="0" smtClean="0"/>
              <a:t>о-</a:t>
            </a:r>
            <a:r>
              <a:rPr lang="ru-RU" u="sng" dirty="0" smtClean="0"/>
              <a:t>дон</a:t>
            </a:r>
            <a:r>
              <a:rPr lang="ru-RU" dirty="0" smtClean="0"/>
              <a:t>ышко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252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1.Подберите </a:t>
            </a:r>
            <a:r>
              <a:rPr lang="ru-RU" sz="2400" b="1" i="1" dirty="0">
                <a:solidFill>
                  <a:srgbClr val="FF0000"/>
                </a:solidFill>
              </a:rPr>
              <a:t>к данным словам слова с чередованием. Докажите, что в корнях слов чередование гласных и согласных звуков являются историческими.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Слуга</a:t>
            </a:r>
            <a:r>
              <a:rPr lang="ru-RU" dirty="0"/>
              <a:t>, кликать, пряду, нога, сон, день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sz="2400" i="1" dirty="0" smtClean="0">
                <a:solidFill>
                  <a:srgbClr val="FF0000"/>
                </a:solidFill>
              </a:rPr>
              <a:t>2.Образуйте </a:t>
            </a:r>
            <a:r>
              <a:rPr lang="ru-RU" sz="2400" i="1" dirty="0">
                <a:solidFill>
                  <a:srgbClr val="FF0000"/>
                </a:solidFill>
              </a:rPr>
              <a:t>сравнительную  степень прилагательных. Найдите позиционные и исторические чередования.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dirty="0"/>
              <a:t>Легкий, узкий, низкий, красивый</a:t>
            </a:r>
          </a:p>
        </p:txBody>
      </p:sp>
    </p:spTree>
    <p:extLst>
      <p:ext uri="{BB962C8B-B14F-4D97-AF65-F5344CB8AC3E}">
        <p14:creationId xmlns:p14="http://schemas.microsoft.com/office/powerpoint/2010/main" val="421846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7358114" cy="11430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Найдите и выпишите слова с чередующимися согласными.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5"/>
            <a:ext cx="8507288" cy="236315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Лесник может по птичьим крикам </a:t>
            </a:r>
            <a:r>
              <a:rPr lang="ru-RU" dirty="0" smtClean="0"/>
              <a:t>определить, </a:t>
            </a:r>
            <a:r>
              <a:rPr lang="ru-RU" dirty="0" smtClean="0"/>
              <a:t>какая птица пролетела. Я люблю слушать, сидя на песке , как кричат чайки. Я сижу на песчаном берегу и слежу за полетом птиц.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2121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447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1_Тема Office</vt:lpstr>
      <vt:lpstr>Документ</vt:lpstr>
      <vt:lpstr>Позиционные( фонетические) и исторические чередования. </vt:lpstr>
      <vt:lpstr> В фонетике изучаются не только звуки, но и их замена – чередование.   </vt:lpstr>
      <vt:lpstr>Презентация PowerPoint</vt:lpstr>
      <vt:lpstr>Чередования звуков   позиционные      исторические</vt:lpstr>
      <vt:lpstr>Презентация PowerPoint</vt:lpstr>
      <vt:lpstr>Презентация PowerPoint</vt:lpstr>
      <vt:lpstr>Историческими чередованиями согласных звуков в современном русском языке являются следующие: </vt:lpstr>
      <vt:lpstr>1.Подберите к данным словам слова с чередованием. Докажите, что в корнях слов чередование гласных и согласных звуков являются историческими. </vt:lpstr>
      <vt:lpstr>Найдите и выпишите слова с чередующимися согласными.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Позиционные( фонетические) и исторические чередования.</dc:title>
  <dc:creator>Татьяна Демченко</dc:creator>
  <cp:lastModifiedBy>user-pc</cp:lastModifiedBy>
  <cp:revision>12</cp:revision>
  <dcterms:created xsi:type="dcterms:W3CDTF">2021-11-16T17:48:20Z</dcterms:created>
  <dcterms:modified xsi:type="dcterms:W3CDTF">2021-12-21T04:30:27Z</dcterms:modified>
</cp:coreProperties>
</file>