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83" r:id="rId2"/>
    <p:sldId id="256" r:id="rId3"/>
    <p:sldId id="282" r:id="rId4"/>
    <p:sldId id="258" r:id="rId5"/>
    <p:sldId id="271" r:id="rId6"/>
    <p:sldId id="284" r:id="rId7"/>
    <p:sldId id="262" r:id="rId8"/>
    <p:sldId id="267" r:id="rId9"/>
    <p:sldId id="269" r:id="rId10"/>
    <p:sldId id="270" r:id="rId11"/>
    <p:sldId id="259" r:id="rId12"/>
    <p:sldId id="273" r:id="rId13"/>
    <p:sldId id="260" r:id="rId14"/>
    <p:sldId id="261" r:id="rId15"/>
    <p:sldId id="263" r:id="rId16"/>
    <p:sldId id="264" r:id="rId17"/>
    <p:sldId id="268" r:id="rId18"/>
    <p:sldId id="265" r:id="rId19"/>
    <p:sldId id="266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7" r:id="rId29"/>
    <p:sldId id="288" r:id="rId30"/>
    <p:sldId id="286" r:id="rId31"/>
    <p:sldId id="285" r:id="rId32"/>
    <p:sldId id="289" r:id="rId3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4" d="100"/>
          <a:sy n="74" d="100"/>
        </p:scale>
        <p:origin x="936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538E1B-3DC5-430B-8198-D86B1414A2A3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62EB7D-4BF4-4A5E-B37D-73BE6A2D92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15258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Назвать и показать природные зоны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62EB7D-4BF4-4A5E-B37D-73BE6A2D924F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94319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Глухарь, белая куропатка, кедровка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62EB7D-4BF4-4A5E-B37D-73BE6A2D924F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09261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Работа по схеме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62EB7D-4BF4-4A5E-B37D-73BE6A2D924F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85122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Женьшень и тюльпан </a:t>
            </a:r>
            <a:r>
              <a:rPr lang="ru-RU" dirty="0" err="1"/>
              <a:t>шренка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62EB7D-4BF4-4A5E-B37D-73BE6A2D924F}" type="slidenum">
              <a:rPr lang="ru-RU" smtClean="0"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75609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В Красную книгу занесены: скопа, лазоревка, лунь, зубр, рысь, пятнистый олень, норка, прудовая ночница, благородный олень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62EB7D-4BF4-4A5E-B37D-73BE6A2D924F}" type="slidenum">
              <a:rPr lang="ru-RU" smtClean="0"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48852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В Красную книгу занесены: скопа, лазоревка, лунь, зубр, рысь, пятнистый олень, норка, прудовая ночница, благородный олень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62EB7D-4BF4-4A5E-B37D-73BE6A2D924F}" type="slidenum">
              <a:rPr lang="ru-RU" smtClean="0"/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72897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Запиши, какие экологические проблемы обозначают эти знаки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62EB7D-4BF4-4A5E-B37D-73BE6A2D924F}" type="slidenum">
              <a:rPr lang="ru-RU" smtClean="0"/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789839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Каждой группе дано задание: нарисовать плакат, отображающий определенную  проблему леса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62EB7D-4BF4-4A5E-B37D-73BE6A2D924F}" type="slidenum">
              <a:rPr lang="ru-RU" smtClean="0"/>
              <a:t>31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78113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E6B79AF-DA91-D964-76B2-5E74A0C0B45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71476B13-2366-F204-7C54-C2ABE559E07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A27B0EE-EB19-ACD8-8C17-1F67362467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F985B-D4B1-4F9C-8E39-08BF68A868F0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616ED6E-1110-812C-570A-B17B3EF2AF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25A2D96-1ACC-6488-C096-3DBCA859F9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D6F15-BA91-4874-AF74-50449A5B77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20171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AC16694-7C57-8916-1F9D-E19AED68F4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CF2993F4-D62A-D1E0-9637-79B7E429EAB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1BCB8C9-8366-E83A-8489-AF57287699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F985B-D4B1-4F9C-8E39-08BF68A868F0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8EFD6B0-C2ED-49E5-385B-842FBC3FA2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5CEC66C-2356-FB78-E7B9-31D55304F8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D6F15-BA91-4874-AF74-50449A5B77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8045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1EA97613-14FD-9229-FD8A-5BA495E182A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C38BC89-05AB-EF99-5E57-650C5DCE72A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EE4593C-C695-8D5B-85BF-2E1E378AC5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F985B-D4B1-4F9C-8E39-08BF68A868F0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2C13CDD-8DF6-DC92-3882-FC8A88C5A1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0378C03-D260-2427-2230-603CC8A8E4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D6F15-BA91-4874-AF74-50449A5B77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85562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20BD795-7ADD-E5FA-5812-55EF592F31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C9F1563-E944-308F-46EC-E6983027CF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4D64DE5-2180-9991-EEEA-C5762E3AC1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F985B-D4B1-4F9C-8E39-08BF68A868F0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957AB22-5A47-9376-71BE-C1D0F13E8B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3A0B812-28D0-3F0B-A804-0AB7CC9CC4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D6F15-BA91-4874-AF74-50449A5B77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81753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215E2E9-DFC4-4FE0-A186-F0A6D1CEA7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0A18093-8BD5-DA6F-EB1C-2A5EFA0CEF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2CF7E75-4EC4-65B9-4F00-14DC3E4EFB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F985B-D4B1-4F9C-8E39-08BF68A868F0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D3BAD05-E9B3-27B7-5340-EA2E2137FA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A46DF5B-BC37-588E-138D-7E69DEBD92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D6F15-BA91-4874-AF74-50449A5B77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76769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0A170B0-10C8-27BC-4C2B-46C01DCA9F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B698BA9-C1DC-74A2-9085-F98B944C4AB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2F6EC9D9-4ACD-CD71-DA77-246E07FBB19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40F0E23-6693-22A4-F7E5-B51D62AFD8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F985B-D4B1-4F9C-8E39-08BF68A868F0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64F145E-1EB9-EB54-B8A8-4531D7D98D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26446FA-43BC-AC3F-F3F7-A14ABA51E7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D6F15-BA91-4874-AF74-50449A5B77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45565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5ADE6F5-E460-B52F-1212-D250A19BD0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15A777C-E778-A06D-34FF-74D756049F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089AA16-54B9-2747-6383-E2182EEFCCF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935FC9C5-8DA3-F178-210A-3AB7BC3916F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FA2BBB7B-D589-4F27-5909-2A848BFEE4D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75589957-9D88-CC19-5677-74F3F6813B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F985B-D4B1-4F9C-8E39-08BF68A868F0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1077DE8C-D3D7-038C-D866-6B736D74F8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CE4D5822-5C03-1657-E64A-1A2F58E978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D6F15-BA91-4874-AF74-50449A5B77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9655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E0B58BE-7DDB-B36F-0433-193D0191F5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D5BB6D1E-3E2D-5E23-C0ED-21C94DA958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F985B-D4B1-4F9C-8E39-08BF68A868F0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F70D2C34-1956-E9DB-DE63-79510CC61F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C3156E2B-BC6B-8B9A-000D-8F5786FEB8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D6F15-BA91-4874-AF74-50449A5B77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77315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4ED85382-2609-FEAC-C305-681BF2854F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F985B-D4B1-4F9C-8E39-08BF68A868F0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4AEC7FCD-4BE8-E0A8-C205-70FCBE73B2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1842655D-FA4F-4496-9833-94DAFAF6F7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D6F15-BA91-4874-AF74-50449A5B77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42578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A6E5D7A-E65A-82AC-BC80-3B90E09851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7AB7BBF-322B-36A7-6CF3-51667DF343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3A46A21-28BC-B3E1-9161-66C5E62918C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BB7BB2D-1CB0-F648-32A9-B259682EEC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F985B-D4B1-4F9C-8E39-08BF68A868F0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D383CE7-0723-F115-CEF5-6631F1E110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0AFBF7D-53E2-327A-4356-C4757E70BF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D6F15-BA91-4874-AF74-50449A5B77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18263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7034C5C-67F0-366B-B39D-751F314156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19594798-2330-A568-8DD7-566C29223F5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8112370-0BA2-BA65-DD61-13E9DB37ED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297712B-CA95-E46D-4037-4329788057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F985B-D4B1-4F9C-8E39-08BF68A868F0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2B5A413-9A71-02AA-62C9-08E3BB97AC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79EE97D-C602-17DF-2740-1DAD6A9BB2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D6F15-BA91-4874-AF74-50449A5B77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59813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F5F174F-4676-C695-BABD-124BDB7F83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9766BC8-939C-C49F-65C0-7A220F19F8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C3F7A91-3900-4444-E423-134417FD621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1F985B-D4B1-4F9C-8E39-08BF68A868F0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8A56F54-7F83-D975-EA07-82969FC0251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F7DEFB9-7B42-803C-507A-86E7BB75EC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0D6F15-BA91-4874-AF74-50449A5B77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19953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jpe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jpeg"/><Relationship Id="rId3" Type="http://schemas.openxmlformats.org/officeDocument/2006/relationships/image" Target="../media/image45.png"/><Relationship Id="rId7" Type="http://schemas.openxmlformats.org/officeDocument/2006/relationships/image" Target="../media/image50.jpeg"/><Relationship Id="rId12" Type="http://schemas.openxmlformats.org/officeDocument/2006/relationships/image" Target="../media/image5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jpeg"/><Relationship Id="rId11" Type="http://schemas.openxmlformats.org/officeDocument/2006/relationships/image" Target="../media/image54.jpeg"/><Relationship Id="rId5" Type="http://schemas.openxmlformats.org/officeDocument/2006/relationships/image" Target="../media/image48.jpeg"/><Relationship Id="rId10" Type="http://schemas.openxmlformats.org/officeDocument/2006/relationships/image" Target="../media/image53.jpeg"/><Relationship Id="rId4" Type="http://schemas.openxmlformats.org/officeDocument/2006/relationships/image" Target="../media/image47.jpeg"/><Relationship Id="rId9" Type="http://schemas.openxmlformats.org/officeDocument/2006/relationships/image" Target="../media/image5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AE662B28-4881-48D3-943E-9EAD756040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59950" cy="6779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5392099A-45E4-7991-AF44-84FB97B0DC38}"/>
              </a:ext>
            </a:extLst>
          </p:cNvPr>
          <p:cNvSpPr/>
          <p:nvPr/>
        </p:nvSpPr>
        <p:spPr>
          <a:xfrm>
            <a:off x="2870927" y="-91176"/>
            <a:ext cx="6176884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</a:rPr>
              <a:t>Природа России</a:t>
            </a:r>
          </a:p>
        </p:txBody>
      </p:sp>
    </p:spTree>
    <p:extLst>
      <p:ext uri="{BB962C8B-B14F-4D97-AF65-F5344CB8AC3E}">
        <p14:creationId xmlns:p14="http://schemas.microsoft.com/office/powerpoint/2010/main" val="26700051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A3B8564-31E1-D8DC-D289-696F4EEE1349}"/>
              </a:ext>
            </a:extLst>
          </p:cNvPr>
          <p:cNvSpPr txBox="1"/>
          <p:nvPr/>
        </p:nvSpPr>
        <p:spPr>
          <a:xfrm>
            <a:off x="102780" y="0"/>
            <a:ext cx="1208921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/>
            <a:r>
              <a:rPr lang="ru-RU" sz="36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Какое дерево </a:t>
            </a:r>
            <a:r>
              <a:rPr lang="ru-RU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не является </a:t>
            </a:r>
            <a:r>
              <a:rPr lang="ru-RU" sz="36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теплолюбивым?</a:t>
            </a:r>
            <a:endParaRPr lang="ru-RU" sz="3600" b="0" i="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 algn="l" rtl="0"/>
            <a:r>
              <a:rPr lang="ru-RU" sz="36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1. дуб                               2.липа                 3.лиственница</a:t>
            </a:r>
            <a:endParaRPr lang="ru-RU" sz="3600" b="0" i="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</p:txBody>
      </p:sp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CFE52C9B-AF27-5E2A-0B32-DCECE9C32B5D}"/>
              </a:ext>
            </a:extLst>
          </p:cNvPr>
          <p:cNvGrpSpPr/>
          <p:nvPr/>
        </p:nvGrpSpPr>
        <p:grpSpPr>
          <a:xfrm>
            <a:off x="166259" y="1200329"/>
            <a:ext cx="3531394" cy="3548101"/>
            <a:chOff x="102780" y="1055191"/>
            <a:chExt cx="3100667" cy="3327623"/>
          </a:xfrm>
        </p:grpSpPr>
        <p:pic>
          <p:nvPicPr>
            <p:cNvPr id="2050" name="Picture 2">
              <a:extLst>
                <a:ext uri="{FF2B5EF4-FFF2-40B4-BE49-F238E27FC236}">
                  <a16:creationId xmlns:a16="http://schemas.microsoft.com/office/drawing/2014/main" id="{757686F6-8412-2F4D-E99C-2C62BB1798A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780" y="1055191"/>
              <a:ext cx="3100667" cy="33066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Прямоугольник 1">
              <a:extLst>
                <a:ext uri="{FF2B5EF4-FFF2-40B4-BE49-F238E27FC236}">
                  <a16:creationId xmlns:a16="http://schemas.microsoft.com/office/drawing/2014/main" id="{3B37FDC4-0BC3-B1DF-2CAF-FC0E9E69A033}"/>
                </a:ext>
              </a:extLst>
            </p:cNvPr>
            <p:cNvSpPr/>
            <p:nvPr/>
          </p:nvSpPr>
          <p:spPr>
            <a:xfrm>
              <a:off x="102780" y="3794234"/>
              <a:ext cx="801110" cy="58858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2052" name="Picture 4">
            <a:extLst>
              <a:ext uri="{FF2B5EF4-FFF2-40B4-BE49-F238E27FC236}">
                <a16:creationId xmlns:a16="http://schemas.microsoft.com/office/drawing/2014/main" id="{0F70F025-C7AD-D295-B6AA-B0F1EA82F4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0478" y="2583816"/>
            <a:ext cx="5011046" cy="3525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>
            <a:extLst>
              <a:ext uri="{FF2B5EF4-FFF2-40B4-BE49-F238E27FC236}">
                <a16:creationId xmlns:a16="http://schemas.microsoft.com/office/drawing/2014/main" id="{ABC591B0-1E95-E8B3-BF2D-E0E5475901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4349" y="3618000"/>
            <a:ext cx="3540984" cy="32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97385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727409D-D48A-7DF8-417D-D1AA13E3FF4D}"/>
              </a:ext>
            </a:extLst>
          </p:cNvPr>
          <p:cNvSpPr txBox="1"/>
          <p:nvPr/>
        </p:nvSpPr>
        <p:spPr>
          <a:xfrm>
            <a:off x="1" y="0"/>
            <a:ext cx="1219199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/>
            <a:r>
              <a:rPr lang="ru-RU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Какое д</a:t>
            </a:r>
            <a:r>
              <a:rPr lang="ru-RU" sz="36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ерево </a:t>
            </a:r>
            <a:r>
              <a:rPr lang="ru-RU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не является </a:t>
            </a:r>
            <a:r>
              <a:rPr lang="ru-RU" sz="36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широколиственным?</a:t>
            </a:r>
            <a:r>
              <a:rPr lang="ru-RU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</a:rPr>
              <a:t>1</a:t>
            </a:r>
            <a:r>
              <a:rPr lang="ru-RU" sz="36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.клён                                    2</a:t>
            </a: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</a:rPr>
              <a:t>.осина                          </a:t>
            </a:r>
            <a:r>
              <a:rPr lang="ru-RU" sz="36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 3.вяз</a:t>
            </a:r>
            <a:endParaRPr lang="ru-RU" sz="1600" b="0" i="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4B8750E5-909B-2613-167C-1B2979B642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43" y="1200329"/>
            <a:ext cx="4643313" cy="32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>
            <a:extLst>
              <a:ext uri="{FF2B5EF4-FFF2-40B4-BE49-F238E27FC236}">
                <a16:creationId xmlns:a16="http://schemas.microsoft.com/office/drawing/2014/main" id="{07D41378-6020-69AA-9F05-C04A3773D0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1974" y="2215780"/>
            <a:ext cx="4320000" cy="32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>
            <a:extLst>
              <a:ext uri="{FF2B5EF4-FFF2-40B4-BE49-F238E27FC236}">
                <a16:creationId xmlns:a16="http://schemas.microsoft.com/office/drawing/2014/main" id="{209BC840-82F3-32CD-36BC-DCEFA5C729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52614" y="3618000"/>
            <a:ext cx="3238018" cy="32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81565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727409D-D48A-7DF8-417D-D1AA13E3FF4D}"/>
              </a:ext>
            </a:extLst>
          </p:cNvPr>
          <p:cNvSpPr txBox="1"/>
          <p:nvPr/>
        </p:nvSpPr>
        <p:spPr>
          <a:xfrm>
            <a:off x="0" y="0"/>
            <a:ext cx="12191999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altLang="ru-RU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Какая птица </a:t>
            </a:r>
            <a:r>
              <a:rPr lang="ru-RU" altLang="ru-RU" sz="3600" b="1" i="1" dirty="0">
                <a:solidFill>
                  <a:srgbClr val="000000"/>
                </a:solidFill>
                <a:latin typeface="Times New Roman" panose="02020603050405020304" pitchFamily="18" charset="0"/>
              </a:rPr>
              <a:t>не живет </a:t>
            </a:r>
            <a:r>
              <a:rPr lang="ru-RU" altLang="ru-RU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в широколиственном лесу?</a:t>
            </a:r>
          </a:p>
          <a:p>
            <a:r>
              <a:rPr lang="ru-RU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          </a:t>
            </a:r>
            <a:endParaRPr lang="ru-RU" sz="1600" b="0" i="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61111BD-2FBD-A036-B0AB-57DA5DF28078}"/>
              </a:ext>
            </a:extLst>
          </p:cNvPr>
          <p:cNvSpPr txBox="1"/>
          <p:nvPr/>
        </p:nvSpPr>
        <p:spPr>
          <a:xfrm>
            <a:off x="0" y="600164"/>
            <a:ext cx="1219199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6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1. сойка		    		2.зяблик  		    	3. кедровка</a:t>
            </a:r>
            <a:endParaRPr lang="ru-RU" sz="3600" dirty="0"/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35C93615-542D-910F-EC42-76D14009014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258"/>
          <a:stretch/>
        </p:blipFill>
        <p:spPr bwMode="auto">
          <a:xfrm>
            <a:off x="134569" y="1164205"/>
            <a:ext cx="3817493" cy="3120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3C439EA-5C62-BA8F-B578-A49E3EEFA5A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23" r="24258"/>
          <a:stretch/>
        </p:blipFill>
        <p:spPr bwMode="auto">
          <a:xfrm>
            <a:off x="8088364" y="2987749"/>
            <a:ext cx="4103636" cy="3870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>
            <a:extLst>
              <a:ext uri="{FF2B5EF4-FFF2-40B4-BE49-F238E27FC236}">
                <a16:creationId xmlns:a16="http://schemas.microsoft.com/office/drawing/2014/main" id="{46BEFA8C-609B-1808-38DD-DAE841F9F9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6631" y="2042874"/>
            <a:ext cx="3840000" cy="28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40172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F4B8F12-4144-2D20-14FD-2D203F8745BE}"/>
              </a:ext>
            </a:extLst>
          </p:cNvPr>
          <p:cNvSpPr txBox="1"/>
          <p:nvPr/>
        </p:nvSpPr>
        <p:spPr>
          <a:xfrm>
            <a:off x="0" y="0"/>
            <a:ext cx="12191999" cy="4893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/>
            <a:r>
              <a:rPr lang="ru-RU" sz="32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Узнай по описанию.</a:t>
            </a:r>
            <a:endParaRPr lang="ru-RU" sz="3200" b="0" i="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 algn="just" rtl="0"/>
            <a:r>
              <a:rPr lang="ru-RU" sz="3600" b="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Этот зверёк похож на белку, но почти вдвое меньше её. Хорошо заметный отличительный признак – 5 тёмных полосок вдоль спины. Этот зверёк ловко лазает по деревьям, а живёт в неглубокой норе под упавшим стволом или пнём. Питается в основном кедровыми орехами и другими семенами.   </a:t>
            </a:r>
            <a:endParaRPr lang="ru-RU" sz="3600" b="0" i="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br>
              <a:rPr lang="ru-RU" sz="3200" dirty="0"/>
            </a:b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6359170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>
            <a:extLst>
              <a:ext uri="{FF2B5EF4-FFF2-40B4-BE49-F238E27FC236}">
                <a16:creationId xmlns:a16="http://schemas.microsoft.com/office/drawing/2014/main" id="{B58D1B04-BAA2-8F47-F09C-2D8491756C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9245" y="202045"/>
            <a:ext cx="8503227" cy="5668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CDB5978-CC40-FA1D-35F8-3A759D638B6F}"/>
              </a:ext>
            </a:extLst>
          </p:cNvPr>
          <p:cNvSpPr/>
          <p:nvPr/>
        </p:nvSpPr>
        <p:spPr>
          <a:xfrm>
            <a:off x="7333981" y="63807"/>
            <a:ext cx="301044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бурундук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FEA16E7-C55E-79AC-4CEB-11612E1AF49F}"/>
              </a:ext>
            </a:extLst>
          </p:cNvPr>
          <p:cNvSpPr txBox="1"/>
          <p:nvPr/>
        </p:nvSpPr>
        <p:spPr>
          <a:xfrm>
            <a:off x="0" y="6209418"/>
            <a:ext cx="119841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В каких лесах водится бурундук?</a:t>
            </a:r>
          </a:p>
        </p:txBody>
      </p:sp>
    </p:spTree>
    <p:extLst>
      <p:ext uri="{BB962C8B-B14F-4D97-AF65-F5344CB8AC3E}">
        <p14:creationId xmlns:p14="http://schemas.microsoft.com/office/powerpoint/2010/main" val="298641812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1D041BB-9234-5171-35C0-453AA47748CE}"/>
              </a:ext>
            </a:extLst>
          </p:cNvPr>
          <p:cNvSpPr txBox="1"/>
          <p:nvPr/>
        </p:nvSpPr>
        <p:spPr>
          <a:xfrm>
            <a:off x="96116" y="106556"/>
            <a:ext cx="1209588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/>
            <a:r>
              <a:rPr lang="ru-RU" sz="18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</a:t>
            </a:r>
            <a:r>
              <a:rPr lang="ru-RU" sz="36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Какую важную лесную «работу» выполняет кедровка?</a:t>
            </a:r>
            <a:endParaRPr lang="ru-RU" sz="3600" b="0" i="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 algn="l" rtl="0"/>
            <a:r>
              <a:rPr lang="ru-RU" sz="36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          </a:t>
            </a:r>
            <a:endParaRPr lang="ru-RU" sz="3600" dirty="0"/>
          </a:p>
        </p:txBody>
      </p:sp>
      <p:pic>
        <p:nvPicPr>
          <p:cNvPr id="6148" name="Picture 4">
            <a:extLst>
              <a:ext uri="{FF2B5EF4-FFF2-40B4-BE49-F238E27FC236}">
                <a16:creationId xmlns:a16="http://schemas.microsoft.com/office/drawing/2014/main" id="{B6D6852B-7D93-2CDB-1088-484BE3FBBC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3822" y="865476"/>
            <a:ext cx="8511030" cy="5670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457568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616FA40-6BE4-760C-2814-C42D959DDCFA}"/>
              </a:ext>
            </a:extLst>
          </p:cNvPr>
          <p:cNvSpPr txBox="1"/>
          <p:nvPr/>
        </p:nvSpPr>
        <p:spPr>
          <a:xfrm>
            <a:off x="0" y="0"/>
            <a:ext cx="12099851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/>
            <a:r>
              <a:rPr lang="ru-RU" sz="36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Вставь недостающее звено в цепи питания: </a:t>
            </a:r>
          </a:p>
          <a:p>
            <a:pPr algn="l" rtl="0"/>
            <a:r>
              <a:rPr lang="ru-RU" sz="36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		</a:t>
            </a:r>
            <a:r>
              <a:rPr lang="ru-RU" sz="40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кора осины - ……….. – соболь</a:t>
            </a:r>
            <a:endParaRPr lang="ru-RU" sz="3600" b="0" i="1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 algn="l" rtl="0"/>
            <a:r>
              <a:rPr lang="ru-RU" sz="36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          </a:t>
            </a:r>
            <a:endParaRPr lang="ru-RU" sz="3600" dirty="0"/>
          </a:p>
        </p:txBody>
      </p:sp>
      <p:pic>
        <p:nvPicPr>
          <p:cNvPr id="8194" name="Picture 2">
            <a:extLst>
              <a:ext uri="{FF2B5EF4-FFF2-40B4-BE49-F238E27FC236}">
                <a16:creationId xmlns:a16="http://schemas.microsoft.com/office/drawing/2014/main" id="{A84D4574-EECB-EACB-6D53-4DD68EBD33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424" y="1382019"/>
            <a:ext cx="4053809" cy="28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>
            <a:extLst>
              <a:ext uri="{FF2B5EF4-FFF2-40B4-BE49-F238E27FC236}">
                <a16:creationId xmlns:a16="http://schemas.microsoft.com/office/drawing/2014/main" id="{571D40E9-D9A0-9F34-DDF7-D3F7ADCAFC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6528" y="3978000"/>
            <a:ext cx="4075472" cy="28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67428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616FA40-6BE4-760C-2814-C42D959DDCFA}"/>
              </a:ext>
            </a:extLst>
          </p:cNvPr>
          <p:cNvSpPr txBox="1"/>
          <p:nvPr/>
        </p:nvSpPr>
        <p:spPr>
          <a:xfrm>
            <a:off x="0" y="0"/>
            <a:ext cx="12099851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/>
            <a:r>
              <a:rPr lang="ru-RU" sz="36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Вставь недостающее звено в цепи питания: </a:t>
            </a:r>
          </a:p>
          <a:p>
            <a:pPr algn="l" rtl="0"/>
            <a:r>
              <a:rPr lang="ru-RU" sz="36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		</a:t>
            </a:r>
            <a:r>
              <a:rPr lang="ru-RU" sz="40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кора осины - ……….. – соболь</a:t>
            </a:r>
            <a:endParaRPr lang="ru-RU" sz="3600" b="0" i="1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 algn="l" rtl="0"/>
            <a:r>
              <a:rPr lang="ru-RU" sz="36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          </a:t>
            </a:r>
            <a:endParaRPr lang="ru-RU" sz="3600" dirty="0"/>
          </a:p>
        </p:txBody>
      </p:sp>
      <p:pic>
        <p:nvPicPr>
          <p:cNvPr id="8194" name="Picture 2">
            <a:extLst>
              <a:ext uri="{FF2B5EF4-FFF2-40B4-BE49-F238E27FC236}">
                <a16:creationId xmlns:a16="http://schemas.microsoft.com/office/drawing/2014/main" id="{A84D4574-EECB-EACB-6D53-4DD68EBD33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424" y="1382019"/>
            <a:ext cx="4053809" cy="28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>
            <a:extLst>
              <a:ext uri="{FF2B5EF4-FFF2-40B4-BE49-F238E27FC236}">
                <a16:creationId xmlns:a16="http://schemas.microsoft.com/office/drawing/2014/main" id="{571D40E9-D9A0-9F34-DDF7-D3F7ADCAFC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6528" y="3978000"/>
            <a:ext cx="4075472" cy="28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>
            <a:extLst>
              <a:ext uri="{FF2B5EF4-FFF2-40B4-BE49-F238E27FC236}">
                <a16:creationId xmlns:a16="http://schemas.microsoft.com/office/drawing/2014/main" id="{9CB6A4E7-E75A-9F6F-D82A-900E83A178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2657" y="2095253"/>
            <a:ext cx="3031335" cy="4114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426843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E4E375DE-37CE-AA69-2C19-CCFD95801C95}"/>
              </a:ext>
            </a:extLst>
          </p:cNvPr>
          <p:cNvSpPr/>
          <p:nvPr/>
        </p:nvSpPr>
        <p:spPr>
          <a:xfrm>
            <a:off x="1706382" y="0"/>
            <a:ext cx="900664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40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Роль леса в природе и жизни людей</a:t>
            </a:r>
          </a:p>
          <a:p>
            <a:pPr algn="ctr"/>
            <a:r>
              <a:rPr lang="ru-RU" sz="40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002060"/>
                </a:solidFill>
              </a:rPr>
              <a:t>Работа по учебнику с.75</a:t>
            </a:r>
            <a:endParaRPr lang="ru-RU" sz="40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002060"/>
              </a:solidFill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88B0D913-AEC4-C388-831B-E926161D5A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6504" y="1323439"/>
            <a:ext cx="7858991" cy="5483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294895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8589028B-B922-670A-0F20-5496F42B86E0}"/>
              </a:ext>
            </a:extLst>
          </p:cNvPr>
          <p:cNvSpPr/>
          <p:nvPr/>
        </p:nvSpPr>
        <p:spPr>
          <a:xfrm>
            <a:off x="121622" y="161790"/>
            <a:ext cx="11012949" cy="7078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ru-RU" sz="40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Дом для растений, животных, грибов.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F8DBE63E-8E72-D833-CF30-803F7FDC0DCC}"/>
              </a:ext>
            </a:extLst>
          </p:cNvPr>
          <p:cNvSpPr/>
          <p:nvPr/>
        </p:nvSpPr>
        <p:spPr>
          <a:xfrm>
            <a:off x="121622" y="1103899"/>
            <a:ext cx="11012950" cy="7078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ru-RU" sz="40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Защитник воздуха, водоемов, почв.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4166B99A-14A8-266F-1C30-242A20E16BF7}"/>
              </a:ext>
            </a:extLst>
          </p:cNvPr>
          <p:cNvSpPr/>
          <p:nvPr/>
        </p:nvSpPr>
        <p:spPr>
          <a:xfrm>
            <a:off x="121623" y="2046008"/>
            <a:ext cx="11012950" cy="7078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ru-RU" sz="40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Место отдыха человека.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62305D76-EB0B-364B-6AC3-DC3C5154719B}"/>
              </a:ext>
            </a:extLst>
          </p:cNvPr>
          <p:cNvSpPr/>
          <p:nvPr/>
        </p:nvSpPr>
        <p:spPr>
          <a:xfrm>
            <a:off x="121622" y="3075057"/>
            <a:ext cx="11012951" cy="7078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r>
              <a:rPr lang="ru-RU" sz="40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Источник ягод, грибов, лекарственных растений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D4120055-6A53-F947-855E-A5357137FFDA}"/>
              </a:ext>
            </a:extLst>
          </p:cNvPr>
          <p:cNvSpPr/>
          <p:nvPr/>
        </p:nvSpPr>
        <p:spPr>
          <a:xfrm>
            <a:off x="121621" y="4017166"/>
            <a:ext cx="11012949" cy="7078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ru-RU" sz="40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Источник древесины</a:t>
            </a:r>
          </a:p>
        </p:txBody>
      </p:sp>
    </p:spTree>
    <p:extLst>
      <p:ext uri="{BB962C8B-B14F-4D97-AF65-F5344CB8AC3E}">
        <p14:creationId xmlns:p14="http://schemas.microsoft.com/office/powerpoint/2010/main" val="35066813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929DA9AE-4DDA-FA7E-A8AB-975CD61605FF}"/>
              </a:ext>
            </a:extLst>
          </p:cNvPr>
          <p:cNvSpPr/>
          <p:nvPr/>
        </p:nvSpPr>
        <p:spPr>
          <a:xfrm>
            <a:off x="2890090" y="0"/>
            <a:ext cx="5809154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Лес и человек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0BEBDD5B-4522-401A-E523-289E31ED14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3401" y="1200329"/>
            <a:ext cx="4812289" cy="5617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489381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8C57368C-351F-83F8-16F8-B4AE0A3A7D22}"/>
              </a:ext>
            </a:extLst>
          </p:cNvPr>
          <p:cNvSpPr/>
          <p:nvPr/>
        </p:nvSpPr>
        <p:spPr>
          <a:xfrm>
            <a:off x="2425988" y="0"/>
            <a:ext cx="6847452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44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Работа по учебнику с.75-76</a:t>
            </a:r>
          </a:p>
          <a:p>
            <a:pPr algn="ctr"/>
            <a:r>
              <a:rPr lang="ru-RU" sz="4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Чтение текста</a:t>
            </a:r>
            <a:endParaRPr lang="ru-RU" sz="44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</a:endParaRP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1C170BD8-F84E-2522-A5F9-F7B6A604E4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1464" y="1357745"/>
            <a:ext cx="5500255" cy="5500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363013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F0285E8B-8140-E3AC-28AA-EC7B93D3A4D6}"/>
              </a:ext>
            </a:extLst>
          </p:cNvPr>
          <p:cNvSpPr/>
          <p:nvPr/>
        </p:nvSpPr>
        <p:spPr>
          <a:xfrm>
            <a:off x="0" y="0"/>
            <a:ext cx="12192000" cy="27853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40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Работа над словарем</a:t>
            </a:r>
          </a:p>
          <a:p>
            <a:pPr algn="just"/>
            <a:r>
              <a:rPr lang="ru-RU" sz="4500" b="1" u="sng" dirty="0">
                <a:ln w="9525">
                  <a:solidFill>
                    <a:schemeClr val="bg1"/>
                  </a:solidFill>
                  <a:prstDash val="solid"/>
                </a:ln>
              </a:rPr>
              <a:t>Фитонциды</a:t>
            </a:r>
            <a:r>
              <a:rPr lang="ru-RU" sz="4500" b="1" dirty="0">
                <a:ln w="9525">
                  <a:solidFill>
                    <a:schemeClr val="bg1"/>
                  </a:solidFill>
                  <a:prstDash val="solid"/>
                </a:ln>
              </a:rPr>
              <a:t> – особые вещества, выделяемые листьями деревьев, способные уничтожить или подавить рост болезнетворных бактерий.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D9281FD5-6DFA-B39D-0E98-602028F393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468" y="2834921"/>
            <a:ext cx="3732014" cy="2475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>
            <a:extLst>
              <a:ext uri="{FF2B5EF4-FFF2-40B4-BE49-F238E27FC236}">
                <a16:creationId xmlns:a16="http://schemas.microsoft.com/office/drawing/2014/main" id="{5C61B714-18BA-BFAE-6C5F-04246E3BF6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8536" y="2806160"/>
            <a:ext cx="3300537" cy="2475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>
            <a:extLst>
              <a:ext uri="{FF2B5EF4-FFF2-40B4-BE49-F238E27FC236}">
                <a16:creationId xmlns:a16="http://schemas.microsoft.com/office/drawing/2014/main" id="{78CF46FF-9B1C-85C1-11DA-64591496B8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4520" y="2785378"/>
            <a:ext cx="3300537" cy="2475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194387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778F2EA9-4F44-63DD-873E-9D97F976C920}"/>
              </a:ext>
            </a:extLst>
          </p:cNvPr>
          <p:cNvSpPr/>
          <p:nvPr/>
        </p:nvSpPr>
        <p:spPr>
          <a:xfrm>
            <a:off x="107373" y="0"/>
            <a:ext cx="12084627" cy="12157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3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Экологические проблемы и охрана природы в лесных зонах</a:t>
            </a:r>
          </a:p>
          <a:p>
            <a:pPr algn="ctr"/>
            <a:r>
              <a:rPr lang="ru-RU" sz="4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Выборочное чтение с.76-78</a:t>
            </a:r>
          </a:p>
        </p:txBody>
      </p:sp>
      <p:sp>
        <p:nvSpPr>
          <p:cNvPr id="3" name="AutoShape 2">
            <a:extLst>
              <a:ext uri="{FF2B5EF4-FFF2-40B4-BE49-F238E27FC236}">
                <a16:creationId xmlns:a16="http://schemas.microsoft.com/office/drawing/2014/main" id="{B181152F-7C44-D7BE-994C-264EE4D828B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24" name="Picture 4">
            <a:extLst>
              <a:ext uri="{FF2B5EF4-FFF2-40B4-BE49-F238E27FC236}">
                <a16:creationId xmlns:a16="http://schemas.microsoft.com/office/drawing/2014/main" id="{0D1BC972-32C1-49EC-FFCF-239FCD55F7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6459" y="1267672"/>
            <a:ext cx="9279082" cy="52194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572507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>
            <a:extLst>
              <a:ext uri="{FF2B5EF4-FFF2-40B4-BE49-F238E27FC236}">
                <a16:creationId xmlns:a16="http://schemas.microsoft.com/office/drawing/2014/main" id="{010BD13B-F99F-BEA9-68D8-9E53EA322F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6150" y="0"/>
            <a:ext cx="102997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787709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>
            <a:extLst>
              <a:ext uri="{FF2B5EF4-FFF2-40B4-BE49-F238E27FC236}">
                <a16:creationId xmlns:a16="http://schemas.microsoft.com/office/drawing/2014/main" id="{A521DE9E-C0C1-F6A8-5944-37464AB728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689" y="144175"/>
            <a:ext cx="5710528" cy="4043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>
            <a:extLst>
              <a:ext uri="{FF2B5EF4-FFF2-40B4-BE49-F238E27FC236}">
                <a16:creationId xmlns:a16="http://schemas.microsoft.com/office/drawing/2014/main" id="{20A18EAD-87E1-1A70-565C-BB429A81AE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4638" y="2862453"/>
            <a:ext cx="5710528" cy="3787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384021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>
            <a:extLst>
              <a:ext uri="{FF2B5EF4-FFF2-40B4-BE49-F238E27FC236}">
                <a16:creationId xmlns:a16="http://schemas.microsoft.com/office/drawing/2014/main" id="{FFCD0778-E77F-19EE-25DD-40E43B6C9C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789" y="178954"/>
            <a:ext cx="6207250" cy="3478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>
            <a:extLst>
              <a:ext uri="{FF2B5EF4-FFF2-40B4-BE49-F238E27FC236}">
                <a16:creationId xmlns:a16="http://schemas.microsoft.com/office/drawing/2014/main" id="{67ECFE82-2131-6CA6-0CCC-D320A6B51F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7772" y="2982191"/>
            <a:ext cx="5664440" cy="3792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244708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>
            <a:extLst>
              <a:ext uri="{FF2B5EF4-FFF2-40B4-BE49-F238E27FC236}">
                <a16:creationId xmlns:a16="http://schemas.microsoft.com/office/drawing/2014/main" id="{33F5025C-D616-3C40-BE4E-443F734B90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5713" y="157439"/>
            <a:ext cx="9440573" cy="6543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494910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>
            <a:extLst>
              <a:ext uri="{FF2B5EF4-FFF2-40B4-BE49-F238E27FC236}">
                <a16:creationId xmlns:a16="http://schemas.microsoft.com/office/drawing/2014/main" id="{C3B78F7B-F648-4FE7-DCAB-1B32213CD3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223" y="145472"/>
            <a:ext cx="9874906" cy="6567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0352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DFFD981-4132-456D-D55A-D5163232B75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360" t="1624" r="2039" b="2443"/>
          <a:stretch/>
        </p:blipFill>
        <p:spPr>
          <a:xfrm>
            <a:off x="2189886" y="62344"/>
            <a:ext cx="9855777" cy="5631873"/>
          </a:xfrm>
          <a:prstGeom prst="rect">
            <a:avLst/>
          </a:prstGeom>
        </p:spPr>
      </p:pic>
      <p:pic>
        <p:nvPicPr>
          <p:cNvPr id="1056" name="Picture 32">
            <a:extLst>
              <a:ext uri="{FF2B5EF4-FFF2-40B4-BE49-F238E27FC236}">
                <a16:creationId xmlns:a16="http://schemas.microsoft.com/office/drawing/2014/main" id="{7CE88220-52CE-11D7-6755-2C0F68368F2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15" t="13521" r="12942" b="15194"/>
          <a:stretch/>
        </p:blipFill>
        <p:spPr bwMode="auto">
          <a:xfrm>
            <a:off x="146337" y="135083"/>
            <a:ext cx="1891862" cy="1828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25831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E22C6FA-D724-09C2-CC7C-F4B1B29FD913}"/>
              </a:ext>
            </a:extLst>
          </p:cNvPr>
          <p:cNvSpPr txBox="1"/>
          <p:nvPr/>
        </p:nvSpPr>
        <p:spPr>
          <a:xfrm>
            <a:off x="116898" y="0"/>
            <a:ext cx="739573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sz="3600" b="1" i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Приокско-Террасный заповедник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DFFD981-4132-456D-D55A-D5163232B7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94" y="796853"/>
            <a:ext cx="5692447" cy="3241532"/>
          </a:xfrm>
          <a:prstGeom prst="rect">
            <a:avLst/>
          </a:prstGeom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76874FF7-4F1E-19FD-41A8-2AFFC8688F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6341" y="865909"/>
            <a:ext cx="2857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>
            <a:extLst>
              <a:ext uri="{FF2B5EF4-FFF2-40B4-BE49-F238E27FC236}">
                <a16:creationId xmlns:a16="http://schemas.microsoft.com/office/drawing/2014/main" id="{892EF394-8C45-2B58-8BD0-6DC3F0B2F1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1738" y="2893937"/>
            <a:ext cx="2857500" cy="1943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>
            <a:extLst>
              <a:ext uri="{FF2B5EF4-FFF2-40B4-BE49-F238E27FC236}">
                <a16:creationId xmlns:a16="http://schemas.microsoft.com/office/drawing/2014/main" id="{BA2B3325-78F5-D38A-5B96-E2FB471DB9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71347" y="4901114"/>
            <a:ext cx="2934216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>
            <a:extLst>
              <a:ext uri="{FF2B5EF4-FFF2-40B4-BE49-F238E27FC236}">
                <a16:creationId xmlns:a16="http://schemas.microsoft.com/office/drawing/2014/main" id="{19755EA3-8B8C-ECE6-AEE9-09E6391AC37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33"/>
          <a:stretch/>
        </p:blipFill>
        <p:spPr bwMode="auto">
          <a:xfrm>
            <a:off x="116898" y="4115234"/>
            <a:ext cx="1797629" cy="2742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6" name="Picture 22">
            <a:extLst>
              <a:ext uri="{FF2B5EF4-FFF2-40B4-BE49-F238E27FC236}">
                <a16:creationId xmlns:a16="http://schemas.microsoft.com/office/drawing/2014/main" id="{4A32DC63-D0AE-B774-D4D9-CF51490BBEB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07" r="15426"/>
          <a:stretch/>
        </p:blipFill>
        <p:spPr bwMode="auto">
          <a:xfrm>
            <a:off x="2012806" y="4091923"/>
            <a:ext cx="1797628" cy="2714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8" name="Picture 24">
            <a:extLst>
              <a:ext uri="{FF2B5EF4-FFF2-40B4-BE49-F238E27FC236}">
                <a16:creationId xmlns:a16="http://schemas.microsoft.com/office/drawing/2014/main" id="{075A6FEB-A1E4-AA0B-06EA-5450FFB57AC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889" r="8224"/>
          <a:stretch/>
        </p:blipFill>
        <p:spPr bwMode="auto">
          <a:xfrm>
            <a:off x="3875831" y="4107441"/>
            <a:ext cx="1654772" cy="2704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0" name="Picture 26">
            <a:extLst>
              <a:ext uri="{FF2B5EF4-FFF2-40B4-BE49-F238E27FC236}">
                <a16:creationId xmlns:a16="http://schemas.microsoft.com/office/drawing/2014/main" id="{B89ED00F-C582-0159-C435-9F00963366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71347" y="2891270"/>
            <a:ext cx="1962080" cy="1905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2" name="Picture 28">
            <a:extLst>
              <a:ext uri="{FF2B5EF4-FFF2-40B4-BE49-F238E27FC236}">
                <a16:creationId xmlns:a16="http://schemas.microsoft.com/office/drawing/2014/main" id="{5C2D14DF-8E67-1DB3-83FB-35832F4074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5678" y="4916632"/>
            <a:ext cx="2825393" cy="1889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4" name="Picture 30">
            <a:extLst>
              <a:ext uri="{FF2B5EF4-FFF2-40B4-BE49-F238E27FC236}">
                <a16:creationId xmlns:a16="http://schemas.microsoft.com/office/drawing/2014/main" id="{C897ACD8-5726-2C68-DB39-CC6DE977D6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71347" y="914604"/>
            <a:ext cx="2825393" cy="1871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34417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7BE338E8-527D-B5B2-450B-0A7AB9F97E8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55" t="16449" r="2478" b="13156"/>
          <a:stretch/>
        </p:blipFill>
        <p:spPr bwMode="auto">
          <a:xfrm>
            <a:off x="1357745" y="707886"/>
            <a:ext cx="10178257" cy="6150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F2E8F1D3-C188-5F4F-1D9E-9F351CCA3C84}"/>
              </a:ext>
            </a:extLst>
          </p:cNvPr>
          <p:cNvSpPr/>
          <p:nvPr/>
        </p:nvSpPr>
        <p:spPr>
          <a:xfrm>
            <a:off x="3179618" y="0"/>
            <a:ext cx="502253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Актуализация знаний</a:t>
            </a:r>
          </a:p>
        </p:txBody>
      </p:sp>
    </p:spTree>
    <p:extLst>
      <p:ext uri="{BB962C8B-B14F-4D97-AF65-F5344CB8AC3E}">
        <p14:creationId xmlns:p14="http://schemas.microsoft.com/office/powerpoint/2010/main" val="65868008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C6C2BA9-AB56-A40C-3A3B-1D3947BF5B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836" y="758536"/>
            <a:ext cx="6313387" cy="5777345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93A062B1-99FF-62E6-AC3E-EEEAC334585A}"/>
              </a:ext>
            </a:extLst>
          </p:cNvPr>
          <p:cNvSpPr/>
          <p:nvPr/>
        </p:nvSpPr>
        <p:spPr>
          <a:xfrm>
            <a:off x="4106451" y="-62347"/>
            <a:ext cx="416614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Работа в тетрадях</a:t>
            </a:r>
          </a:p>
        </p:txBody>
      </p:sp>
    </p:spTree>
    <p:extLst>
      <p:ext uri="{BB962C8B-B14F-4D97-AF65-F5344CB8AC3E}">
        <p14:creationId xmlns:p14="http://schemas.microsoft.com/office/powerpoint/2010/main" val="387828473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54AC1ED8-AF1F-1C1D-3AA0-7676420397F3}"/>
              </a:ext>
            </a:extLst>
          </p:cNvPr>
          <p:cNvSpPr/>
          <p:nvPr/>
        </p:nvSpPr>
        <p:spPr>
          <a:xfrm>
            <a:off x="3194359" y="0"/>
            <a:ext cx="523572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Работа в группах</a:t>
            </a: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FBA3D9A4-230D-8809-3BEC-AB6C30BEF6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2241" y="1084635"/>
            <a:ext cx="5404780" cy="5323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997524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2A464A3B-3533-264E-A872-707D850C1380}"/>
              </a:ext>
            </a:extLst>
          </p:cNvPr>
          <p:cNvSpPr/>
          <p:nvPr/>
        </p:nvSpPr>
        <p:spPr>
          <a:xfrm>
            <a:off x="4492668" y="0"/>
            <a:ext cx="258320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Итог урока</a:t>
            </a:r>
            <a:endParaRPr lang="ru-RU" sz="40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E82F439-16DA-DE5D-1E69-A2EAA73B61B3}"/>
              </a:ext>
            </a:extLst>
          </p:cNvPr>
          <p:cNvSpPr txBox="1"/>
          <p:nvPr/>
        </p:nvSpPr>
        <p:spPr>
          <a:xfrm>
            <a:off x="0" y="488374"/>
            <a:ext cx="12192000" cy="24776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100" b="1" dirty="0"/>
              <a:t>Леса очищают воздух, поддерживают полноводность рек, защищают почвы от ветра и потоков воды. Люди любуются красотой леса, отдыхают в нем, собирают грибы, ягоды, лекарственные растения. В лесах встречаются растения и животные, внесенные в Красную книгу России. Бережное  отношение – обязанность каждого человека!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211862FD-3BB2-21C6-2888-3CC2E20031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4987" y="3060764"/>
            <a:ext cx="6132368" cy="3527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48906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0DF793A-9427-DF4D-F7E4-CCD26618D144}"/>
              </a:ext>
            </a:extLst>
          </p:cNvPr>
          <p:cNvSpPr txBox="1"/>
          <p:nvPr/>
        </p:nvSpPr>
        <p:spPr>
          <a:xfrm>
            <a:off x="0" y="650675"/>
            <a:ext cx="1133821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/>
            <a:r>
              <a:rPr lang="ru-RU" sz="36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Самая большая территория зоны лесов это… </a:t>
            </a:r>
            <a:endParaRPr lang="ru-RU" sz="3600" b="0" i="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AE5556B2-5AC4-5460-EF02-F54D28D84EA9}"/>
              </a:ext>
            </a:extLst>
          </p:cNvPr>
          <p:cNvSpPr/>
          <p:nvPr/>
        </p:nvSpPr>
        <p:spPr>
          <a:xfrm>
            <a:off x="2761594" y="-3952"/>
            <a:ext cx="5505033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Актуализация знаний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8862DEDD-125E-829D-3A07-FCED51E1D9C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39" t="-1364" r="10425" b="1364"/>
          <a:stretch/>
        </p:blipFill>
        <p:spPr bwMode="auto">
          <a:xfrm>
            <a:off x="2943494" y="1297006"/>
            <a:ext cx="6799595" cy="5361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9939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0DF793A-9427-DF4D-F7E4-CCD26618D144}"/>
              </a:ext>
            </a:extLst>
          </p:cNvPr>
          <p:cNvSpPr txBox="1"/>
          <p:nvPr/>
        </p:nvSpPr>
        <p:spPr>
          <a:xfrm>
            <a:off x="0" y="650675"/>
            <a:ext cx="1133821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/>
            <a:r>
              <a:rPr lang="ru-RU" sz="36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Какие леса образуют тайгу?</a:t>
            </a:r>
            <a:endParaRPr lang="ru-RU" sz="3600" b="0" i="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AE5556B2-5AC4-5460-EF02-F54D28D84EA9}"/>
              </a:ext>
            </a:extLst>
          </p:cNvPr>
          <p:cNvSpPr/>
          <p:nvPr/>
        </p:nvSpPr>
        <p:spPr>
          <a:xfrm>
            <a:off x="2761594" y="-3952"/>
            <a:ext cx="5505033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Актуализация знаний</a:t>
            </a: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EF8333A8-6D78-75E0-142F-A255B86A6D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6370" y="1420116"/>
            <a:ext cx="7667133" cy="5277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9188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066A747-FC99-A2D4-70E0-7306FD6474CD}"/>
              </a:ext>
            </a:extLst>
          </p:cNvPr>
          <p:cNvSpPr txBox="1"/>
          <p:nvPr/>
        </p:nvSpPr>
        <p:spPr>
          <a:xfrm>
            <a:off x="0" y="102504"/>
            <a:ext cx="1190822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У пихты хвоинки ….., а шишки растут …..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421378DF-9BEE-EC20-8A88-1EB75DDCD0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0614" y="3875496"/>
            <a:ext cx="3839999" cy="28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>
            <a:extLst>
              <a:ext uri="{FF2B5EF4-FFF2-40B4-BE49-F238E27FC236}">
                <a16:creationId xmlns:a16="http://schemas.microsoft.com/office/drawing/2014/main" id="{9EB7D71C-324D-D85F-30F2-3A6AD7E7A2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5921" y="904875"/>
            <a:ext cx="3840000" cy="28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>
            <a:extLst>
              <a:ext uri="{FF2B5EF4-FFF2-40B4-BE49-F238E27FC236}">
                <a16:creationId xmlns:a16="http://schemas.microsoft.com/office/drawing/2014/main" id="{982FF99D-7378-D9FC-A7B5-0BDF423D5F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175" y="904875"/>
            <a:ext cx="4167867" cy="5922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10925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0DF793A-9427-DF4D-F7E4-CCD26618D144}"/>
              </a:ext>
            </a:extLst>
          </p:cNvPr>
          <p:cNvSpPr txBox="1"/>
          <p:nvPr/>
        </p:nvSpPr>
        <p:spPr>
          <a:xfrm>
            <a:off x="0" y="433256"/>
            <a:ext cx="1219200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/>
            <a:r>
              <a:rPr lang="ru-RU" sz="36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Какая птица не водится в лесной зоне?</a:t>
            </a:r>
            <a:endParaRPr lang="ru-RU" sz="3600" b="1" i="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 algn="l" rtl="0"/>
            <a:r>
              <a:rPr lang="ru-RU" sz="36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1. </a:t>
            </a: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</a:rPr>
              <a:t>глухарь</a:t>
            </a:r>
            <a:r>
              <a:rPr lang="ru-RU" sz="36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                  2. белая куропатка             3. кедровка</a:t>
            </a:r>
            <a:endParaRPr lang="ru-RU" sz="3600" b="0" i="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br>
              <a:rPr lang="ru-RU" sz="3600" dirty="0"/>
            </a:br>
            <a:endParaRPr lang="ru-RU" sz="3600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AE5556B2-5AC4-5460-EF02-F54D28D84EA9}"/>
              </a:ext>
            </a:extLst>
          </p:cNvPr>
          <p:cNvSpPr/>
          <p:nvPr/>
        </p:nvSpPr>
        <p:spPr>
          <a:xfrm>
            <a:off x="3075581" y="-118766"/>
            <a:ext cx="502253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Актуализация знаний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B27B5F69-9A0B-E157-C555-19BC7616FC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74" y="1593858"/>
            <a:ext cx="3851529" cy="25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>
            <a:extLst>
              <a:ext uri="{FF2B5EF4-FFF2-40B4-BE49-F238E27FC236}">
                <a16:creationId xmlns:a16="http://schemas.microsoft.com/office/drawing/2014/main" id="{8105A6C4-843E-1B7B-FDF8-70C6F8DF1C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8286" y="2502518"/>
            <a:ext cx="3929825" cy="25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>
            <a:extLst>
              <a:ext uri="{FF2B5EF4-FFF2-40B4-BE49-F238E27FC236}">
                <a16:creationId xmlns:a16="http://schemas.microsoft.com/office/drawing/2014/main" id="{3E618EFA-C3D8-562E-168C-BE98634D3D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3250" y="4252081"/>
            <a:ext cx="3648750" cy="25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15395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9400046-97B4-B5BE-3988-B97D576B749A}"/>
              </a:ext>
            </a:extLst>
          </p:cNvPr>
          <p:cNvSpPr txBox="1"/>
          <p:nvPr/>
        </p:nvSpPr>
        <p:spPr>
          <a:xfrm>
            <a:off x="127288" y="82081"/>
            <a:ext cx="1206471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/>
            <a:r>
              <a:rPr lang="ru-RU" sz="36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Какой зверь не водится в лесной зоне?</a:t>
            </a:r>
            <a:endParaRPr lang="ru-RU" sz="36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algn="l" rtl="0"/>
            <a:r>
              <a:rPr lang="ru-RU" sz="36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1.лемминг                    2.</a:t>
            </a: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</a:rPr>
              <a:t>полёвка</a:t>
            </a:r>
            <a:r>
              <a:rPr lang="ru-RU" sz="36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                    3.</a:t>
            </a: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белка</a:t>
            </a:r>
            <a:endParaRPr lang="ru-RU" sz="3600" b="0" i="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id="{CFF1A000-A1F9-5E77-0679-DC2F598770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82410"/>
            <a:ext cx="3840000" cy="28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>
            <a:extLst>
              <a:ext uri="{FF2B5EF4-FFF2-40B4-BE49-F238E27FC236}">
                <a16:creationId xmlns:a16="http://schemas.microsoft.com/office/drawing/2014/main" id="{9736ECF1-9299-53F4-8DB6-0DBD58C2B56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91"/>
          <a:stretch/>
        </p:blipFill>
        <p:spPr bwMode="auto">
          <a:xfrm>
            <a:off x="3971260" y="2288622"/>
            <a:ext cx="3840000" cy="28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>
            <a:extLst>
              <a:ext uri="{FF2B5EF4-FFF2-40B4-BE49-F238E27FC236}">
                <a16:creationId xmlns:a16="http://schemas.microsoft.com/office/drawing/2014/main" id="{4EE5BC54-C107-1F67-E02E-35962B78CE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41"/>
          <a:stretch/>
        </p:blipFill>
        <p:spPr bwMode="auto">
          <a:xfrm>
            <a:off x="7942521" y="3978000"/>
            <a:ext cx="4249479" cy="28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06111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8294C24-DDEC-56D2-DAF9-7394D3657CD3}"/>
              </a:ext>
            </a:extLst>
          </p:cNvPr>
          <p:cNvSpPr txBox="1"/>
          <p:nvPr/>
        </p:nvSpPr>
        <p:spPr>
          <a:xfrm>
            <a:off x="84083" y="98773"/>
            <a:ext cx="12023834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/>
            <a:r>
              <a:rPr lang="ru-RU" sz="36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Какое растение не встречается в лесах России?</a:t>
            </a:r>
            <a:endParaRPr lang="ru-RU" sz="3600" b="0" i="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 algn="l" rtl="0"/>
            <a:r>
              <a:rPr lang="ru-RU" sz="36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1. берёза                   2. </a:t>
            </a: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</a:rPr>
              <a:t>ягель</a:t>
            </a:r>
            <a:r>
              <a:rPr lang="ru-RU" sz="36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                             3. рябина</a:t>
            </a:r>
            <a:endParaRPr lang="ru-RU" sz="3600" b="0" i="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br>
              <a:rPr lang="ru-RU" sz="3600" dirty="0"/>
            </a:br>
            <a:endParaRPr lang="ru-RU" sz="3600" dirty="0"/>
          </a:p>
        </p:txBody>
      </p:sp>
      <p:pic>
        <p:nvPicPr>
          <p:cNvPr id="9218" name="Picture 2">
            <a:extLst>
              <a:ext uri="{FF2B5EF4-FFF2-40B4-BE49-F238E27FC236}">
                <a16:creationId xmlns:a16="http://schemas.microsoft.com/office/drawing/2014/main" id="{F1FB59D8-85FA-07E1-F9E0-A0059658D5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83" y="1390970"/>
            <a:ext cx="3321490" cy="3585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>
            <a:extLst>
              <a:ext uri="{FF2B5EF4-FFF2-40B4-BE49-F238E27FC236}">
                <a16:creationId xmlns:a16="http://schemas.microsoft.com/office/drawing/2014/main" id="{2BE4EB1F-82F2-B882-3256-AF8149DD562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677"/>
          <a:stretch/>
        </p:blipFill>
        <p:spPr bwMode="auto">
          <a:xfrm>
            <a:off x="8257743" y="2828260"/>
            <a:ext cx="3934257" cy="3875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2">
            <a:extLst>
              <a:ext uri="{FF2B5EF4-FFF2-40B4-BE49-F238E27FC236}">
                <a16:creationId xmlns:a16="http://schemas.microsoft.com/office/drawing/2014/main" id="{E7E67E44-B22D-9FCA-F3C1-FD8642DC4B4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>
            <a:extLst>
              <a:ext uri="{FF2B5EF4-FFF2-40B4-BE49-F238E27FC236}">
                <a16:creationId xmlns:a16="http://schemas.microsoft.com/office/drawing/2014/main" id="{EFACD984-5A51-7643-2404-34F56A19CFA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6">
            <a:extLst>
              <a:ext uri="{FF2B5EF4-FFF2-40B4-BE49-F238E27FC236}">
                <a16:creationId xmlns:a16="http://schemas.microsoft.com/office/drawing/2014/main" id="{22C453EF-5A0D-7A66-B9F7-F2CDC94AE52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248400" y="3581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8">
            <a:extLst>
              <a:ext uri="{FF2B5EF4-FFF2-40B4-BE49-F238E27FC236}">
                <a16:creationId xmlns:a16="http://schemas.microsoft.com/office/drawing/2014/main" id="{0E94580E-865D-409A-0AA2-E4D58A7462A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400800" y="37338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10">
            <a:extLst>
              <a:ext uri="{FF2B5EF4-FFF2-40B4-BE49-F238E27FC236}">
                <a16:creationId xmlns:a16="http://schemas.microsoft.com/office/drawing/2014/main" id="{83B7F3E7-0392-3D95-88AB-65E050057AB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553200" y="38862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6" name="Picture 12">
            <a:extLst>
              <a:ext uri="{FF2B5EF4-FFF2-40B4-BE49-F238E27FC236}">
                <a16:creationId xmlns:a16="http://schemas.microsoft.com/office/drawing/2014/main" id="{2455DFF4-EC79-3BB6-AF6E-9C2C345833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1856" y="3010904"/>
            <a:ext cx="4323487" cy="28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612065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</TotalTime>
  <Words>492</Words>
  <Application>Microsoft Office PowerPoint</Application>
  <PresentationFormat>Широкоэкранный</PresentationFormat>
  <Paragraphs>70</Paragraphs>
  <Slides>32</Slides>
  <Notes>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7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Марина</dc:creator>
  <cp:lastModifiedBy>Марина</cp:lastModifiedBy>
  <cp:revision>8</cp:revision>
  <dcterms:created xsi:type="dcterms:W3CDTF">2022-10-31T04:01:01Z</dcterms:created>
  <dcterms:modified xsi:type="dcterms:W3CDTF">2022-11-02T06:38:11Z</dcterms:modified>
</cp:coreProperties>
</file>