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2"/>
  </p:notesMasterIdLst>
  <p:sldIdLst>
    <p:sldId id="283" r:id="rId2"/>
    <p:sldId id="257" r:id="rId3"/>
    <p:sldId id="256" r:id="rId4"/>
    <p:sldId id="263" r:id="rId5"/>
    <p:sldId id="258" r:id="rId6"/>
    <p:sldId id="264" r:id="rId7"/>
    <p:sldId id="269" r:id="rId8"/>
    <p:sldId id="266" r:id="rId9"/>
    <p:sldId id="284" r:id="rId10"/>
    <p:sldId id="265" r:id="rId11"/>
    <p:sldId id="267" r:id="rId12"/>
    <p:sldId id="268" r:id="rId13"/>
    <p:sldId id="259" r:id="rId14"/>
    <p:sldId id="260" r:id="rId15"/>
    <p:sldId id="270" r:id="rId16"/>
    <p:sldId id="285" r:id="rId17"/>
    <p:sldId id="287" r:id="rId18"/>
    <p:sldId id="286" r:id="rId19"/>
    <p:sldId id="261" r:id="rId20"/>
    <p:sldId id="288" r:id="rId21"/>
    <p:sldId id="291" r:id="rId22"/>
    <p:sldId id="292" r:id="rId23"/>
    <p:sldId id="293" r:id="rId24"/>
    <p:sldId id="294" r:id="rId25"/>
    <p:sldId id="295" r:id="rId26"/>
    <p:sldId id="296" r:id="rId27"/>
    <p:sldId id="290" r:id="rId28"/>
    <p:sldId id="297" r:id="rId29"/>
    <p:sldId id="298" r:id="rId30"/>
    <p:sldId id="299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101" y="5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DC132CF-3CD6-443D-8C43-E859EF11BCD6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7D26BD-B639-4FCE-9997-0C044D976CA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92966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Предположите, как растения приспособились к засушливому климату степей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7D26BD-B639-4FCE-9997-0C044D976CA4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161671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Даурский журавль, японский журавль, красавка, серый журавль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7D26BD-B639-4FCE-9997-0C044D976CA4}" type="slidenum">
              <a:rPr lang="ru-RU" smtClean="0"/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69432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Кобылки и кузнечики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7D26BD-B639-4FCE-9997-0C044D976CA4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8308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Степной жаворонок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7D26BD-B639-4FCE-9997-0C044D976CA4}" type="slidenum">
              <a:rPr lang="ru-RU" smtClean="0"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807842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Серая куропатка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7D26BD-B639-4FCE-9997-0C044D976CA4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202902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Журавль-красавка и дрофа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7D26BD-B639-4FCE-9997-0C044D976CA4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06335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Суслик, хомяк, степной хорек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7D26BD-B639-4FCE-9997-0C044D976CA4}" type="slidenum">
              <a:rPr lang="ru-RU" smtClean="0"/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919886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Пион тонколистный, степной орел, журавль красавка, дрофа, </a:t>
            </a:r>
            <a:r>
              <a:rPr lang="ru-RU" dirty="0" err="1"/>
              <a:t>дыбка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7D26BD-B639-4FCE-9997-0C044D976CA4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81810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Редкие животные: баклан, филин, пеликан, фламинго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7D26BD-B639-4FCE-9997-0C044D976CA4}" type="slidenum">
              <a:rPr lang="ru-RU" smtClean="0"/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4045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Красной книге: ирис, тюльпан Шренка, могильник, лошадь Пржевальского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7D26BD-B639-4FCE-9997-0C044D976CA4}" type="slidenum">
              <a:rPr lang="ru-RU" smtClean="0"/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00178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1AF544-3523-AD2D-7730-AA0515DA2B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3D8BE84-947C-C888-9743-D2ED1F6DFE0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567B13C-D086-0A47-8475-2BBF16243D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622A6-10DF-484E-843A-EA980361442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625A3A3-1136-93C1-F55E-B98630A15D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3D84872-FD57-09B6-DBD8-B017853F3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51C92-02C3-40F9-A92A-6D5E189DA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90380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EABB85E-3E43-E096-52CF-E6130ED00A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5AB2818-53BF-0E8F-B790-D4B5D643071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77B739-360D-29DB-11B0-04AA4BAF0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622A6-10DF-484E-843A-EA980361442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7A402CB-1A0C-ACE4-1103-90A27048F6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88EE8E-F7B5-CE1C-D0BF-CFBDF3FA35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51C92-02C3-40F9-A92A-6D5E189DA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3330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0DED4CC-BE48-F0DB-4AA7-1ACE2DD3569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B7BF94F-4C10-4502-2F80-2DE7887D03A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2290284-6439-D10E-C887-B2454B73F7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622A6-10DF-484E-843A-EA980361442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100D75D-C044-0BCB-0688-865F0BDBBE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23AD7F6-1FB7-8F1C-E736-157410579E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51C92-02C3-40F9-A92A-6D5E189DA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0707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16FE1C-9A88-C44F-1250-19ADEF954F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9093C6F-CA10-2628-50C7-F30454444C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E46C1C8-2144-ACF5-4AF2-4C09211A6D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622A6-10DF-484E-843A-EA980361442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18312B4-F32D-E29D-60D2-EE20E182C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0DCA483-9E02-324F-9EFD-2EA88ADDFE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51C92-02C3-40F9-A92A-6D5E189DA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4565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81B2FB3-CBA4-BDEE-41C6-0584E8F35C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73D605E-590E-9053-CEF5-93320812FD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62BA99D-2AE4-4596-A532-711123A9D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622A6-10DF-484E-843A-EA980361442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872ED00-D43D-3F5E-2324-BE6B36952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BFE4D20-63C2-EA84-8347-224B13B9B4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51C92-02C3-40F9-A92A-6D5E189DA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42717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07DB9B9-726B-6A77-409B-287F0579B4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3503BB0-4BD2-59D3-8951-728FB2CC26F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1BA6402-F54D-7DD6-BB67-5FB95C06156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CAE2E2D-C720-CDEF-3446-0059EB847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622A6-10DF-484E-843A-EA980361442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F654E5B-D0CD-F16F-1659-4D754CA61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56D9C16-4FAC-2048-A21D-3AFE29A1D3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51C92-02C3-40F9-A92A-6D5E189DA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51838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C1040B9-80BD-25A1-F0DE-C20646EFD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CAECF25-8D16-E157-8F8E-452AE5E150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EAE6DCB-FAEE-CAD6-6A63-165D0C06D9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B8BE25B5-DF58-9A59-30B1-088CC78A788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967F678-B0E2-E5DB-B637-6390A0003B5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958CFFF-731E-0A32-7CC3-E635F49CC5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622A6-10DF-484E-843A-EA980361442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BC3329D-42FF-BA20-32EE-F2879B57CA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C28A604A-DF7D-7D3B-FFBE-8820E24C75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51C92-02C3-40F9-A92A-6D5E189DA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93464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A17F71-A1C0-874B-B2C2-0A37A4904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1D6458F-2738-B955-57D8-BE5E423F68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622A6-10DF-484E-843A-EA980361442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668866F-6556-7EE1-29AD-D12392CF3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4BDB855-AEAC-AE01-D4DE-894E41B2E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51C92-02C3-40F9-A92A-6D5E189DA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393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C32E07AA-2B77-3172-7017-FBC09BE879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622A6-10DF-484E-843A-EA980361442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318EDF9A-8A54-1634-4A16-36C6B2A2F2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2E36F52-9AC0-FFFF-B0DF-238F6F2CD3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51C92-02C3-40F9-A92A-6D5E189DA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1279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F7F3725-909D-9862-EC24-569C180479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3301365-2647-9427-A1D0-39EBD29FC6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96A4C34-DB7C-D63B-6A8D-0E552AE47AF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79379B2-0701-3CAD-DD1E-5FA73E2BB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622A6-10DF-484E-843A-EA980361442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6AB3A93-4711-10C2-3393-1941BBB314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703065A-055B-394D-4B95-F40FCDA766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51C92-02C3-40F9-A92A-6D5E189DA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94754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E49324-7687-88B2-42EB-7BC718A9B7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7D51C7EC-5274-9FAE-F70F-C61FE72E22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DCFE458-D07D-02E7-9628-63B9894CD4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8326C36-8A4E-2491-825A-2B6C23894A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1622A6-10DF-484E-843A-EA980361442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F427505-162F-A011-696A-80A6FB3973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0014431-4CC7-BAB9-F0F3-BF24753C6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651C92-02C3-40F9-A92A-6D5E189DA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29245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24D573-B7ED-A25A-6E59-7397B4335C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528C89F-DBC2-17C0-1CB6-0CAEF4E0982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9130136-24E9-287B-BA5C-36E7680A38A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1622A6-10DF-484E-843A-EA9803614420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4E3EE5E-41E5-8EA9-E106-B8B29D5F3E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A0010CA-17BD-C79D-1A5D-AE08F009D21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651C92-02C3-40F9-A92A-6D5E189DAF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0379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7" Type="http://schemas.openxmlformats.org/officeDocument/2006/relationships/image" Target="../media/image4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jpeg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jpe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6.jpeg"/><Relationship Id="rId5" Type="http://schemas.openxmlformats.org/officeDocument/2006/relationships/image" Target="../media/image55.jpeg"/><Relationship Id="rId4" Type="http://schemas.openxmlformats.org/officeDocument/2006/relationships/image" Target="../media/image5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7" Type="http://schemas.openxmlformats.org/officeDocument/2006/relationships/image" Target="../media/image62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AE662B28-4881-48D3-943E-9EAD7560400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59950" cy="6779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5392099A-45E4-7991-AF44-84FB97B0DC38}"/>
              </a:ext>
            </a:extLst>
          </p:cNvPr>
          <p:cNvSpPr/>
          <p:nvPr/>
        </p:nvSpPr>
        <p:spPr>
          <a:xfrm>
            <a:off x="2870927" y="-91176"/>
            <a:ext cx="6176884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C00000"/>
                </a:solidFill>
              </a:rPr>
              <a:t>Природа России</a:t>
            </a:r>
          </a:p>
        </p:txBody>
      </p:sp>
    </p:spTree>
    <p:extLst>
      <p:ext uri="{BB962C8B-B14F-4D97-AF65-F5344CB8AC3E}">
        <p14:creationId xmlns:p14="http://schemas.microsoft.com/office/powerpoint/2010/main" val="267000512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FE873BD-F970-F940-48BB-527C5611230A}"/>
              </a:ext>
            </a:extLst>
          </p:cNvPr>
          <p:cNvSpPr/>
          <p:nvPr/>
        </p:nvSpPr>
        <p:spPr>
          <a:xfrm>
            <a:off x="3127539" y="0"/>
            <a:ext cx="50225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Актуализация знаний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75B891-5EB8-BBBE-8242-DDC15338D822}"/>
              </a:ext>
            </a:extLst>
          </p:cNvPr>
          <p:cNvSpPr txBox="1"/>
          <p:nvPr/>
        </p:nvSpPr>
        <p:spPr>
          <a:xfrm>
            <a:off x="114783" y="483245"/>
            <a:ext cx="12077217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В зоне тундры расположен заповедник:</a:t>
            </a:r>
          </a:p>
          <a:p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17BAB4E0-1B7F-2E9A-4998-251773FFE1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783" y="1095438"/>
            <a:ext cx="8516827" cy="5670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B2773133-156D-B7CC-5B17-2FB38E8D14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9683" y="1095438"/>
            <a:ext cx="2804243" cy="3495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0982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FE873BD-F970-F940-48BB-527C5611230A}"/>
              </a:ext>
            </a:extLst>
          </p:cNvPr>
          <p:cNvSpPr/>
          <p:nvPr/>
        </p:nvSpPr>
        <p:spPr>
          <a:xfrm>
            <a:off x="3127539" y="0"/>
            <a:ext cx="50225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Актуализация знаний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275B891-5EB8-BBBE-8242-DDC15338D822}"/>
              </a:ext>
            </a:extLst>
          </p:cNvPr>
          <p:cNvSpPr txBox="1"/>
          <p:nvPr/>
        </p:nvSpPr>
        <p:spPr>
          <a:xfrm>
            <a:off x="178578" y="578937"/>
            <a:ext cx="12013422" cy="163121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Самую большую территорию зоны лесов занимают:</a:t>
            </a:r>
          </a:p>
          <a:p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9218" name="Picture 2">
            <a:extLst>
              <a:ext uri="{FF2B5EF4-FFF2-40B4-BE49-F238E27FC236}">
                <a16:creationId xmlns:a16="http://schemas.microsoft.com/office/drawing/2014/main" id="{F228B135-0630-0B50-9302-BB0F7D2110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66704" y="1204858"/>
            <a:ext cx="8289408" cy="55468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6984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FE873BD-F970-F940-48BB-527C5611230A}"/>
              </a:ext>
            </a:extLst>
          </p:cNvPr>
          <p:cNvSpPr/>
          <p:nvPr/>
        </p:nvSpPr>
        <p:spPr>
          <a:xfrm>
            <a:off x="3127539" y="0"/>
            <a:ext cx="50225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Актуализация знаний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6804D60-0EAD-D92E-3BB6-F28029868E98}"/>
              </a:ext>
            </a:extLst>
          </p:cNvPr>
          <p:cNvSpPr txBox="1"/>
          <p:nvPr/>
        </p:nvSpPr>
        <p:spPr>
          <a:xfrm>
            <a:off x="0" y="440645"/>
            <a:ext cx="12192000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В тайге не растёт:</a:t>
            </a:r>
          </a:p>
          <a:p>
            <a:pPr algn="l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1) Ель		  2) кедр	         	3) кипарис		4) сосна</a:t>
            </a:r>
          </a:p>
        </p:txBody>
      </p:sp>
      <p:pic>
        <p:nvPicPr>
          <p:cNvPr id="10242" name="Picture 2">
            <a:extLst>
              <a:ext uri="{FF2B5EF4-FFF2-40B4-BE49-F238E27FC236}">
                <a16:creationId xmlns:a16="http://schemas.microsoft.com/office/drawing/2014/main" id="{FC24D719-8F52-2508-2889-6F45D4280CD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79418"/>
            <a:ext cx="4200000" cy="252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id="{CA4E8024-E109-BE73-7D33-3E96D55FC3B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5545" y="4297971"/>
            <a:ext cx="3791961" cy="2515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>
            <a:extLst>
              <a:ext uri="{FF2B5EF4-FFF2-40B4-BE49-F238E27FC236}">
                <a16:creationId xmlns:a16="http://schemas.microsoft.com/office/drawing/2014/main" id="{998BC737-D56A-BE04-1CAA-19CAA95FE16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6299" y="1592082"/>
            <a:ext cx="4471406" cy="2515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>
            <a:extLst>
              <a:ext uri="{FF2B5EF4-FFF2-40B4-BE49-F238E27FC236}">
                <a16:creationId xmlns:a16="http://schemas.microsoft.com/office/drawing/2014/main" id="{E3856983-65A5-B974-FB06-D13FA458C8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80475" y="4297971"/>
            <a:ext cx="4011525" cy="254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362390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:a16="http://schemas.microsoft.com/office/drawing/2014/main" id="{DCA7AAEF-BE8C-BDA6-9246-2C51D4A80C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519" y="0"/>
            <a:ext cx="12011890" cy="1200329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Рассели животных по природным зонам, соединив стрелкой животное и зону обитания.</a:t>
            </a:r>
          </a:p>
        </p:txBody>
      </p:sp>
      <p:graphicFrame>
        <p:nvGraphicFramePr>
          <p:cNvPr id="4" name="Таблица 3">
            <a:extLst>
              <a:ext uri="{FF2B5EF4-FFF2-40B4-BE49-F238E27FC236}">
                <a16:creationId xmlns:a16="http://schemas.microsoft.com/office/drawing/2014/main" id="{9BA893E1-C34C-9042-A756-CC3A5DD63E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023548"/>
              </p:ext>
            </p:extLst>
          </p:nvPr>
        </p:nvGraphicFramePr>
        <p:xfrm>
          <a:off x="342901" y="1382784"/>
          <a:ext cx="11565083" cy="5425440"/>
        </p:xfrm>
        <a:graphic>
          <a:graphicData uri="http://schemas.openxmlformats.org/drawingml/2006/table">
            <a:tbl>
              <a:tblPr/>
              <a:tblGrid>
                <a:gridCol w="3626426">
                  <a:extLst>
                    <a:ext uri="{9D8B030D-6E8A-4147-A177-3AD203B41FA5}">
                      <a16:colId xmlns:a16="http://schemas.microsoft.com/office/drawing/2014/main" val="1519305099"/>
                    </a:ext>
                  </a:extLst>
                </a:gridCol>
                <a:gridCol w="4582391">
                  <a:extLst>
                    <a:ext uri="{9D8B030D-6E8A-4147-A177-3AD203B41FA5}">
                      <a16:colId xmlns:a16="http://schemas.microsoft.com/office/drawing/2014/main" val="2659104042"/>
                    </a:ext>
                  </a:extLst>
                </a:gridCol>
                <a:gridCol w="3356266">
                  <a:extLst>
                    <a:ext uri="{9D8B030D-6E8A-4147-A177-3AD203B41FA5}">
                      <a16:colId xmlns:a16="http://schemas.microsoft.com/office/drawing/2014/main" val="998018449"/>
                    </a:ext>
                  </a:extLst>
                </a:gridCol>
              </a:tblGrid>
              <a:tr h="3923001"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полярная ива</a:t>
                      </a:r>
                      <a:endParaRPr lang="ru-RU" sz="28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ягель</a:t>
                      </a:r>
                      <a:endParaRPr lang="ru-RU" sz="28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кедровая сосна</a:t>
                      </a:r>
                      <a:endParaRPr lang="ru-RU" sz="28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карликовая береза</a:t>
                      </a:r>
                    </a:p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рябина</a:t>
                      </a:r>
                    </a:p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дуб</a:t>
                      </a:r>
                      <a:endParaRPr lang="ru-RU" sz="28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200000"/>
                        </a:lnSpc>
                      </a:pPr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Арктическая пустыня</a:t>
                      </a:r>
                      <a:endParaRPr lang="ru-RU" sz="28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>
                        <a:lnSpc>
                          <a:spcPct val="200000"/>
                        </a:lnSpc>
                      </a:pPr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Тундра</a:t>
                      </a:r>
                      <a:endParaRPr lang="ru-RU" sz="28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  <a:p>
                      <a:pPr algn="l" fontAlgn="t">
                        <a:lnSpc>
                          <a:spcPct val="200000"/>
                        </a:lnSpc>
                      </a:pPr>
                      <a:r>
                        <a:rPr lang="ru-RU" sz="28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Зона лесов</a:t>
                      </a:r>
                      <a:endParaRPr lang="ru-RU" sz="2800" b="1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ru-RU" sz="2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кедровка</a:t>
                      </a:r>
                    </a:p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ru-RU" sz="2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лемминг</a:t>
                      </a:r>
                    </a:p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ru-RU" sz="2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морж</a:t>
                      </a:r>
                    </a:p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ru-RU" sz="2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северный олень</a:t>
                      </a:r>
                    </a:p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ru-RU" sz="2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тупик</a:t>
                      </a:r>
                    </a:p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ru-RU" sz="2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песец</a:t>
                      </a:r>
                    </a:p>
                    <a:p>
                      <a:pPr algn="l" fontAlgn="t">
                        <a:lnSpc>
                          <a:spcPct val="150000"/>
                        </a:lnSpc>
                      </a:pPr>
                      <a:r>
                        <a:rPr lang="ru-RU" sz="28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лось</a:t>
                      </a:r>
                    </a:p>
                    <a:p>
                      <a:pPr algn="l" fontAlgn="t"/>
                      <a:endParaRPr lang="ru-RU" sz="28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  <a:p>
                      <a:pPr algn="l" fontAlgn="t"/>
                      <a:endParaRPr lang="ru-RU" sz="2800" b="1" i="0" u="none" strike="noStrike" kern="1200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73660" marR="7366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89299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19880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AFE8D00-F290-A280-27AB-02ECAB60EC85}"/>
              </a:ext>
            </a:extLst>
          </p:cNvPr>
          <p:cNvSpPr/>
          <p:nvPr/>
        </p:nvSpPr>
        <p:spPr>
          <a:xfrm>
            <a:off x="2450706" y="0"/>
            <a:ext cx="712047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Изучение нового материала</a:t>
            </a: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64D9A24-0E2A-6102-1E6E-611D34CC0F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9636" y="769441"/>
            <a:ext cx="8981209" cy="5987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6F2CB8F-E579-97D4-0279-4CDBAA0135FC}"/>
              </a:ext>
            </a:extLst>
          </p:cNvPr>
          <p:cNvSpPr/>
          <p:nvPr/>
        </p:nvSpPr>
        <p:spPr>
          <a:xfrm>
            <a:off x="2175549" y="707885"/>
            <a:ext cx="850938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Степи – царство тепла и ветров</a:t>
            </a:r>
          </a:p>
        </p:txBody>
      </p:sp>
    </p:spTree>
    <p:extLst>
      <p:ext uri="{BB962C8B-B14F-4D97-AF65-F5344CB8AC3E}">
        <p14:creationId xmlns:p14="http://schemas.microsoft.com/office/powerpoint/2010/main" val="1345308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AFE8D00-F290-A280-27AB-02ECAB60EC85}"/>
              </a:ext>
            </a:extLst>
          </p:cNvPr>
          <p:cNvSpPr/>
          <p:nvPr/>
        </p:nvSpPr>
        <p:spPr>
          <a:xfrm>
            <a:off x="3437615" y="0"/>
            <a:ext cx="514666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Работа по учебнику </a:t>
            </a:r>
          </a:p>
          <a:p>
            <a:pPr algn="ctr"/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Выборочное чтение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04CCD0E-CE06-1C53-4744-3E40AD35C7A2}"/>
              </a:ext>
            </a:extLst>
          </p:cNvPr>
          <p:cNvSpPr/>
          <p:nvPr/>
        </p:nvSpPr>
        <p:spPr>
          <a:xfrm>
            <a:off x="-42164" y="1242444"/>
            <a:ext cx="448315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1.Климат степей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B3059163-4C15-1247-6753-DD87581B1E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1697" y="2073441"/>
            <a:ext cx="6901873" cy="46594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333474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AFE8D00-F290-A280-27AB-02ECAB60EC85}"/>
              </a:ext>
            </a:extLst>
          </p:cNvPr>
          <p:cNvSpPr/>
          <p:nvPr/>
        </p:nvSpPr>
        <p:spPr>
          <a:xfrm>
            <a:off x="3437615" y="0"/>
            <a:ext cx="514666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Работа по учебнику </a:t>
            </a:r>
          </a:p>
          <a:p>
            <a:pPr algn="ctr"/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Выборочное чтение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04CCD0E-CE06-1C53-4744-3E40AD35C7A2}"/>
              </a:ext>
            </a:extLst>
          </p:cNvPr>
          <p:cNvSpPr/>
          <p:nvPr/>
        </p:nvSpPr>
        <p:spPr>
          <a:xfrm>
            <a:off x="-63783" y="1216921"/>
            <a:ext cx="657641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2.Атмосферные явления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6F3972CE-3B9D-D665-DC5D-FE24E4C88B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5" y="2157866"/>
            <a:ext cx="5697682" cy="38003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63B7018C-959B-FCBC-3675-8995F61844D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2157866"/>
            <a:ext cx="59055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484638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AFE8D00-F290-A280-27AB-02ECAB60EC85}"/>
              </a:ext>
            </a:extLst>
          </p:cNvPr>
          <p:cNvSpPr/>
          <p:nvPr/>
        </p:nvSpPr>
        <p:spPr>
          <a:xfrm>
            <a:off x="3437615" y="0"/>
            <a:ext cx="514666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Работа по учебнику </a:t>
            </a:r>
          </a:p>
          <a:p>
            <a:pPr algn="ctr"/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Выборочное чтение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04CCD0E-CE06-1C53-4744-3E40AD35C7A2}"/>
              </a:ext>
            </a:extLst>
          </p:cNvPr>
          <p:cNvSpPr/>
          <p:nvPr/>
        </p:nvSpPr>
        <p:spPr>
          <a:xfrm>
            <a:off x="138545" y="1113011"/>
            <a:ext cx="237917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3.Почва </a:t>
            </a: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72049D0C-02E7-8C70-DE6A-94401053916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45" y="1944007"/>
            <a:ext cx="6144342" cy="345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1AD964FC-4422-8CC3-8536-246251234D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8631" y="1908092"/>
            <a:ext cx="5534824" cy="3459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263163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AFE8D00-F290-A280-27AB-02ECAB60EC85}"/>
              </a:ext>
            </a:extLst>
          </p:cNvPr>
          <p:cNvSpPr/>
          <p:nvPr/>
        </p:nvSpPr>
        <p:spPr>
          <a:xfrm>
            <a:off x="3305015" y="0"/>
            <a:ext cx="541186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Работа над словарем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04CCD0E-CE06-1C53-4744-3E40AD35C7A2}"/>
              </a:ext>
            </a:extLst>
          </p:cNvPr>
          <p:cNvSpPr/>
          <p:nvPr/>
        </p:nvSpPr>
        <p:spPr>
          <a:xfrm>
            <a:off x="1" y="483907"/>
            <a:ext cx="12191999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400" b="1" dirty="0">
                <a:ln w="0"/>
              </a:rPr>
              <a:t>Суховеи – </a:t>
            </a:r>
          </a:p>
          <a:p>
            <a:r>
              <a:rPr lang="ru-RU" sz="2800" dirty="0">
                <a:latin typeface="Arial" panose="020B0604020202020204" pitchFamily="34" charset="0"/>
              </a:rPr>
              <a:t>горячие, сухие ветры</a:t>
            </a:r>
          </a:p>
          <a:p>
            <a:r>
              <a:rPr lang="ru-RU" sz="4400" b="1" dirty="0">
                <a:ln w="0"/>
              </a:rPr>
              <a:t>пыльные бури – </a:t>
            </a:r>
          </a:p>
          <a:p>
            <a:r>
              <a:rPr lang="ru-RU" sz="2800" b="0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перенос больших количеств пыли (частиц почвы, песчинок) ветром с земной поверхности </a:t>
            </a:r>
            <a:r>
              <a:rPr lang="ru-RU" sz="2800" b="0" i="0" dirty="0">
                <a:effectLst/>
                <a:latin typeface="Arial" panose="020B0604020202020204" pitchFamily="34" charset="0"/>
              </a:rPr>
              <a:t>в слое высотой несколько метров со значительным ухудшением </a:t>
            </a:r>
            <a:r>
              <a:rPr lang="ru-RU" sz="2800" dirty="0">
                <a:latin typeface="Arial" panose="020B0604020202020204" pitchFamily="34" charset="0"/>
              </a:rPr>
              <a:t>горизонтальной видимости</a:t>
            </a:r>
            <a:r>
              <a:rPr lang="ru-RU" sz="2800" b="0" i="0" dirty="0">
                <a:effectLst/>
                <a:latin typeface="Arial" panose="020B0604020202020204" pitchFamily="34" charset="0"/>
              </a:rPr>
              <a:t>. </a:t>
            </a:r>
            <a:endParaRPr lang="ru-RU" sz="4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ru-RU" sz="4400" b="1" dirty="0">
                <a:ln w="0"/>
              </a:rPr>
              <a:t>Чернозём – </a:t>
            </a:r>
          </a:p>
          <a:p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самая плодородная </a:t>
            </a:r>
            <a:r>
              <a:rPr lang="ru-RU" sz="2800" dirty="0" err="1">
                <a:solidFill>
                  <a:srgbClr val="202122"/>
                </a:solidFill>
                <a:latin typeface="Arial" panose="020B0604020202020204" pitchFamily="34" charset="0"/>
              </a:rPr>
              <a:t>плчва</a:t>
            </a:r>
            <a:r>
              <a:rPr lang="ru-RU" sz="2800" dirty="0">
                <a:solidFill>
                  <a:srgbClr val="202122"/>
                </a:solidFill>
                <a:latin typeface="Arial" panose="020B0604020202020204" pitchFamily="34" charset="0"/>
              </a:rPr>
              <a:t>, богатая перегноем, который придает почве черный цвет</a:t>
            </a:r>
          </a:p>
        </p:txBody>
      </p:sp>
    </p:spTree>
    <p:extLst>
      <p:ext uri="{BB962C8B-B14F-4D97-AF65-F5344CB8AC3E}">
        <p14:creationId xmlns:p14="http://schemas.microsoft.com/office/powerpoint/2010/main" val="36123983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>
            <a:extLst>
              <a:ext uri="{FF2B5EF4-FFF2-40B4-BE49-F238E27FC236}">
                <a16:creationId xmlns:a16="http://schemas.microsoft.com/office/drawing/2014/main" id="{F3FFDD62-8A18-68F9-2960-A6AA1A53266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733" y="1431868"/>
            <a:ext cx="9258067" cy="5209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DAB7DFC-F692-8953-C2AE-E02D9ED15602}"/>
              </a:ext>
            </a:extLst>
          </p:cNvPr>
          <p:cNvSpPr/>
          <p:nvPr/>
        </p:nvSpPr>
        <p:spPr>
          <a:xfrm>
            <a:off x="2698741" y="-30183"/>
            <a:ext cx="644125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Лесопосадки – одна из мер </a:t>
            </a:r>
          </a:p>
          <a:p>
            <a:pPr algn="ctr"/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защита степей от суховеев</a:t>
            </a:r>
          </a:p>
        </p:txBody>
      </p:sp>
    </p:spTree>
    <p:extLst>
      <p:ext uri="{BB962C8B-B14F-4D97-AF65-F5344CB8AC3E}">
        <p14:creationId xmlns:p14="http://schemas.microsoft.com/office/powerpoint/2010/main" val="15930079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88E26252-36D2-2D8E-401F-4729FF28C5E6}"/>
              </a:ext>
            </a:extLst>
          </p:cNvPr>
          <p:cNvSpPr txBox="1"/>
          <p:nvPr/>
        </p:nvSpPr>
        <p:spPr>
          <a:xfrm>
            <a:off x="0" y="0"/>
            <a:ext cx="9042813" cy="74174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8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Тут, куда ни кинем взгляд, </a:t>
            </a:r>
          </a:p>
          <a:p>
            <a:r>
              <a:rPr lang="ru-RU" sz="28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Травы ровные стоят </a:t>
            </a:r>
          </a:p>
          <a:p>
            <a:r>
              <a:rPr lang="ru-RU" sz="28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 колышутся волнами </a:t>
            </a:r>
          </a:p>
          <a:p>
            <a:r>
              <a:rPr lang="ru-RU" sz="28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 душистыми ветрами.</a:t>
            </a:r>
          </a:p>
          <a:p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 безбрежное, как море,</a:t>
            </a:r>
            <a:b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Нет лесов, но есть ковыль?</a:t>
            </a:r>
            <a:b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Где взвивается порою</a:t>
            </a:r>
            <a:b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Ветер, поднимая пыль?</a:t>
            </a:r>
            <a:b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куда не кинешь взглядом</a:t>
            </a:r>
            <a:b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 тобой она лежит.</a:t>
            </a:r>
            <a:b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Справа пашня, слева стадо,</a:t>
            </a:r>
            <a:b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Солнышко с утра палит.</a:t>
            </a:r>
            <a:b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беспрепятственном приволье</a:t>
            </a:r>
            <a:b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Так и хочется запеть,</a:t>
            </a:r>
            <a:b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коне скакать пришпорив...</a:t>
            </a:r>
            <a:b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rgbClr val="333333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Славя что, скажите? ...</a:t>
            </a:r>
          </a:p>
          <a:p>
            <a:r>
              <a:rPr lang="ru-RU" sz="2800" b="1" i="0" dirty="0">
                <a:solidFill>
                  <a:srgbClr val="333333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0C9BC4B1-C16F-FCA1-F814-3378D2B38B73}"/>
              </a:ext>
            </a:extLst>
          </p:cNvPr>
          <p:cNvSpPr/>
          <p:nvPr/>
        </p:nvSpPr>
        <p:spPr>
          <a:xfrm>
            <a:off x="3490677" y="6357933"/>
            <a:ext cx="1476177" cy="58477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32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степь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90C9F14-1530-CCD6-EE0D-9DB9501C5D40}"/>
              </a:ext>
            </a:extLst>
          </p:cNvPr>
          <p:cNvSpPr/>
          <p:nvPr/>
        </p:nvSpPr>
        <p:spPr>
          <a:xfrm>
            <a:off x="6056301" y="109836"/>
            <a:ext cx="373038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Целеполагание </a:t>
            </a:r>
          </a:p>
        </p:txBody>
      </p:sp>
    </p:spTree>
    <p:extLst>
      <p:ext uri="{BB962C8B-B14F-4D97-AF65-F5344CB8AC3E}">
        <p14:creationId xmlns:p14="http://schemas.microsoft.com/office/powerpoint/2010/main" val="534689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AFE8D00-F290-A280-27AB-02ECAB60EC85}"/>
              </a:ext>
            </a:extLst>
          </p:cNvPr>
          <p:cNvSpPr/>
          <p:nvPr/>
        </p:nvSpPr>
        <p:spPr>
          <a:xfrm>
            <a:off x="3437615" y="0"/>
            <a:ext cx="514666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Работа по учебнику </a:t>
            </a:r>
          </a:p>
          <a:p>
            <a:pPr algn="ctr"/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Выборочное чтение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04CCD0E-CE06-1C53-4744-3E40AD35C7A2}"/>
              </a:ext>
            </a:extLst>
          </p:cNvPr>
          <p:cNvSpPr/>
          <p:nvPr/>
        </p:nvSpPr>
        <p:spPr>
          <a:xfrm>
            <a:off x="0" y="1191279"/>
            <a:ext cx="505664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4.Растения степей </a:t>
            </a: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A4037ECA-B269-BEEF-2CEC-B36FC1AD09D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>
            <a:extLst>
              <a:ext uri="{FF2B5EF4-FFF2-40B4-BE49-F238E27FC236}">
                <a16:creationId xmlns:a16="http://schemas.microsoft.com/office/drawing/2014/main" id="{3BF1FD5C-D7C8-7A09-CC92-534AB0DED0B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>
            <a:extLst>
              <a:ext uri="{FF2B5EF4-FFF2-40B4-BE49-F238E27FC236}">
                <a16:creationId xmlns:a16="http://schemas.microsoft.com/office/drawing/2014/main" id="{2A8EC2D4-97E2-663B-90A1-511527258C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34" name="Picture 10">
            <a:extLst>
              <a:ext uri="{FF2B5EF4-FFF2-40B4-BE49-F238E27FC236}">
                <a16:creationId xmlns:a16="http://schemas.microsoft.com/office/drawing/2014/main" id="{4BB67D20-F580-8051-3589-DF8C8EAE1F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762"/>
          <a:stretch/>
        </p:blipFill>
        <p:spPr bwMode="auto">
          <a:xfrm>
            <a:off x="1950026" y="1939147"/>
            <a:ext cx="7412257" cy="47941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576692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AFE8D00-F290-A280-27AB-02ECAB60EC85}"/>
              </a:ext>
            </a:extLst>
          </p:cNvPr>
          <p:cNvSpPr/>
          <p:nvPr/>
        </p:nvSpPr>
        <p:spPr>
          <a:xfrm>
            <a:off x="3437615" y="0"/>
            <a:ext cx="514666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Работа по учебнику </a:t>
            </a:r>
          </a:p>
          <a:p>
            <a:pPr algn="ctr"/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Выборочное чтение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04CCD0E-CE06-1C53-4744-3E40AD35C7A2}"/>
              </a:ext>
            </a:extLst>
          </p:cNvPr>
          <p:cNvSpPr/>
          <p:nvPr/>
        </p:nvSpPr>
        <p:spPr>
          <a:xfrm>
            <a:off x="0" y="1108150"/>
            <a:ext cx="55576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5.Животные  степей </a:t>
            </a: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A4037ECA-B269-BEEF-2CEC-B36FC1AD09D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>
            <a:extLst>
              <a:ext uri="{FF2B5EF4-FFF2-40B4-BE49-F238E27FC236}">
                <a16:creationId xmlns:a16="http://schemas.microsoft.com/office/drawing/2014/main" id="{3BF1FD5C-D7C8-7A09-CC92-534AB0DED0B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>
            <a:extLst>
              <a:ext uri="{FF2B5EF4-FFF2-40B4-BE49-F238E27FC236}">
                <a16:creationId xmlns:a16="http://schemas.microsoft.com/office/drawing/2014/main" id="{2A8EC2D4-97E2-663B-90A1-511527258C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1F5EF06-5865-E481-AFF4-94F6BA2A18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3746" y="2057208"/>
            <a:ext cx="4311488" cy="3048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>
            <a:extLst>
              <a:ext uri="{FF2B5EF4-FFF2-40B4-BE49-F238E27FC236}">
                <a16:creationId xmlns:a16="http://schemas.microsoft.com/office/drawing/2014/main" id="{2B184E1E-8637-2219-208E-9EF184F258B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057208"/>
            <a:ext cx="3531240" cy="4710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2088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AFE8D00-F290-A280-27AB-02ECAB60EC85}"/>
              </a:ext>
            </a:extLst>
          </p:cNvPr>
          <p:cNvSpPr/>
          <p:nvPr/>
        </p:nvSpPr>
        <p:spPr>
          <a:xfrm>
            <a:off x="3437615" y="0"/>
            <a:ext cx="514666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Работа по учебнику </a:t>
            </a:r>
          </a:p>
          <a:p>
            <a:pPr algn="ctr"/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Выборочное чтение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04CCD0E-CE06-1C53-4744-3E40AD35C7A2}"/>
              </a:ext>
            </a:extLst>
          </p:cNvPr>
          <p:cNvSpPr/>
          <p:nvPr/>
        </p:nvSpPr>
        <p:spPr>
          <a:xfrm>
            <a:off x="0" y="1108150"/>
            <a:ext cx="55576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5.Животные  степей </a:t>
            </a: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A4037ECA-B269-BEEF-2CEC-B36FC1AD09D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>
            <a:extLst>
              <a:ext uri="{FF2B5EF4-FFF2-40B4-BE49-F238E27FC236}">
                <a16:creationId xmlns:a16="http://schemas.microsoft.com/office/drawing/2014/main" id="{3BF1FD5C-D7C8-7A09-CC92-534AB0DED0B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>
            <a:extLst>
              <a:ext uri="{FF2B5EF4-FFF2-40B4-BE49-F238E27FC236}">
                <a16:creationId xmlns:a16="http://schemas.microsoft.com/office/drawing/2014/main" id="{2A8EC2D4-97E2-663B-90A1-511527258C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C6257024-3831-C2CA-4F0E-C3F7C3F6EF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964" y="2056706"/>
            <a:ext cx="6355773" cy="39405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18477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AFE8D00-F290-A280-27AB-02ECAB60EC85}"/>
              </a:ext>
            </a:extLst>
          </p:cNvPr>
          <p:cNvSpPr/>
          <p:nvPr/>
        </p:nvSpPr>
        <p:spPr>
          <a:xfrm>
            <a:off x="3437615" y="0"/>
            <a:ext cx="514666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Работа по учебнику </a:t>
            </a:r>
          </a:p>
          <a:p>
            <a:pPr algn="ctr"/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Выборочное чтение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04CCD0E-CE06-1C53-4744-3E40AD35C7A2}"/>
              </a:ext>
            </a:extLst>
          </p:cNvPr>
          <p:cNvSpPr/>
          <p:nvPr/>
        </p:nvSpPr>
        <p:spPr>
          <a:xfrm>
            <a:off x="0" y="1108150"/>
            <a:ext cx="55576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5.Животные  степей </a:t>
            </a: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A4037ECA-B269-BEEF-2CEC-B36FC1AD09D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>
            <a:extLst>
              <a:ext uri="{FF2B5EF4-FFF2-40B4-BE49-F238E27FC236}">
                <a16:creationId xmlns:a16="http://schemas.microsoft.com/office/drawing/2014/main" id="{3BF1FD5C-D7C8-7A09-CC92-534AB0DED0B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>
            <a:extLst>
              <a:ext uri="{FF2B5EF4-FFF2-40B4-BE49-F238E27FC236}">
                <a16:creationId xmlns:a16="http://schemas.microsoft.com/office/drawing/2014/main" id="{2A8EC2D4-97E2-663B-90A1-511527258C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072F5865-AD85-52C0-294F-FC26703FD4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143" y="1809889"/>
            <a:ext cx="7821757" cy="48299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93648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AFE8D00-F290-A280-27AB-02ECAB60EC85}"/>
              </a:ext>
            </a:extLst>
          </p:cNvPr>
          <p:cNvSpPr/>
          <p:nvPr/>
        </p:nvSpPr>
        <p:spPr>
          <a:xfrm>
            <a:off x="3437615" y="0"/>
            <a:ext cx="514666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Работа по учебнику </a:t>
            </a:r>
          </a:p>
          <a:p>
            <a:pPr algn="ctr"/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Выборочное чтение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04CCD0E-CE06-1C53-4744-3E40AD35C7A2}"/>
              </a:ext>
            </a:extLst>
          </p:cNvPr>
          <p:cNvSpPr/>
          <p:nvPr/>
        </p:nvSpPr>
        <p:spPr>
          <a:xfrm>
            <a:off x="0" y="1108150"/>
            <a:ext cx="55576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5.Животные  степей </a:t>
            </a: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A4037ECA-B269-BEEF-2CEC-B36FC1AD09D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>
            <a:extLst>
              <a:ext uri="{FF2B5EF4-FFF2-40B4-BE49-F238E27FC236}">
                <a16:creationId xmlns:a16="http://schemas.microsoft.com/office/drawing/2014/main" id="{3BF1FD5C-D7C8-7A09-CC92-534AB0DED0B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>
            <a:extLst>
              <a:ext uri="{FF2B5EF4-FFF2-40B4-BE49-F238E27FC236}">
                <a16:creationId xmlns:a16="http://schemas.microsoft.com/office/drawing/2014/main" id="{2A8EC2D4-97E2-663B-90A1-511527258C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F473ED4A-1D20-CE63-EE3B-E375BABD221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531" y="1911438"/>
            <a:ext cx="5472545" cy="4104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ECDCEBF5-052F-B8FA-D914-0871ED78F1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0947" y="1939147"/>
            <a:ext cx="6115051" cy="4076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2621785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AFE8D00-F290-A280-27AB-02ECAB60EC85}"/>
              </a:ext>
            </a:extLst>
          </p:cNvPr>
          <p:cNvSpPr/>
          <p:nvPr/>
        </p:nvSpPr>
        <p:spPr>
          <a:xfrm>
            <a:off x="3437615" y="0"/>
            <a:ext cx="514666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Работа по учебнику </a:t>
            </a:r>
          </a:p>
          <a:p>
            <a:pPr algn="ctr"/>
            <a:r>
              <a:rPr lang="ru-RU" sz="44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Выборочное чтение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04CCD0E-CE06-1C53-4744-3E40AD35C7A2}"/>
              </a:ext>
            </a:extLst>
          </p:cNvPr>
          <p:cNvSpPr/>
          <p:nvPr/>
        </p:nvSpPr>
        <p:spPr>
          <a:xfrm>
            <a:off x="0" y="1108150"/>
            <a:ext cx="555767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5.Животные  степей </a:t>
            </a: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A4037ECA-B269-BEEF-2CEC-B36FC1AD09D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>
            <a:extLst>
              <a:ext uri="{FF2B5EF4-FFF2-40B4-BE49-F238E27FC236}">
                <a16:creationId xmlns:a16="http://schemas.microsoft.com/office/drawing/2014/main" id="{3BF1FD5C-D7C8-7A09-CC92-534AB0DED0B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>
            <a:extLst>
              <a:ext uri="{FF2B5EF4-FFF2-40B4-BE49-F238E27FC236}">
                <a16:creationId xmlns:a16="http://schemas.microsoft.com/office/drawing/2014/main" id="{2A8EC2D4-97E2-663B-90A1-511527258C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FABA85F6-1EA1-385B-2D69-616C9502924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87"/>
          <a:stretch/>
        </p:blipFill>
        <p:spPr bwMode="auto">
          <a:xfrm>
            <a:off x="71201" y="1836600"/>
            <a:ext cx="3873196" cy="28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76B5C2AB-21F8-7DC8-6103-F7DD1F6F35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4"/>
          <a:stretch/>
        </p:blipFill>
        <p:spPr bwMode="auto">
          <a:xfrm>
            <a:off x="4275795" y="2719926"/>
            <a:ext cx="3945209" cy="28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B6F753EE-36E8-6D88-3441-8C3C10335D0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17" t="5833" r="-5329" b="-5833"/>
          <a:stretch/>
        </p:blipFill>
        <p:spPr bwMode="auto">
          <a:xfrm>
            <a:off x="8459279" y="4123926"/>
            <a:ext cx="3945209" cy="28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75339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AFE8D00-F290-A280-27AB-02ECAB60EC85}"/>
              </a:ext>
            </a:extLst>
          </p:cNvPr>
          <p:cNvSpPr/>
          <p:nvPr/>
        </p:nvSpPr>
        <p:spPr>
          <a:xfrm>
            <a:off x="3664312" y="0"/>
            <a:ext cx="4693271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Работа по учебнику </a:t>
            </a:r>
          </a:p>
          <a:p>
            <a:pPr algn="ctr"/>
            <a:r>
              <a:rPr lang="ru-RU" sz="40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Выборочное чтение</a:t>
            </a: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04CCD0E-CE06-1C53-4744-3E40AD35C7A2}"/>
              </a:ext>
            </a:extLst>
          </p:cNvPr>
          <p:cNvSpPr/>
          <p:nvPr/>
        </p:nvSpPr>
        <p:spPr>
          <a:xfrm>
            <a:off x="-77151" y="954272"/>
            <a:ext cx="602075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dirty="0">
                <a:ln w="0"/>
              </a:rPr>
              <a:t>6.Красная книга  степей </a:t>
            </a:r>
          </a:p>
        </p:txBody>
      </p:sp>
      <p:sp>
        <p:nvSpPr>
          <p:cNvPr id="4" name="AutoShape 4">
            <a:extLst>
              <a:ext uri="{FF2B5EF4-FFF2-40B4-BE49-F238E27FC236}">
                <a16:creationId xmlns:a16="http://schemas.microsoft.com/office/drawing/2014/main" id="{A4037ECA-B269-BEEF-2CEC-B36FC1AD09D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6">
            <a:extLst>
              <a:ext uri="{FF2B5EF4-FFF2-40B4-BE49-F238E27FC236}">
                <a16:creationId xmlns:a16="http://schemas.microsoft.com/office/drawing/2014/main" id="{3BF1FD5C-D7C8-7A09-CC92-534AB0DED0B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8">
            <a:extLst>
              <a:ext uri="{FF2B5EF4-FFF2-40B4-BE49-F238E27FC236}">
                <a16:creationId xmlns:a16="http://schemas.microsoft.com/office/drawing/2014/main" id="{2A8EC2D4-97E2-663B-90A1-511527258C8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248400" y="35814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194" name="Picture 2">
            <a:extLst>
              <a:ext uri="{FF2B5EF4-FFF2-40B4-BE49-F238E27FC236}">
                <a16:creationId xmlns:a16="http://schemas.microsoft.com/office/drawing/2014/main" id="{30F3CEA4-A8FA-E9C5-1887-9F22D6ED3F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333" y="1651678"/>
            <a:ext cx="3578898" cy="24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>
            <a:extLst>
              <a:ext uri="{FF2B5EF4-FFF2-40B4-BE49-F238E27FC236}">
                <a16:creationId xmlns:a16="http://schemas.microsoft.com/office/drawing/2014/main" id="{239D6769-E176-52C2-08DD-A32FF8B2858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147" y="4301000"/>
            <a:ext cx="3533084" cy="24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8" name="Picture 6">
            <a:extLst>
              <a:ext uri="{FF2B5EF4-FFF2-40B4-BE49-F238E27FC236}">
                <a16:creationId xmlns:a16="http://schemas.microsoft.com/office/drawing/2014/main" id="{52CCCBDE-3749-A61F-10E2-A7088BA59F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200" y="1635203"/>
            <a:ext cx="3216001" cy="24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2" name="Picture 10">
            <a:extLst>
              <a:ext uri="{FF2B5EF4-FFF2-40B4-BE49-F238E27FC236}">
                <a16:creationId xmlns:a16="http://schemas.microsoft.com/office/drawing/2014/main" id="{DBFF0A0A-2F93-F61C-B3DE-3AC9EF0F09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4280" y="2321981"/>
            <a:ext cx="3444035" cy="3483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204" name="Picture 12">
            <a:extLst>
              <a:ext uri="{FF2B5EF4-FFF2-40B4-BE49-F238E27FC236}">
                <a16:creationId xmlns:a16="http://schemas.microsoft.com/office/drawing/2014/main" id="{0D3E84F3-4E78-F52D-2551-2135901E7B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4156" y="4302221"/>
            <a:ext cx="3216002" cy="2410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34775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>
            <a:extLst>
              <a:ext uri="{FF2B5EF4-FFF2-40B4-BE49-F238E27FC236}">
                <a16:creationId xmlns:a16="http://schemas.microsoft.com/office/drawing/2014/main" id="{712E26D6-69A7-5AA5-2CE7-EC32216973C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1605" y="124600"/>
            <a:ext cx="3289670" cy="4158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>
            <a:extLst>
              <a:ext uri="{FF2B5EF4-FFF2-40B4-BE49-F238E27FC236}">
                <a16:creationId xmlns:a16="http://schemas.microsoft.com/office/drawing/2014/main" id="{369B7D5F-E810-EBB3-20D0-D08802189B3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706" y="124600"/>
            <a:ext cx="2543175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4" name="Picture 8">
            <a:extLst>
              <a:ext uri="{FF2B5EF4-FFF2-40B4-BE49-F238E27FC236}">
                <a16:creationId xmlns:a16="http://schemas.microsoft.com/office/drawing/2014/main" id="{1DD6BD38-4B36-DB4C-44BB-CE614BC199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5706" y="4018332"/>
            <a:ext cx="3918424" cy="26057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6" name="Picture 10">
            <a:extLst>
              <a:ext uri="{FF2B5EF4-FFF2-40B4-BE49-F238E27FC236}">
                <a16:creationId xmlns:a16="http://schemas.microsoft.com/office/drawing/2014/main" id="{1B7A85C3-A245-36BF-A0AF-92E04F603C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813" y="124600"/>
            <a:ext cx="3810000" cy="381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>
            <a:extLst>
              <a:ext uri="{FF2B5EF4-FFF2-40B4-BE49-F238E27FC236}">
                <a16:creationId xmlns:a16="http://schemas.microsoft.com/office/drawing/2014/main" id="{168B695C-2DC8-FEB2-4362-5470BD08CB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0727" y="4022338"/>
            <a:ext cx="2498546" cy="26017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771250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D2564598-150A-340F-EB01-AF2E449C6A9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570" y="0"/>
            <a:ext cx="4145181" cy="41451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>
            <a:extLst>
              <a:ext uri="{FF2B5EF4-FFF2-40B4-BE49-F238E27FC236}">
                <a16:creationId xmlns:a16="http://schemas.microsoft.com/office/drawing/2014/main" id="{351916C8-84D3-1AEA-D837-B1EB38E5E2B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5427" y="243051"/>
            <a:ext cx="2941145" cy="220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8" name="Picture 8">
            <a:extLst>
              <a:ext uri="{FF2B5EF4-FFF2-40B4-BE49-F238E27FC236}">
                <a16:creationId xmlns:a16="http://schemas.microsoft.com/office/drawing/2014/main" id="{F4C30115-865D-F394-9A00-63604D100D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7056" y="243051"/>
            <a:ext cx="3069021" cy="220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0" name="Picture 10">
            <a:extLst>
              <a:ext uri="{FF2B5EF4-FFF2-40B4-BE49-F238E27FC236}">
                <a16:creationId xmlns:a16="http://schemas.microsoft.com/office/drawing/2014/main" id="{3D4256F1-C181-70DF-9C81-70C57836D4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7056" y="2913993"/>
            <a:ext cx="3069021" cy="3024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2" name="Picture 12">
            <a:extLst>
              <a:ext uri="{FF2B5EF4-FFF2-40B4-BE49-F238E27FC236}">
                <a16:creationId xmlns:a16="http://schemas.microsoft.com/office/drawing/2014/main" id="{636FAF23-0F4E-909B-2AC9-9930C83B3F9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622"/>
          <a:stretch/>
        </p:blipFill>
        <p:spPr bwMode="auto">
          <a:xfrm>
            <a:off x="4625427" y="2913993"/>
            <a:ext cx="2941145" cy="31309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79109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44A653D0-2D51-DC01-05DE-9B6675D7EA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465" y="197725"/>
            <a:ext cx="5460331" cy="1788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>
            <a:extLst>
              <a:ext uri="{FF2B5EF4-FFF2-40B4-BE49-F238E27FC236}">
                <a16:creationId xmlns:a16="http://schemas.microsoft.com/office/drawing/2014/main" id="{BFF4E89B-0B75-2BCC-29FD-25632DC5BA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47" y="2156590"/>
            <a:ext cx="2926146" cy="37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0" name="Picture 6">
            <a:extLst>
              <a:ext uri="{FF2B5EF4-FFF2-40B4-BE49-F238E27FC236}">
                <a16:creationId xmlns:a16="http://schemas.microsoft.com/office/drawing/2014/main" id="{454DC732-E677-C5E6-FC47-C46D0FD750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2630" y="2138344"/>
            <a:ext cx="3181604" cy="37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>
            <a:extLst>
              <a:ext uri="{FF2B5EF4-FFF2-40B4-BE49-F238E27FC236}">
                <a16:creationId xmlns:a16="http://schemas.microsoft.com/office/drawing/2014/main" id="{823DB3D8-7F05-4B55-2E56-4D3A1347849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752" y="2138344"/>
            <a:ext cx="3025815" cy="370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4" name="Picture 10">
            <a:extLst>
              <a:ext uri="{FF2B5EF4-FFF2-40B4-BE49-F238E27FC236}">
                <a16:creationId xmlns:a16="http://schemas.microsoft.com/office/drawing/2014/main" id="{073FFB27-53BF-49E4-1CF4-1EB8573D61E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284" t="-237" r="13034" b="237"/>
          <a:stretch/>
        </p:blipFill>
        <p:spPr bwMode="auto">
          <a:xfrm>
            <a:off x="9465085" y="2138344"/>
            <a:ext cx="2753591" cy="367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815026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217F2CD-9A88-FD63-D926-6E36876854D0}"/>
              </a:ext>
            </a:extLst>
          </p:cNvPr>
          <p:cNvSpPr/>
          <p:nvPr/>
        </p:nvSpPr>
        <p:spPr>
          <a:xfrm>
            <a:off x="3960335" y="0"/>
            <a:ext cx="377257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Зона степей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C2B36FD9-865E-69AB-E698-874985F11F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06900" y="822037"/>
            <a:ext cx="9053945" cy="6035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8339577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9C80635-9580-BC7D-CB9B-56945FAEEF47}"/>
              </a:ext>
            </a:extLst>
          </p:cNvPr>
          <p:cNvSpPr/>
          <p:nvPr/>
        </p:nvSpPr>
        <p:spPr>
          <a:xfrm>
            <a:off x="3438656" y="0"/>
            <a:ext cx="5756127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Закрепление изученного</a:t>
            </a:r>
          </a:p>
          <a:p>
            <a:pPr algn="ctr"/>
            <a:r>
              <a:rPr lang="ru-RU" sz="4000" b="1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Работа в группах</a:t>
            </a:r>
            <a:endParaRPr lang="ru-RU" sz="4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</a:endParaRPr>
          </a:p>
        </p:txBody>
      </p:sp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BC4E8E46-B3E4-1B1F-B93D-CBC609D069E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9608814"/>
              </p:ext>
            </p:extLst>
          </p:nvPr>
        </p:nvGraphicFramePr>
        <p:xfrm>
          <a:off x="0" y="1323439"/>
          <a:ext cx="12192000" cy="14630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>
                  <a:extLst>
                    <a:ext uri="{9D8B030D-6E8A-4147-A177-3AD203B41FA5}">
                      <a16:colId xmlns:a16="http://schemas.microsoft.com/office/drawing/2014/main" val="515674606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2555240345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1193654548"/>
                    </a:ext>
                  </a:extLst>
                </a:gridCol>
                <a:gridCol w="3048000">
                  <a:extLst>
                    <a:ext uri="{9D8B030D-6E8A-4147-A177-3AD203B41FA5}">
                      <a16:colId xmlns:a16="http://schemas.microsoft.com/office/drawing/2014/main" val="97731259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rgbClr val="002060"/>
                          </a:solidFill>
                        </a:rPr>
                        <a:t>Зона арктических пустынь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rgbClr val="002060"/>
                          </a:solidFill>
                        </a:rPr>
                        <a:t>Зона тундры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rgbClr val="002060"/>
                          </a:solidFill>
                        </a:rPr>
                        <a:t>Зона лесов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>
                          <a:solidFill>
                            <a:srgbClr val="002060"/>
                          </a:solidFill>
                        </a:rPr>
                        <a:t>Зона степей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687234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 sz="2800" b="1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88092108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6FE356C2-845C-D7C0-A511-3F3DEF523A37}"/>
              </a:ext>
            </a:extLst>
          </p:cNvPr>
          <p:cNvSpPr txBox="1"/>
          <p:nvPr/>
        </p:nvSpPr>
        <p:spPr>
          <a:xfrm>
            <a:off x="1" y="3429000"/>
            <a:ext cx="12192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800" b="1" dirty="0"/>
              <a:t>Ковыль, тюльпан, кедр, ольха, морошка, лишайники, белый медведь, кайры, лемминг, северный олень, лось, куница, кедровка, суслики, хомяки, бурундук, тундровый лебедь, тюлень, белая куропатка, степная </a:t>
            </a:r>
            <a:r>
              <a:rPr lang="ru-RU" sz="2800" b="1" dirty="0" err="1"/>
              <a:t>дыбка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33765988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>
            <a:extLst>
              <a:ext uri="{FF2B5EF4-FFF2-40B4-BE49-F238E27FC236}">
                <a16:creationId xmlns:a16="http://schemas.microsoft.com/office/drawing/2014/main" id="{6D26133E-5355-7A2D-5230-B44A83C78ED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3" t="5251" r="1492" b="1983"/>
          <a:stretch/>
        </p:blipFill>
        <p:spPr bwMode="auto">
          <a:xfrm>
            <a:off x="1092777" y="363681"/>
            <a:ext cx="9486901" cy="6317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862D683-19A7-CD53-D846-2823CC196CDF}"/>
              </a:ext>
            </a:extLst>
          </p:cNvPr>
          <p:cNvSpPr/>
          <p:nvPr/>
        </p:nvSpPr>
        <p:spPr>
          <a:xfrm>
            <a:off x="3445533" y="-146520"/>
            <a:ext cx="453201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6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Актуализация знаний</a:t>
            </a:r>
          </a:p>
        </p:txBody>
      </p:sp>
    </p:spTree>
    <p:extLst>
      <p:ext uri="{BB962C8B-B14F-4D97-AF65-F5344CB8AC3E}">
        <p14:creationId xmlns:p14="http://schemas.microsoft.com/office/powerpoint/2010/main" val="131815805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FE873BD-F970-F940-48BB-527C5611230A}"/>
              </a:ext>
            </a:extLst>
          </p:cNvPr>
          <p:cNvSpPr/>
          <p:nvPr/>
        </p:nvSpPr>
        <p:spPr>
          <a:xfrm>
            <a:off x="3127539" y="0"/>
            <a:ext cx="50225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Актуализация знаний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8022A6F-FED5-897E-60E9-77D846E8EDED}"/>
              </a:ext>
            </a:extLst>
          </p:cNvPr>
          <p:cNvSpPr txBox="1"/>
          <p:nvPr/>
        </p:nvSpPr>
        <p:spPr>
          <a:xfrm>
            <a:off x="0" y="398115"/>
            <a:ext cx="1156780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36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К </a:t>
            </a:r>
            <a:r>
              <a:rPr lang="ru-RU" sz="3600" b="1" i="1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северу</a:t>
            </a:r>
            <a:r>
              <a:rPr lang="ru-RU" sz="3600" b="1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 от зоны тундры находится природная зона:</a:t>
            </a:r>
            <a:endParaRPr lang="ru-RU" sz="28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A339146D-2E8B-E4B5-2F06-2896BBC5D48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473" y="1106001"/>
            <a:ext cx="9840191" cy="5535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0319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FE873BD-F970-F940-48BB-527C5611230A}"/>
              </a:ext>
            </a:extLst>
          </p:cNvPr>
          <p:cNvSpPr/>
          <p:nvPr/>
        </p:nvSpPr>
        <p:spPr>
          <a:xfrm>
            <a:off x="3127539" y="0"/>
            <a:ext cx="50225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Актуализация знаний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92D3496-3960-40BF-A204-3EED9925697F}"/>
              </a:ext>
            </a:extLst>
          </p:cNvPr>
          <p:cNvSpPr txBox="1"/>
          <p:nvPr/>
        </p:nvSpPr>
        <p:spPr>
          <a:xfrm>
            <a:off x="70509" y="477072"/>
            <a:ext cx="12050981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Какое животное </a:t>
            </a: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не встречается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в Арктике?</a:t>
            </a:r>
          </a:p>
          <a:p>
            <a:pPr algn="l"/>
            <a:r>
              <a:rPr lang="ru-RU" sz="32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1) Чайка</a:t>
            </a:r>
            <a:r>
              <a:rPr lang="ru-RU" sz="3200" dirty="0">
                <a:solidFill>
                  <a:srgbClr val="000000"/>
                </a:solidFill>
                <a:latin typeface="Calibri" panose="020F0502020204030204" pitchFamily="34" charset="0"/>
              </a:rPr>
              <a:t>		</a:t>
            </a:r>
            <a:r>
              <a:rPr lang="ru-RU" sz="32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2) пингвин</a:t>
            </a:r>
            <a:r>
              <a:rPr lang="ru-RU" sz="3200" dirty="0">
                <a:solidFill>
                  <a:srgbClr val="000000"/>
                </a:solidFill>
                <a:latin typeface="Calibri" panose="020F0502020204030204" pitchFamily="34" charset="0"/>
              </a:rPr>
              <a:t>		</a:t>
            </a:r>
            <a:r>
              <a:rPr lang="ru-RU" sz="32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3) кайра</a:t>
            </a:r>
            <a:r>
              <a:rPr lang="ru-RU" sz="3200" dirty="0">
                <a:solidFill>
                  <a:srgbClr val="000000"/>
                </a:solidFill>
                <a:latin typeface="Calibri" panose="020F0502020204030204" pitchFamily="34" charset="0"/>
              </a:rPr>
              <a:t>		</a:t>
            </a:r>
            <a:r>
              <a:rPr lang="ru-RU" sz="32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4) тюлень</a:t>
            </a:r>
            <a:endParaRPr lang="ru-RU" sz="32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797030B6-624F-07A1-269B-B57933687F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09" y="1730027"/>
            <a:ext cx="3272725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814D1070-9257-78B1-4D19-FF0B3104E6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8641" y="4273531"/>
            <a:ext cx="3498230" cy="23847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EBB7614F-0524-3511-AD8B-5FA683DC2D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7680" y="1719679"/>
            <a:ext cx="2971088" cy="2360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0" name="Picture 10">
            <a:extLst>
              <a:ext uri="{FF2B5EF4-FFF2-40B4-BE49-F238E27FC236}">
                <a16:creationId xmlns:a16="http://schemas.microsoft.com/office/drawing/2014/main" id="{8EDCA645-4BA6-7090-8426-4BC5780459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47099" y="4273531"/>
            <a:ext cx="3423333" cy="234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56607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FE873BD-F970-F940-48BB-527C5611230A}"/>
              </a:ext>
            </a:extLst>
          </p:cNvPr>
          <p:cNvSpPr/>
          <p:nvPr/>
        </p:nvSpPr>
        <p:spPr>
          <a:xfrm>
            <a:off x="3127539" y="0"/>
            <a:ext cx="50225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Актуализация знаний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5346CFA-CA55-5593-133D-D71110C8DFEB}"/>
              </a:ext>
            </a:extLst>
          </p:cNvPr>
          <p:cNvSpPr txBox="1"/>
          <p:nvPr/>
        </p:nvSpPr>
        <p:spPr>
          <a:xfrm>
            <a:off x="0" y="595171"/>
            <a:ext cx="12004158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Какое животное </a:t>
            </a:r>
            <a:r>
              <a:rPr lang="ru-RU" sz="3600" b="1" i="1" dirty="0">
                <a:solidFill>
                  <a:srgbClr val="000000"/>
                </a:solidFill>
                <a:latin typeface="Times New Roman" panose="02020603050405020304" pitchFamily="18" charset="0"/>
              </a:rPr>
              <a:t>не встречается </a:t>
            </a:r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в зоне лесов?</a:t>
            </a:r>
          </a:p>
          <a:p>
            <a:pPr algn="l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1) рысь		   2) тетерев		    3) кайра			4) куница</a:t>
            </a:r>
          </a:p>
          <a:p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6146" name="Picture 2">
            <a:extLst>
              <a:ext uri="{FF2B5EF4-FFF2-40B4-BE49-F238E27FC236}">
                <a16:creationId xmlns:a16="http://schemas.microsoft.com/office/drawing/2014/main" id="{A81A9ACF-0FA5-3705-F1C7-091886557B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89814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>
            <a:extLst>
              <a:ext uri="{FF2B5EF4-FFF2-40B4-BE49-F238E27FC236}">
                <a16:creationId xmlns:a16="http://schemas.microsoft.com/office/drawing/2014/main" id="{D29E4059-7668-07DD-1EB7-1F51C2DAD2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2109" y="4309731"/>
            <a:ext cx="3378443" cy="2213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>
            <a:extLst>
              <a:ext uri="{FF2B5EF4-FFF2-40B4-BE49-F238E27FC236}">
                <a16:creationId xmlns:a16="http://schemas.microsoft.com/office/drawing/2014/main" id="{7A7AD7A6-4CA6-A2BB-0E17-5E069E75FD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2079" y="1885508"/>
            <a:ext cx="3240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6" name="Picture 12">
            <a:extLst>
              <a:ext uri="{FF2B5EF4-FFF2-40B4-BE49-F238E27FC236}">
                <a16:creationId xmlns:a16="http://schemas.microsoft.com/office/drawing/2014/main" id="{DB711E44-5BE7-2101-3CC8-367E0BF969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95512" y="4294402"/>
            <a:ext cx="3596488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3365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FE873BD-F970-F940-48BB-527C5611230A}"/>
              </a:ext>
            </a:extLst>
          </p:cNvPr>
          <p:cNvSpPr/>
          <p:nvPr/>
        </p:nvSpPr>
        <p:spPr>
          <a:xfrm>
            <a:off x="3127539" y="0"/>
            <a:ext cx="50225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Актуализация знаний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D7C80B-C9EE-F0B4-6610-C63F899E6D7A}"/>
              </a:ext>
            </a:extLst>
          </p:cNvPr>
          <p:cNvSpPr txBox="1"/>
          <p:nvPr/>
        </p:nvSpPr>
        <p:spPr>
          <a:xfrm>
            <a:off x="0" y="528890"/>
            <a:ext cx="12050981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Вставь пропущенное звено в цепь питания</a:t>
            </a:r>
          </a:p>
          <a:p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          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олений мох - …….. - белая сова: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58DE073-A56B-FAF1-AFC9-50BB25975A3B}"/>
              </a:ext>
            </a:extLst>
          </p:cNvPr>
          <p:cNvSpPr txBox="1"/>
          <p:nvPr/>
        </p:nvSpPr>
        <p:spPr>
          <a:xfrm>
            <a:off x="141018" y="1651714"/>
            <a:ext cx="1205098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1) Лемминг	  2) кречет	           3) серый журавль	         4) песец</a:t>
            </a:r>
          </a:p>
          <a:p>
            <a:b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ru-RU" sz="32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41C7AA11-BC19-FE2F-E3CF-057F37E6B5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318559"/>
            <a:ext cx="2877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>
            <a:extLst>
              <a:ext uri="{FF2B5EF4-FFF2-40B4-BE49-F238E27FC236}">
                <a16:creationId xmlns:a16="http://schemas.microsoft.com/office/drawing/2014/main" id="{FDE788C6-4DEA-8876-0426-86DF7384C2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000" y="4698000"/>
            <a:ext cx="30695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>
            <a:extLst>
              <a:ext uri="{FF2B5EF4-FFF2-40B4-BE49-F238E27FC236}">
                <a16:creationId xmlns:a16="http://schemas.microsoft.com/office/drawing/2014/main" id="{0E5FBC27-D6BD-ECF0-85C5-49416E2824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416" y="2337185"/>
            <a:ext cx="3276456" cy="21836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6" name="Picture 8">
            <a:extLst>
              <a:ext uri="{FF2B5EF4-FFF2-40B4-BE49-F238E27FC236}">
                <a16:creationId xmlns:a16="http://schemas.microsoft.com/office/drawing/2014/main" id="{2B8716D9-1E0B-9006-2C1E-040D6AB4B3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15544" y="4678740"/>
            <a:ext cx="3276456" cy="2179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3951351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FE873BD-F970-F940-48BB-527C5611230A}"/>
              </a:ext>
            </a:extLst>
          </p:cNvPr>
          <p:cNvSpPr/>
          <p:nvPr/>
        </p:nvSpPr>
        <p:spPr>
          <a:xfrm>
            <a:off x="3127539" y="0"/>
            <a:ext cx="50225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</a:rPr>
              <a:t>Актуализация знаний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CD7C80B-C9EE-F0B4-6610-C63F899E6D7A}"/>
              </a:ext>
            </a:extLst>
          </p:cNvPr>
          <p:cNvSpPr txBox="1"/>
          <p:nvPr/>
        </p:nvSpPr>
        <p:spPr>
          <a:xfrm>
            <a:off x="0" y="528890"/>
            <a:ext cx="12050981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ru-RU" sz="3600" b="1" dirty="0">
                <a:solidFill>
                  <a:srgbClr val="000000"/>
                </a:solidFill>
                <a:latin typeface="Times New Roman" panose="02020603050405020304" pitchFamily="18" charset="0"/>
              </a:rPr>
              <a:t>Вставь пропущенное звено в цепь питания</a:t>
            </a:r>
          </a:p>
          <a:p>
            <a:r>
              <a:rPr lang="ru-RU" sz="1800" b="0" i="0" u="none" strike="noStrike" dirty="0">
                <a:solidFill>
                  <a:srgbClr val="000000"/>
                </a:solidFill>
                <a:effectLst/>
                <a:latin typeface="Times New Roman" panose="02020603050405020304" pitchFamily="18" charset="0"/>
              </a:rPr>
              <a:t>            </a:t>
            </a: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</a:rPr>
              <a:t>олений мох - …….. - белая сова:</a:t>
            </a:r>
          </a:p>
        </p:txBody>
      </p:sp>
      <p:pic>
        <p:nvPicPr>
          <p:cNvPr id="7170" name="Picture 2">
            <a:extLst>
              <a:ext uri="{FF2B5EF4-FFF2-40B4-BE49-F238E27FC236}">
                <a16:creationId xmlns:a16="http://schemas.microsoft.com/office/drawing/2014/main" id="{41C7AA11-BC19-FE2F-E3CF-057F37E6B5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5577" y="1824606"/>
            <a:ext cx="2877000" cy="216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A9E9977A-CEC7-EBB6-5685-3409A4CCA6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522" y="1826857"/>
            <a:ext cx="2877000" cy="2157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F0EE480E-2868-C010-4986-EB9F55EA67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62009" y="1824606"/>
            <a:ext cx="3840002" cy="2160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6050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600</Words>
  <Application>Microsoft Office PowerPoint</Application>
  <PresentationFormat>Широкоэкранный</PresentationFormat>
  <Paragraphs>122</Paragraphs>
  <Slides>30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5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Марина</dc:creator>
  <cp:lastModifiedBy>Марина</cp:lastModifiedBy>
  <cp:revision>9</cp:revision>
  <dcterms:created xsi:type="dcterms:W3CDTF">2022-11-01T15:24:53Z</dcterms:created>
  <dcterms:modified xsi:type="dcterms:W3CDTF">2022-11-02T14:57:57Z</dcterms:modified>
</cp:coreProperties>
</file>