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493FB-0C93-476D-B960-13882150553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800CF-56B8-4D18-8B33-4F056C038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561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800CF-56B8-4D18-8B33-4F056C0389C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742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918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745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373936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3535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5182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673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3351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137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960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452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979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938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451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892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33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17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AB9D5-C84A-4F5A-8D5F-6A5D27E54BF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190CFFA-CC7F-402F-8E3A-7C3F0AE24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67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F6C50-047D-4054-8C52-3285C93D3E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7920" y="2087563"/>
            <a:ext cx="7731760" cy="2387600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dirty="0">
                <a:latin typeface="Century" panose="02040604050505020304" pitchFamily="18" charset="0"/>
              </a:rPr>
              <a:t>КЛАССНЫЙ ЧАС</a:t>
            </a:r>
            <a:br>
              <a:rPr lang="ru-RU" dirty="0">
                <a:latin typeface="Century" panose="02040604050505020304" pitchFamily="18" charset="0"/>
              </a:rPr>
            </a:br>
            <a:r>
              <a:rPr lang="ru-RU" dirty="0">
                <a:latin typeface="Century" panose="02040604050505020304" pitchFamily="18" charset="0"/>
              </a:rPr>
              <a:t>по профориентации</a:t>
            </a:r>
            <a:br>
              <a:rPr lang="ru-RU" dirty="0">
                <a:latin typeface="Century" panose="02040604050505020304" pitchFamily="18" charset="0"/>
              </a:rPr>
            </a:br>
            <a:r>
              <a:rPr lang="ru-RU" dirty="0">
                <a:latin typeface="Century" panose="02040604050505020304" pitchFamily="18" charset="0"/>
              </a:rPr>
              <a:t>«Сложный выбор»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BE50ABF-ED4F-409E-AF5A-F81CEFCEC83D}"/>
              </a:ext>
            </a:extLst>
          </p:cNvPr>
          <p:cNvSpPr txBox="1">
            <a:spLocks/>
          </p:cNvSpPr>
          <p:nvPr/>
        </p:nvSpPr>
        <p:spPr>
          <a:xfrm>
            <a:off x="8067040" y="5283199"/>
            <a:ext cx="3830320" cy="104108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7500" lnSpcReduction="200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br>
              <a:rPr lang="ru-RU" dirty="0"/>
            </a:br>
            <a:r>
              <a:rPr lang="ru-RU" dirty="0">
                <a:latin typeface="Century" panose="02040604050505020304" pitchFamily="18" charset="0"/>
              </a:rPr>
              <a:t>Шевцова М.В.</a:t>
            </a:r>
          </a:p>
        </p:txBody>
      </p:sp>
    </p:spTree>
    <p:extLst>
      <p:ext uri="{BB962C8B-B14F-4D97-AF65-F5344CB8AC3E}">
        <p14:creationId xmlns:p14="http://schemas.microsoft.com/office/powerpoint/2010/main" val="3591614986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097DB9-83B8-4430-825A-57A677C4F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000" i="1" dirty="0">
                <a:latin typeface="Century" panose="02040604050505020304" pitchFamily="18" charset="0"/>
              </a:rPr>
              <a:t>Профессиональное консультирование у специалистов (психологи, профконсультанты)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9BB04F-8126-4182-8A55-39FD7E63D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Century" panose="02040604050505020304" pitchFamily="18" charset="0"/>
              </a:rPr>
              <a:t>Образовательный центр </a:t>
            </a:r>
            <a:r>
              <a:rPr lang="en-US" sz="2000" dirty="0">
                <a:latin typeface="Century" panose="02040604050505020304" pitchFamily="18" charset="0"/>
              </a:rPr>
              <a:t>Maximum Education</a:t>
            </a:r>
            <a:endParaRPr lang="ru-RU" sz="2000" dirty="0">
              <a:latin typeface="Century" panose="02040604050505020304" pitchFamily="18" charset="0"/>
            </a:endParaRPr>
          </a:p>
          <a:p>
            <a:r>
              <a:rPr lang="ru-RU" sz="2000" dirty="0">
                <a:latin typeface="Century" panose="02040604050505020304" pitchFamily="18" charset="0"/>
              </a:rPr>
              <a:t>Казанский инновационный университет имени </a:t>
            </a:r>
            <a:r>
              <a:rPr lang="ru-RU" sz="2000" dirty="0" err="1">
                <a:latin typeface="Century" panose="02040604050505020304" pitchFamily="18" charset="0"/>
              </a:rPr>
              <a:t>В.Г.Тимирясова</a:t>
            </a:r>
            <a:r>
              <a:rPr lang="ru-RU" sz="2000" dirty="0">
                <a:latin typeface="Century" panose="02040604050505020304" pitchFamily="18" charset="0"/>
              </a:rPr>
              <a:t> 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E803DA0C-E52A-4A29-9E86-A5A563EDBD72}"/>
              </a:ext>
            </a:extLst>
          </p:cNvPr>
          <p:cNvSpPr/>
          <p:nvPr/>
        </p:nvSpPr>
        <p:spPr>
          <a:xfrm>
            <a:off x="2052083" y="3317359"/>
            <a:ext cx="6794205" cy="32960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03313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иугольник 3">
            <a:extLst>
              <a:ext uri="{FF2B5EF4-FFF2-40B4-BE49-F238E27FC236}">
                <a16:creationId xmlns:a16="http://schemas.microsoft.com/office/drawing/2014/main" id="{90EBAEA5-1BE9-4123-A8A2-7F66BB3594F5}"/>
              </a:ext>
            </a:extLst>
          </p:cNvPr>
          <p:cNvSpPr/>
          <p:nvPr/>
        </p:nvSpPr>
        <p:spPr>
          <a:xfrm>
            <a:off x="5560827" y="2390778"/>
            <a:ext cx="4571606" cy="3880773"/>
          </a:xfrm>
          <a:prstGeom prst="pentagon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F1074-C052-4B79-A780-05734403B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i="1" dirty="0">
                <a:latin typeface="Century" panose="02040604050505020304" pitchFamily="18" charset="0"/>
              </a:rPr>
              <a:t>Учебные центры (тренинги, семинары, обучение)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17A623-F3B6-4611-9485-FA5CF07965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Century" panose="02040604050505020304" pitchFamily="18" charset="0"/>
              </a:rPr>
              <a:t>Проект 4</a:t>
            </a:r>
            <a:r>
              <a:rPr lang="en-US" sz="2000" dirty="0">
                <a:latin typeface="Century" panose="02040604050505020304" pitchFamily="18" charset="0"/>
              </a:rPr>
              <a:t>brain </a:t>
            </a:r>
            <a:endParaRPr lang="ru-RU" sz="2000" dirty="0">
              <a:latin typeface="Century" panose="02040604050505020304" pitchFamily="18" charset="0"/>
            </a:endParaRPr>
          </a:p>
          <a:p>
            <a:r>
              <a:rPr lang="ru-RU" sz="2000" dirty="0">
                <a:latin typeface="Century" panose="02040604050505020304" pitchFamily="18" charset="0"/>
              </a:rPr>
              <a:t>Онлайн-гид «4 сезона»</a:t>
            </a:r>
          </a:p>
          <a:p>
            <a:r>
              <a:rPr lang="ru-RU" sz="2000" dirty="0">
                <a:latin typeface="Century" panose="02040604050505020304" pitchFamily="18" charset="0"/>
              </a:rPr>
              <a:t>Гид по </a:t>
            </a:r>
            <a:r>
              <a:rPr lang="en-US" sz="2000" dirty="0">
                <a:latin typeface="Century" panose="02040604050505020304" pitchFamily="18" charset="0"/>
              </a:rPr>
              <a:t>soft skills </a:t>
            </a:r>
            <a:endParaRPr lang="ru-RU" sz="2000" dirty="0">
              <a:latin typeface="Century" panose="02040604050505020304" pitchFamily="18" charset="0"/>
            </a:endParaRPr>
          </a:p>
          <a:p>
            <a:r>
              <a:rPr lang="en-US" sz="2000" dirty="0" err="1">
                <a:latin typeface="Century" panose="02040604050505020304" pitchFamily="18" charset="0"/>
              </a:rPr>
              <a:t>Skillfolio</a:t>
            </a:r>
            <a:r>
              <a:rPr lang="ru-RU" sz="2000" dirty="0">
                <a:latin typeface="Century" panose="02040604050505020304" pitchFamily="18" charset="0"/>
              </a:rPr>
              <a:t> - цифровой университет</a:t>
            </a:r>
            <a:endParaRPr lang="en-US" sz="2000" dirty="0">
              <a:latin typeface="Century" panose="020406040505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Century" panose="02040604050505020304" pitchFamily="18" charset="0"/>
              </a:rPr>
              <a:t> новых гуманитарных профессий</a:t>
            </a:r>
            <a:endParaRPr lang="en-US" sz="2000" dirty="0">
              <a:latin typeface="Century" panose="020406040505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Century" panose="02040604050505020304" pitchFamily="18" charset="0"/>
              </a:rPr>
              <a:t> и </a:t>
            </a:r>
            <a:r>
              <a:rPr lang="en-US" sz="2000" dirty="0">
                <a:latin typeface="Century" panose="02040604050505020304" pitchFamily="18" charset="0"/>
              </a:rPr>
              <a:t>Soft Skills </a:t>
            </a:r>
            <a:endParaRPr lang="ru-RU" sz="2000" dirty="0">
              <a:latin typeface="Century" panose="02040604050505020304" pitchFamily="18" charset="0"/>
            </a:endParaRPr>
          </a:p>
          <a:p>
            <a:r>
              <a:rPr lang="ru-RU" sz="2000" dirty="0">
                <a:latin typeface="Century" panose="02040604050505020304" pitchFamily="18" charset="0"/>
              </a:rPr>
              <a:t>Онлайн-школа «</a:t>
            </a:r>
            <a:r>
              <a:rPr lang="ru-RU" sz="2000" dirty="0" err="1">
                <a:latin typeface="Century" panose="02040604050505020304" pitchFamily="18" charset="0"/>
              </a:rPr>
              <a:t>Фоксфорд</a:t>
            </a:r>
            <a:r>
              <a:rPr lang="ru-RU" sz="2000" dirty="0">
                <a:latin typeface="Century" panose="02040604050505020304" pitchFamily="18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405113914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9B18C8-174D-40DC-AE45-E19886667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dirty="0">
                <a:latin typeface="Century" panose="02040604050505020304" pitchFamily="18" charset="0"/>
              </a:rPr>
              <a:t>Ярмарки вузов и профориентации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9E61DB-BE11-4E46-B2B6-7E3549DB9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Century" panose="02040604050505020304" pitchFamily="18" charset="0"/>
              </a:rPr>
              <a:t>Всероссийская образовательная выставка «Навигатор поступления»</a:t>
            </a:r>
          </a:p>
          <a:p>
            <a:r>
              <a:rPr lang="ru-RU" sz="2000" dirty="0">
                <a:latin typeface="Century" panose="02040604050505020304" pitchFamily="18" charset="0"/>
              </a:rPr>
              <a:t>Ежегодный онлайн-форум от Школы карьерного менеджмента </a:t>
            </a:r>
          </a:p>
          <a:p>
            <a:r>
              <a:rPr lang="ru-RU" sz="2000" dirty="0">
                <a:latin typeface="Century" panose="02040604050505020304" pitchFamily="18" charset="0"/>
              </a:rPr>
              <a:t>Дни открытых дверей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6CDFE09-B1EA-4F2A-AB6B-8A26C39BEB4B}"/>
              </a:ext>
            </a:extLst>
          </p:cNvPr>
          <p:cNvSpPr/>
          <p:nvPr/>
        </p:nvSpPr>
        <p:spPr>
          <a:xfrm>
            <a:off x="4210494" y="3732028"/>
            <a:ext cx="5805376" cy="2690037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39684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FB25E2-B380-47C9-9CDE-DCC63DA8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dirty="0">
                <a:latin typeface="Century" panose="02040604050505020304" pitchFamily="18" charset="0"/>
              </a:rPr>
              <a:t>Профориентационные проекты, курсы и программы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9ABDD6-8233-4EA2-B2D0-A03A075CAA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Century" panose="02040604050505020304" pitchFamily="18" charset="0"/>
              </a:rPr>
              <a:t>Учебный курс «Твоя профессиональная карьера» </a:t>
            </a:r>
          </a:p>
          <a:p>
            <a:r>
              <a:rPr lang="ru-RU" sz="2000" dirty="0">
                <a:latin typeface="Century" panose="02040604050505020304" pitchFamily="18" charset="0"/>
              </a:rPr>
              <a:t>Проект «Билет в будущее»</a:t>
            </a:r>
          </a:p>
          <a:p>
            <a:r>
              <a:rPr lang="ru-RU" sz="2000" dirty="0">
                <a:latin typeface="Century" panose="02040604050505020304" pitchFamily="18" charset="0"/>
              </a:rPr>
              <a:t>Альманах «Атлас новых профессий» </a:t>
            </a:r>
          </a:p>
          <a:p>
            <a:r>
              <a:rPr lang="ru-RU" sz="2000" dirty="0">
                <a:latin typeface="Century" panose="02040604050505020304" pitchFamily="18" charset="0"/>
              </a:rPr>
              <a:t>Образовательная платформа </a:t>
            </a:r>
            <a:r>
              <a:rPr lang="ru-RU" sz="2000" dirty="0" err="1">
                <a:latin typeface="Century" panose="02040604050505020304" pitchFamily="18" charset="0"/>
              </a:rPr>
              <a:t>Нетология</a:t>
            </a:r>
            <a:r>
              <a:rPr lang="ru-RU" sz="2000" dirty="0">
                <a:latin typeface="Century" panose="02040604050505020304" pitchFamily="18" charset="0"/>
              </a:rPr>
              <a:t> </a:t>
            </a:r>
          </a:p>
          <a:p>
            <a:r>
              <a:rPr lang="ru-RU" sz="2000" dirty="0">
                <a:latin typeface="Century" panose="02040604050505020304" pitchFamily="18" charset="0"/>
              </a:rPr>
              <a:t>Сообщество </a:t>
            </a:r>
            <a:r>
              <a:rPr lang="en-US" sz="2000" dirty="0">
                <a:latin typeface="Century" panose="02040604050505020304" pitchFamily="18" charset="0"/>
              </a:rPr>
              <a:t>Coursera </a:t>
            </a:r>
            <a:endParaRPr lang="ru-RU" sz="2000" dirty="0">
              <a:latin typeface="Century" panose="02040604050505020304" pitchFamily="18" charset="0"/>
            </a:endParaRPr>
          </a:p>
          <a:p>
            <a:r>
              <a:rPr lang="ru-RU" sz="2000" dirty="0">
                <a:latin typeface="Century" panose="02040604050505020304" pitchFamily="18" charset="0"/>
              </a:rPr>
              <a:t>Онлайн- курсы </a:t>
            </a:r>
            <a:r>
              <a:rPr lang="en-US" sz="2000" dirty="0" err="1">
                <a:latin typeface="Century" panose="02040604050505020304" pitchFamily="18" charset="0"/>
              </a:rPr>
              <a:t>Stepik</a:t>
            </a:r>
            <a:r>
              <a:rPr lang="en-US" sz="2000" dirty="0">
                <a:latin typeface="Century" panose="02040604050505020304" pitchFamily="18" charset="0"/>
              </a:rPr>
              <a:t> </a:t>
            </a:r>
            <a:endParaRPr lang="ru-RU" sz="2000" dirty="0">
              <a:latin typeface="Century" panose="02040604050505020304" pitchFamily="18" charset="0"/>
            </a:endParaRPr>
          </a:p>
          <a:p>
            <a:r>
              <a:rPr lang="ru-RU" sz="2000" dirty="0">
                <a:latin typeface="Century" panose="02040604050505020304" pitchFamily="18" charset="0"/>
              </a:rPr>
              <a:t>Портал “</a:t>
            </a:r>
            <a:r>
              <a:rPr lang="ru-RU" sz="2000" dirty="0" err="1">
                <a:latin typeface="Century" panose="02040604050505020304" pitchFamily="18" charset="0"/>
              </a:rPr>
              <a:t>Проектория</a:t>
            </a:r>
            <a:r>
              <a:rPr lang="ru-RU" sz="2000" dirty="0">
                <a:latin typeface="Century" panose="02040604050505020304" pitchFamily="18" charset="0"/>
              </a:rPr>
              <a:t>” </a:t>
            </a:r>
          </a:p>
        </p:txBody>
      </p:sp>
      <p:sp>
        <p:nvSpPr>
          <p:cNvPr id="4" name="Капля 3">
            <a:extLst>
              <a:ext uri="{FF2B5EF4-FFF2-40B4-BE49-F238E27FC236}">
                <a16:creationId xmlns:a16="http://schemas.microsoft.com/office/drawing/2014/main" id="{C4C16BC4-8946-4CDC-A78A-15DF65D9E107}"/>
              </a:ext>
            </a:extLst>
          </p:cNvPr>
          <p:cNvSpPr/>
          <p:nvPr/>
        </p:nvSpPr>
        <p:spPr>
          <a:xfrm>
            <a:off x="6475228" y="2160589"/>
            <a:ext cx="3636335" cy="3880773"/>
          </a:xfrm>
          <a:prstGeom prst="teardrop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82154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83E9DF-BAED-4517-A3BB-BD1E25E8D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i="1" dirty="0">
                <a:latin typeface="Century" panose="02040604050505020304" pitchFamily="18" charset="0"/>
              </a:rPr>
              <a:t>Экскурсии на предприятия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4AF2FF-8CDC-495C-A563-C9CC7A9D0A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Century" panose="02040604050505020304" pitchFamily="18" charset="0"/>
              </a:rPr>
              <a:t>Экскурсия в сердце Новосибирской ГЭС</a:t>
            </a:r>
          </a:p>
          <a:p>
            <a:r>
              <a:rPr lang="ru-RU" sz="2000" dirty="0">
                <a:latin typeface="Century" panose="02040604050505020304" pitchFamily="18" charset="0"/>
              </a:rPr>
              <a:t>Экскурсия на шоколадную фабрику Новосибирска "Шоколадная симфония для сладкоежек".</a:t>
            </a:r>
          </a:p>
          <a:p>
            <a:r>
              <a:rPr lang="ru-RU" sz="2000" dirty="0">
                <a:latin typeface="Century" panose="02040604050505020304" pitchFamily="18" charset="0"/>
              </a:rPr>
              <a:t>Экскурсии в колледжи Новосибирска.</a:t>
            </a:r>
          </a:p>
          <a:p>
            <a:r>
              <a:rPr lang="ru-RU" sz="2000" dirty="0">
                <a:latin typeface="Century" panose="02040604050505020304" pitchFamily="18" charset="0"/>
              </a:rPr>
              <a:t>Всероссийская акция «Неделя без турникета». </a:t>
            </a:r>
          </a:p>
        </p:txBody>
      </p:sp>
      <p:sp>
        <p:nvSpPr>
          <p:cNvPr id="4" name="Прямоугольник: усеченные противолежащие углы 3">
            <a:extLst>
              <a:ext uri="{FF2B5EF4-FFF2-40B4-BE49-F238E27FC236}">
                <a16:creationId xmlns:a16="http://schemas.microsoft.com/office/drawing/2014/main" id="{467943E4-373B-4405-801D-0A9A9A402C6D}"/>
              </a:ext>
            </a:extLst>
          </p:cNvPr>
          <p:cNvSpPr/>
          <p:nvPr/>
        </p:nvSpPr>
        <p:spPr>
          <a:xfrm>
            <a:off x="3219893" y="4242391"/>
            <a:ext cx="5752214" cy="2498651"/>
          </a:xfrm>
          <a:prstGeom prst="snip2Diag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32921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2F4F3B-5CF1-47DA-97E1-A690CD7D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i="1" dirty="0">
                <a:latin typeface="Century" panose="02040604050505020304" pitchFamily="18" charset="0"/>
              </a:rPr>
              <a:t>Изучение информации об учебных заведениях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2D7265-B4C1-4597-82F2-29DB87F483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Century" panose="02040604050505020304" pitchFamily="18" charset="0"/>
              </a:rPr>
              <a:t>Образовательный форум «Навигатор поступления» </a:t>
            </a:r>
          </a:p>
          <a:p>
            <a:r>
              <a:rPr lang="ru-RU" sz="2000" dirty="0">
                <a:latin typeface="Century" panose="02040604050505020304" pitchFamily="18" charset="0"/>
              </a:rPr>
              <a:t>Федеральный портал «Российское образование».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BADFF26-CA93-4197-81C7-2F36B1F5EE39}"/>
              </a:ext>
            </a:extLst>
          </p:cNvPr>
          <p:cNvSpPr/>
          <p:nvPr/>
        </p:nvSpPr>
        <p:spPr>
          <a:xfrm>
            <a:off x="677334" y="3519377"/>
            <a:ext cx="5762847" cy="308344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34120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59ED7E-6686-4328-8AAA-0FFE0D0AA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i="1" dirty="0">
                <a:latin typeface="Century" panose="02040604050505020304" pitchFamily="18" charset="0"/>
              </a:rPr>
              <a:t>Изучение возможности трудоустройства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4D66F9-3A7C-4933-A07A-6584AE656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Century" panose="02040604050505020304" pitchFamily="18" charset="0"/>
              </a:rPr>
              <a:t>Серия карьерных форумов для молодых </a:t>
            </a:r>
          </a:p>
          <a:p>
            <a:r>
              <a:rPr lang="ru-RU" sz="2000" dirty="0">
                <a:latin typeface="Century" panose="02040604050505020304" pitchFamily="18" charset="0"/>
              </a:rPr>
              <a:t>Сообщество </a:t>
            </a:r>
            <a:r>
              <a:rPr lang="en-US" sz="2000" dirty="0">
                <a:latin typeface="Century" panose="02040604050505020304" pitchFamily="18" charset="0"/>
              </a:rPr>
              <a:t>Executive</a:t>
            </a:r>
            <a:r>
              <a:rPr lang="ru-RU" sz="2000" dirty="0">
                <a:latin typeface="Century" panose="02040604050505020304" pitchFamily="18" charset="0"/>
              </a:rPr>
              <a:t>.</a:t>
            </a:r>
            <a:r>
              <a:rPr lang="en-US" sz="2000" dirty="0" err="1">
                <a:latin typeface="Century" panose="02040604050505020304" pitchFamily="18" charset="0"/>
              </a:rPr>
              <a:t>ru</a:t>
            </a:r>
            <a:r>
              <a:rPr lang="en-US" sz="2000" dirty="0">
                <a:latin typeface="Century" panose="02040604050505020304" pitchFamily="18" charset="0"/>
              </a:rPr>
              <a:t> </a:t>
            </a:r>
            <a:endParaRPr lang="ru-RU" sz="2000" dirty="0">
              <a:latin typeface="Century" panose="02040604050505020304" pitchFamily="18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CD7B854-8E62-4B30-A326-B85490BC01C9}"/>
              </a:ext>
            </a:extLst>
          </p:cNvPr>
          <p:cNvSpPr/>
          <p:nvPr/>
        </p:nvSpPr>
        <p:spPr>
          <a:xfrm>
            <a:off x="3657600" y="2707758"/>
            <a:ext cx="6328783" cy="35406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01675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2FE4D-58B4-4F28-95CE-4F75B9AB7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8FDDDC-ACFE-4A8E-B4E9-3AE24ACEE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Century" panose="020406040505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607435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C9BDE2-E62D-46EE-A911-294FC35D0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BF5CA29-F80C-48C6-901C-DEFA4B3DF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Century" panose="02040604050505020304" pitchFamily="18" charset="0"/>
              </a:rPr>
              <a:t>Профессиональная ориентация</a:t>
            </a:r>
            <a:r>
              <a:rPr lang="ru-RU" b="1" dirty="0">
                <a:latin typeface="Century" panose="02040604050505020304" pitchFamily="18" charset="0"/>
              </a:rPr>
              <a:t> </a:t>
            </a:r>
            <a:r>
              <a:rPr lang="ru-RU" dirty="0">
                <a:latin typeface="Century" panose="02040604050505020304" pitchFamily="18" charset="0"/>
              </a:rPr>
              <a:t>– это комплекс действий для выявления у человека склонностей и талантов к определённым видам профессиональной деятельности, а также система действий, направленных на помощь в выборе карьерного пути людям всех возрастов. </a:t>
            </a:r>
          </a:p>
          <a:p>
            <a:endParaRPr lang="ru-RU" dirty="0"/>
          </a:p>
        </p:txBody>
      </p:sp>
      <p:sp>
        <p:nvSpPr>
          <p:cNvPr id="7" name="Облако 6">
            <a:extLst>
              <a:ext uri="{FF2B5EF4-FFF2-40B4-BE49-F238E27FC236}">
                <a16:creationId xmlns:a16="http://schemas.microsoft.com/office/drawing/2014/main" id="{89B4EEE8-FF3C-4C82-A510-375954E89F5F}"/>
              </a:ext>
            </a:extLst>
          </p:cNvPr>
          <p:cNvSpPr/>
          <p:nvPr/>
        </p:nvSpPr>
        <p:spPr>
          <a:xfrm>
            <a:off x="1956627" y="3429000"/>
            <a:ext cx="6776720" cy="3330561"/>
          </a:xfrm>
          <a:prstGeom prst="cloud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82832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E9D86E-C22A-4B8E-86AA-DB019819D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5150ED-27C0-43F3-B0AB-AB8B088CE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>
              <a:latin typeface="Century" panose="02040604050505020304" pitchFamily="18" charset="0"/>
            </a:endParaRPr>
          </a:p>
          <a:p>
            <a:pPr marL="0" indent="0">
              <a:buNone/>
            </a:pPr>
            <a:endParaRPr lang="ru-RU" dirty="0">
              <a:latin typeface="Century" panose="02040604050505020304" pitchFamily="18" charset="0"/>
            </a:endParaRPr>
          </a:p>
          <a:p>
            <a:pPr marL="0" indent="0">
              <a:buNone/>
            </a:pPr>
            <a:endParaRPr lang="ru-RU" dirty="0">
              <a:latin typeface="Century" panose="02040604050505020304" pitchFamily="18" charset="0"/>
            </a:endParaRPr>
          </a:p>
          <a:p>
            <a:pPr marL="0" indent="0">
              <a:buNone/>
            </a:pPr>
            <a:endParaRPr lang="ru-RU" dirty="0">
              <a:latin typeface="Century" panose="02040604050505020304" pitchFamily="18" charset="0"/>
            </a:endParaRPr>
          </a:p>
          <a:p>
            <a:pPr marL="0" indent="0">
              <a:buNone/>
            </a:pPr>
            <a:endParaRPr lang="ru-RU" dirty="0">
              <a:latin typeface="Century" panose="02040604050505020304" pitchFamily="18" charset="0"/>
            </a:endParaRPr>
          </a:p>
          <a:p>
            <a:pPr marL="0" indent="0">
              <a:buNone/>
            </a:pPr>
            <a:endParaRPr lang="ru-RU" dirty="0">
              <a:latin typeface="Century" panose="020406040505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Century" panose="02040604050505020304" pitchFamily="18" charset="0"/>
              </a:rPr>
              <a:t> 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3B1CE1A-E80E-4ADF-81BC-DB7AC20151FD}"/>
              </a:ext>
            </a:extLst>
          </p:cNvPr>
          <p:cNvSpPr/>
          <p:nvPr/>
        </p:nvSpPr>
        <p:spPr>
          <a:xfrm>
            <a:off x="3689498" y="829339"/>
            <a:ext cx="4338083" cy="17756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entury" panose="02040604050505020304" pitchFamily="18" charset="0"/>
              </a:rPr>
              <a:t>Профориентационная работа включает в себя различные функции</a:t>
            </a:r>
            <a:endParaRPr lang="ru-RU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F4470F57-530C-4EA6-8E5A-B959713A9BC4}"/>
              </a:ext>
            </a:extLst>
          </p:cNvPr>
          <p:cNvSpPr/>
          <p:nvPr/>
        </p:nvSpPr>
        <p:spPr>
          <a:xfrm>
            <a:off x="796802" y="4273895"/>
            <a:ext cx="3324446" cy="9781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entury" panose="02040604050505020304" pitchFamily="18" charset="0"/>
              </a:rPr>
              <a:t>организационную</a:t>
            </a:r>
            <a:endParaRPr lang="ru-RU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7B140774-456E-4B07-81C1-A7DDF9E7BC9C}"/>
              </a:ext>
            </a:extLst>
          </p:cNvPr>
          <p:cNvSpPr/>
          <p:nvPr/>
        </p:nvSpPr>
        <p:spPr>
          <a:xfrm>
            <a:off x="249225" y="2604976"/>
            <a:ext cx="3280783" cy="9781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latin typeface="Century" panose="02040604050505020304" pitchFamily="18" charset="0"/>
              </a:rPr>
              <a:t>диагностическую</a:t>
            </a:r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CBD07BDD-0D25-43D3-9E3B-E6DC08BAF963}"/>
              </a:ext>
            </a:extLst>
          </p:cNvPr>
          <p:cNvSpPr/>
          <p:nvPr/>
        </p:nvSpPr>
        <p:spPr>
          <a:xfrm>
            <a:off x="4655683" y="4826619"/>
            <a:ext cx="3265967" cy="9781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latin typeface="Century" panose="02040604050505020304" pitchFamily="18" charset="0"/>
              </a:rPr>
              <a:t>информационную</a:t>
            </a:r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63008A45-0E0C-41D9-A91D-EEF39039DA38}"/>
              </a:ext>
            </a:extLst>
          </p:cNvPr>
          <p:cNvSpPr/>
          <p:nvPr/>
        </p:nvSpPr>
        <p:spPr>
          <a:xfrm>
            <a:off x="6996223" y="3611877"/>
            <a:ext cx="3324446" cy="9781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entury" panose="02040604050505020304" pitchFamily="18" charset="0"/>
              </a:rPr>
              <a:t>профилактическую</a:t>
            </a:r>
            <a:endParaRPr lang="ru-RU" dirty="0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E6EE94B6-7BBD-4C2B-981E-DD4637B50B31}"/>
              </a:ext>
            </a:extLst>
          </p:cNvPr>
          <p:cNvSpPr/>
          <p:nvPr/>
        </p:nvSpPr>
        <p:spPr>
          <a:xfrm rot="8696032">
            <a:off x="3061404" y="2245174"/>
            <a:ext cx="727200" cy="3789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2628E9C9-9DC3-45B4-9376-3030510F5129}"/>
              </a:ext>
            </a:extLst>
          </p:cNvPr>
          <p:cNvSpPr/>
          <p:nvPr/>
        </p:nvSpPr>
        <p:spPr>
          <a:xfrm rot="3396855">
            <a:off x="7289322" y="2908311"/>
            <a:ext cx="727200" cy="3789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64CB3E09-4915-4A65-B8B6-6837E87F1D58}"/>
              </a:ext>
            </a:extLst>
          </p:cNvPr>
          <p:cNvSpPr/>
          <p:nvPr/>
        </p:nvSpPr>
        <p:spPr>
          <a:xfrm rot="5122691">
            <a:off x="5400861" y="3512602"/>
            <a:ext cx="1541043" cy="4045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70453607-996B-475B-A440-A573246C0DE5}"/>
              </a:ext>
            </a:extLst>
          </p:cNvPr>
          <p:cNvSpPr/>
          <p:nvPr/>
        </p:nvSpPr>
        <p:spPr>
          <a:xfrm rot="7225112">
            <a:off x="3675537" y="3372120"/>
            <a:ext cx="1580744" cy="4058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29529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89A4E9-281F-4730-96FD-4B802D60A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latin typeface="Century" panose="02040604050505020304" pitchFamily="18" charset="0"/>
              </a:rPr>
              <a:t>Диагностическая функция </a:t>
            </a:r>
            <a:br>
              <a:rPr lang="ru-RU" i="1" dirty="0">
                <a:latin typeface="Century" panose="02040604050505020304" pitchFamily="18" charset="0"/>
              </a:rPr>
            </a:br>
            <a:endParaRPr lang="ru-RU" i="1" dirty="0">
              <a:latin typeface="Century" panose="020406040505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A15269-F00A-4B73-995A-86EFC6F68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выявляет способности и склонности человека к тем или иным видам деятельности;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находит положительные качества личности;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изучает познавательные интересы детей и взрослых;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исследует влияние родителей и близких людей на выбор ребёнком профессии;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выявляет стремления и намерения учащегося при выборе профессии и дальнейшего обучения;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определяет адекватность оценки человеком своих достижений и успехов и их взаимосвязь с различными видами деятельности. </a:t>
            </a:r>
          </a:p>
          <a:p>
            <a:pPr marL="0" indent="0">
              <a:buNone/>
            </a:pPr>
            <a:endParaRPr lang="ru-RU" sz="2000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07092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2C0939-E509-4F4F-9903-DDD74D365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latin typeface="Century" panose="02040604050505020304" pitchFamily="18" charset="0"/>
              </a:rPr>
              <a:t>Организационная функция </a:t>
            </a:r>
            <a:br>
              <a:rPr lang="ru-RU" i="1" dirty="0">
                <a:latin typeface="Century" panose="02040604050505020304" pitchFamily="18" charset="0"/>
              </a:rPr>
            </a:br>
            <a:endParaRPr lang="ru-RU" i="1" dirty="0">
              <a:latin typeface="Century" panose="020406040505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04D112-7641-4D1B-82DF-C35981D2C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организует культурно-досуговую и социально-значимую деятельность;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организует передачу опыта и впечатлений от работающих специалистов;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знакомит с многогранным и разнообразным миром профессий;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помогает в самореализации и развитии заложенного природой потенциала;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проводит разнообразные мероприятия по профориентации (знакомство с профессиями, экскурсии на предприятия, конкурсы и так далее). </a:t>
            </a:r>
          </a:p>
          <a:p>
            <a:pPr marL="0" indent="0">
              <a:buNone/>
            </a:pPr>
            <a:endParaRPr lang="ru-RU" sz="2000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41017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50DA80-3A6F-4D0A-9A54-FC998BA7D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latin typeface="Century" panose="02040604050505020304" pitchFamily="18" charset="0"/>
              </a:rPr>
              <a:t>Информационная функция </a:t>
            </a:r>
            <a:br>
              <a:rPr lang="ru-RU" i="1" dirty="0">
                <a:latin typeface="Century" panose="02040604050505020304" pitchFamily="18" charset="0"/>
              </a:rPr>
            </a:br>
            <a:endParaRPr lang="ru-RU" i="1" dirty="0">
              <a:latin typeface="Century" panose="020406040505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71AD79-05B4-4C3B-AB2D-D5558D26A6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проводит информационные мероприятия и кампании по вопросам получения образования, имеющихся специальностях в учебных учреждениях, правилам приёма и проходных баллов; </a:t>
            </a:r>
          </a:p>
          <a:p>
            <a:r>
              <a:rPr lang="ru-RU" sz="2000" dirty="0">
                <a:latin typeface="Century" panose="02040604050505020304" pitchFamily="18" charset="0"/>
              </a:rPr>
              <a:t>информирует о текущей ситуации на рынке труда и планируемых переменах. </a:t>
            </a:r>
          </a:p>
          <a:p>
            <a:endParaRPr lang="ru-RU" sz="2000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78924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6EA501-AB0F-4E3D-8AC5-AF5911525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latin typeface="Century" panose="02040604050505020304" pitchFamily="18" charset="0"/>
              </a:rPr>
              <a:t>Профилактическая функция </a:t>
            </a:r>
            <a:br>
              <a:rPr lang="ru-RU" i="1" dirty="0">
                <a:latin typeface="Century" panose="02040604050505020304" pitchFamily="18" charset="0"/>
              </a:rPr>
            </a:br>
            <a:endParaRPr lang="ru-RU" i="1" dirty="0">
              <a:latin typeface="Century" panose="020406040505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79E90D-30DB-451B-B31A-9EFF8C56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Century" panose="02040604050505020304" pitchFamily="18" charset="0"/>
              </a:rPr>
              <a:t>уменьшает количество ошибок при выборе профессии;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" panose="02040604050505020304" pitchFamily="18" charset="0"/>
              </a:rPr>
              <a:t>предупреждает неправильное восприятие имеющихся на рынке труда профессий.</a:t>
            </a:r>
          </a:p>
          <a:p>
            <a:endParaRPr lang="ru-RU" sz="2000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23794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5DA006-D5D9-4C3D-A8A3-147F63469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latin typeface="Century" panose="02040604050505020304" pitchFamily="18" charset="0"/>
              </a:rPr>
              <a:t>Информационные каналы</a:t>
            </a:r>
            <a:r>
              <a:rPr lang="ru-RU" dirty="0">
                <a:latin typeface="Century" panose="020406040505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2A5920-5FA1-47E7-9167-6632B63BF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4161"/>
            <a:ext cx="10515600" cy="4683760"/>
          </a:xfrm>
        </p:spPr>
        <p:txBody>
          <a:bodyPr>
            <a:noAutofit/>
          </a:bodyPr>
          <a:lstStyle/>
          <a:p>
            <a:r>
              <a:rPr lang="ru-RU" sz="1600" dirty="0">
                <a:latin typeface="Century" panose="02040604050505020304" pitchFamily="18" charset="0"/>
              </a:rPr>
              <a:t>Информация, полученная от членов семьи, друзей, учителей</a:t>
            </a:r>
          </a:p>
          <a:p>
            <a:r>
              <a:rPr lang="ru-RU" sz="1600" dirty="0">
                <a:latin typeface="Century" panose="02040604050505020304" pitchFamily="18" charset="0"/>
              </a:rPr>
              <a:t>Массмедиа</a:t>
            </a:r>
          </a:p>
          <a:p>
            <a:r>
              <a:rPr lang="ru-RU" sz="1600" dirty="0">
                <a:latin typeface="Century" panose="02040604050505020304" pitchFamily="18" charset="0"/>
              </a:rPr>
              <a:t>Самоанализ (интересы, способности, учебные достижения, состояние здоровья)</a:t>
            </a:r>
          </a:p>
          <a:p>
            <a:r>
              <a:rPr lang="ru-RU" sz="1600" dirty="0">
                <a:latin typeface="Century" panose="02040604050505020304" pitchFamily="18" charset="0"/>
              </a:rPr>
              <a:t>Профессиональное консультирование у специалистов (психологи, профконсультанты)</a:t>
            </a:r>
          </a:p>
          <a:p>
            <a:r>
              <a:rPr lang="ru-RU" sz="1600" dirty="0">
                <a:latin typeface="Century" panose="02040604050505020304" pitchFamily="18" charset="0"/>
              </a:rPr>
              <a:t>Классные часы по профориентации</a:t>
            </a:r>
          </a:p>
          <a:p>
            <a:r>
              <a:rPr lang="ru-RU" sz="1600" dirty="0">
                <a:latin typeface="Century" panose="02040604050505020304" pitchFamily="18" charset="0"/>
              </a:rPr>
              <a:t>Учебные центры (тренинги, семинары, обучение)</a:t>
            </a:r>
          </a:p>
          <a:p>
            <a:r>
              <a:rPr lang="ru-RU" sz="1600" dirty="0">
                <a:latin typeface="Century" panose="02040604050505020304" pitchFamily="18" charset="0"/>
              </a:rPr>
              <a:t>Ярмарки вузов и профориентации</a:t>
            </a:r>
          </a:p>
          <a:p>
            <a:r>
              <a:rPr lang="ru-RU" sz="1600" dirty="0">
                <a:latin typeface="Century" panose="02040604050505020304" pitchFamily="18" charset="0"/>
              </a:rPr>
              <a:t>Профориентационные проекты, курсы и программы.</a:t>
            </a:r>
          </a:p>
          <a:p>
            <a:pPr lvl="0"/>
            <a:r>
              <a:rPr lang="ru-RU" sz="1600" dirty="0">
                <a:latin typeface="Century" panose="02040604050505020304" pitchFamily="18" charset="0"/>
              </a:rPr>
              <a:t>Беседы с представителями разных профессий</a:t>
            </a:r>
          </a:p>
          <a:p>
            <a:r>
              <a:rPr lang="ru-RU" sz="1600" dirty="0">
                <a:latin typeface="Century" panose="02040604050505020304" pitchFamily="18" charset="0"/>
              </a:rPr>
              <a:t>Экскурсии на предприятия</a:t>
            </a:r>
          </a:p>
          <a:p>
            <a:r>
              <a:rPr lang="ru-RU" sz="1600" dirty="0">
                <a:latin typeface="Century" panose="02040604050505020304" pitchFamily="18" charset="0"/>
              </a:rPr>
              <a:t>Профориентация через игру (специализированные программы для электронных устройств)</a:t>
            </a:r>
          </a:p>
          <a:p>
            <a:pPr lvl="0"/>
            <a:r>
              <a:rPr lang="ru-RU" sz="1600" dirty="0">
                <a:latin typeface="Century" panose="02040604050505020304" pitchFamily="18" charset="0"/>
              </a:rPr>
              <a:t>Изучение информации об учебных заведениях</a:t>
            </a:r>
          </a:p>
          <a:p>
            <a:r>
              <a:rPr lang="ru-RU" sz="1600" dirty="0">
                <a:latin typeface="Century" panose="02040604050505020304" pitchFamily="18" charset="0"/>
              </a:rPr>
              <a:t>Изучение возможности трудоустройства</a:t>
            </a:r>
          </a:p>
          <a:p>
            <a:pPr marL="0" indent="0">
              <a:buNone/>
            </a:pPr>
            <a:endParaRPr lang="ru-RU" sz="1600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77805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B3735D-F2DB-4326-BB04-C738ACAEC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000" i="1" dirty="0">
                <a:latin typeface="Century" panose="02040604050505020304" pitchFamily="18" charset="0"/>
              </a:rPr>
              <a:t>Самоанализ (интересы, способности, учебные достижения, состояние здоровья)</a:t>
            </a:r>
            <a:br>
              <a:rPr lang="ru-RU" sz="3000" i="1" dirty="0">
                <a:latin typeface="Century" panose="02040604050505020304" pitchFamily="18" charset="0"/>
              </a:rPr>
            </a:br>
            <a:endParaRPr lang="ru-RU" sz="3000" i="1" dirty="0">
              <a:latin typeface="Century" panose="020406040505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FD393E-31E6-4F28-B354-3E99FAAA9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Century" panose="02040604050505020304" pitchFamily="18" charset="0"/>
              </a:rPr>
              <a:t>Методика «Якоря карьеры» (Шейн) предназначена оценить важность утверждения и степень согласия с утверждениями, касающихся работы и карьеры.</a:t>
            </a:r>
          </a:p>
          <a:p>
            <a:r>
              <a:rPr lang="ru-RU" sz="2000" dirty="0">
                <a:latin typeface="Century" panose="02040604050505020304" pitchFamily="18" charset="0"/>
              </a:rPr>
              <a:t>Тест профессионального личностного типа </a:t>
            </a:r>
            <a:r>
              <a:rPr lang="ru-RU" sz="2000" dirty="0" err="1">
                <a:latin typeface="Century" panose="02040604050505020304" pitchFamily="18" charset="0"/>
              </a:rPr>
              <a:t>Голланда</a:t>
            </a:r>
            <a:r>
              <a:rPr lang="ru-RU" sz="2000" dirty="0">
                <a:latin typeface="Century" panose="02040604050505020304" pitchFamily="18" charset="0"/>
              </a:rPr>
              <a:t>. </a:t>
            </a:r>
          </a:p>
          <a:p>
            <a:r>
              <a:rPr lang="ru-RU" sz="2000" dirty="0">
                <a:latin typeface="Century" panose="02040604050505020304" pitchFamily="18" charset="0"/>
              </a:rPr>
              <a:t>Карта интересов </a:t>
            </a:r>
            <a:r>
              <a:rPr lang="ru-RU" sz="2000" dirty="0" err="1">
                <a:latin typeface="Century" panose="02040604050505020304" pitchFamily="18" charset="0"/>
              </a:rPr>
              <a:t>Голомштока</a:t>
            </a:r>
            <a:endParaRPr lang="ru-RU" sz="2000" dirty="0">
              <a:latin typeface="Century" panose="02040604050505020304" pitchFamily="18" charset="0"/>
            </a:endParaRPr>
          </a:p>
          <a:p>
            <a:r>
              <a:rPr lang="ru-RU" sz="2000" dirty="0">
                <a:latin typeface="Century" panose="02040604050505020304" pitchFamily="18" charset="0"/>
              </a:rPr>
              <a:t>Тест </a:t>
            </a:r>
            <a:r>
              <a:rPr lang="ru-RU" sz="2000" dirty="0" err="1">
                <a:latin typeface="Century" panose="02040604050505020304" pitchFamily="18" charset="0"/>
              </a:rPr>
              <a:t>Йоваши</a:t>
            </a:r>
            <a:r>
              <a:rPr lang="ru-RU" sz="2000" dirty="0">
                <a:latin typeface="Century" panose="02040604050505020304" pitchFamily="18" charset="0"/>
              </a:rPr>
              <a:t>/</a:t>
            </a:r>
            <a:r>
              <a:rPr lang="ru-RU" sz="2000" dirty="0" err="1">
                <a:latin typeface="Century" panose="02040604050505020304" pitchFamily="18" charset="0"/>
              </a:rPr>
              <a:t>Резапкиной</a:t>
            </a:r>
            <a:r>
              <a:rPr lang="ru-RU" sz="2000" dirty="0">
                <a:latin typeface="Century" panose="02040604050505020304" pitchFamily="18" charset="0"/>
              </a:rPr>
              <a:t> </a:t>
            </a:r>
          </a:p>
          <a:p>
            <a:r>
              <a:rPr lang="ru-RU" sz="2000" dirty="0">
                <a:latin typeface="Century" panose="02040604050505020304" pitchFamily="18" charset="0"/>
              </a:rPr>
              <a:t>Тест </a:t>
            </a:r>
            <a:r>
              <a:rPr lang="ru-RU" sz="2000" dirty="0" err="1">
                <a:latin typeface="Century" panose="02040604050505020304" pitchFamily="18" charset="0"/>
              </a:rPr>
              <a:t>Белбина</a:t>
            </a:r>
            <a:endParaRPr lang="ru-RU" sz="2000" dirty="0">
              <a:latin typeface="Century" panose="02040604050505020304" pitchFamily="18" charset="0"/>
            </a:endParaRPr>
          </a:p>
          <a:p>
            <a:r>
              <a:rPr lang="ru-RU" sz="2000" dirty="0">
                <a:latin typeface="Century" panose="02040604050505020304" pitchFamily="18" charset="0"/>
              </a:rPr>
              <a:t>5-факторный опросник личности </a:t>
            </a:r>
          </a:p>
          <a:p>
            <a:pPr marL="0" indent="0">
              <a:buNone/>
            </a:pPr>
            <a:endParaRPr lang="ru-RU" sz="2000" dirty="0">
              <a:latin typeface="Century" panose="02040604050505020304" pitchFamily="18" charset="0"/>
            </a:endParaRPr>
          </a:p>
        </p:txBody>
      </p:sp>
      <p:sp>
        <p:nvSpPr>
          <p:cNvPr id="5" name="Капля 4">
            <a:extLst>
              <a:ext uri="{FF2B5EF4-FFF2-40B4-BE49-F238E27FC236}">
                <a16:creationId xmlns:a16="http://schemas.microsoft.com/office/drawing/2014/main" id="{95E6548D-FB98-45AC-815E-505AF3E3882D}"/>
              </a:ext>
            </a:extLst>
          </p:cNvPr>
          <p:cNvSpPr/>
          <p:nvPr/>
        </p:nvSpPr>
        <p:spPr>
          <a:xfrm>
            <a:off x="5613991" y="3636335"/>
            <a:ext cx="4794915" cy="2902688"/>
          </a:xfrm>
          <a:prstGeom prst="teardrop">
            <a:avLst>
              <a:gd name="adj" fmla="val 90137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48025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73</TotalTime>
  <Words>507</Words>
  <Application>Microsoft Office PowerPoint</Application>
  <PresentationFormat>Широкоэкранный</PresentationFormat>
  <Paragraphs>92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</vt:lpstr>
      <vt:lpstr>Trebuchet MS</vt:lpstr>
      <vt:lpstr>Wingdings 3</vt:lpstr>
      <vt:lpstr>Аспект</vt:lpstr>
      <vt:lpstr> КЛАССНЫЙ ЧАС по профориентации «Сложный выбор»</vt:lpstr>
      <vt:lpstr>Презентация PowerPoint</vt:lpstr>
      <vt:lpstr> </vt:lpstr>
      <vt:lpstr>Диагностическая функция  </vt:lpstr>
      <vt:lpstr>Организационная функция  </vt:lpstr>
      <vt:lpstr>Информационная функция  </vt:lpstr>
      <vt:lpstr>Профилактическая функция  </vt:lpstr>
      <vt:lpstr>Информационные каналы </vt:lpstr>
      <vt:lpstr>Самоанализ (интересы, способности, учебные достижения, состояние здоровья) </vt:lpstr>
      <vt:lpstr>Профессиональное консультирование у специалистов (психологи, профконсультанты)</vt:lpstr>
      <vt:lpstr>Учебные центры (тренинги, семинары, обучение)</vt:lpstr>
      <vt:lpstr>Ярмарки вузов и профориентации</vt:lpstr>
      <vt:lpstr>Профориентационные проекты, курсы и программы</vt:lpstr>
      <vt:lpstr>Экскурсии на предприятия</vt:lpstr>
      <vt:lpstr>Изучение информации об учебных заведениях</vt:lpstr>
      <vt:lpstr>Изучение возможности трудоустройства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«Каналы информации при выборе профессии»</dc:title>
  <dc:creator>Марина</dc:creator>
  <cp:lastModifiedBy>Марина</cp:lastModifiedBy>
  <cp:revision>11</cp:revision>
  <dcterms:created xsi:type="dcterms:W3CDTF">2022-04-05T13:47:24Z</dcterms:created>
  <dcterms:modified xsi:type="dcterms:W3CDTF">2022-11-02T14:43:02Z</dcterms:modified>
</cp:coreProperties>
</file>