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sldIdLst>
    <p:sldId id="256" r:id="rId2"/>
    <p:sldId id="305" r:id="rId3"/>
    <p:sldId id="260" r:id="rId4"/>
    <p:sldId id="304" r:id="rId5"/>
    <p:sldId id="303" r:id="rId6"/>
    <p:sldId id="286" r:id="rId7"/>
    <p:sldId id="287" r:id="rId8"/>
    <p:sldId id="288" r:id="rId9"/>
    <p:sldId id="289" r:id="rId10"/>
    <p:sldId id="301" r:id="rId11"/>
    <p:sldId id="292" r:id="rId12"/>
    <p:sldId id="299" r:id="rId13"/>
    <p:sldId id="298" r:id="rId14"/>
    <p:sldId id="294" r:id="rId15"/>
    <p:sldId id="291" r:id="rId16"/>
    <p:sldId id="293" r:id="rId17"/>
    <p:sldId id="295" r:id="rId18"/>
    <p:sldId id="277" r:id="rId19"/>
    <p:sldId id="276" r:id="rId20"/>
    <p:sldId id="273" r:id="rId21"/>
    <p:sldId id="296" r:id="rId22"/>
    <p:sldId id="302" r:id="rId23"/>
    <p:sldId id="300" r:id="rId24"/>
    <p:sldId id="268" r:id="rId25"/>
    <p:sldId id="258" r:id="rId26"/>
    <p:sldId id="25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02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337F4-AF60-4BE8-887C-D33677D0F11A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05BF0-5D78-4A9D-8950-54A3995F0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317F3-1BD3-4566-A7CF-5507019DB0E9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818BD-BD2F-4095-ADEA-9D44B5280E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C79F5-0508-42D8-9EC7-C0FC05FEC09D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F2A90-73DD-44D7-84C9-09369079D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437F9-BB08-447E-80F0-6C370B53DEDB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EFC7B-07B0-4553-9054-656210B63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CAC41-BBAA-418B-A097-6FE6FA1B7D4F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2C051-A462-4555-814A-00D7A6789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04ADC-C413-4036-AB7B-03228708CDBD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D3C81-2FF9-4EA3-AE46-EA2943F8C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98F85-5115-4488-A8FF-49F38291B857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04059-DE7B-49CD-90C3-8EB57D6F9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9A8D1-5A40-4C19-BB9E-7851DFF648E0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FDFDD-7B5E-4DBF-809B-0C4C0D64D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256A9-7CDE-4D6C-9609-34DA30177E4C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9C4DC-12E6-4DBE-8EE0-236A5DA19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6E6A2-95E0-4CBE-BE79-153ECA0E246E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435D7-6057-4F04-B8A1-AD2E062C7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7CECD-7794-45A5-AA58-281B86BBF2C4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6C5E3-453D-476F-94C7-C8506DD98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F1F7F-8D1D-4160-A5D1-6B16AB36D17A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F36C2-3FB9-4063-A9A0-70BE94F6E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D4C46-3FA3-4418-B95E-845BD8DCDCA6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557C4-51DD-40A7-AF69-4B79B89C5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1D9B43-067B-47C0-9295-493F68268AF2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5135E7-F432-4FCE-89AB-2420CB08F5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ransition spd="slow"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edu.ru/BigEncDic/" TargetMode="External"/><Relationship Id="rId2" Type="http://schemas.openxmlformats.org/officeDocument/2006/relationships/hyperlink" Target="http://www.km.ru/news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awards-su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emlin.ru/" TargetMode="External"/><Relationship Id="rId2" Type="http://schemas.openxmlformats.org/officeDocument/2006/relationships/hyperlink" Target="http://www.ed.gov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du.ru/" TargetMode="External"/><Relationship Id="rId5" Type="http://schemas.openxmlformats.org/officeDocument/2006/relationships/hyperlink" Target="http://www.consultant.ru/" TargetMode="External"/><Relationship Id="rId4" Type="http://schemas.openxmlformats.org/officeDocument/2006/relationships/hyperlink" Target="http://www.garant.r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m.ru/" TargetMode="External"/><Relationship Id="rId2" Type="http://schemas.openxmlformats.org/officeDocument/2006/relationships/hyperlink" Target="http://museum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useum.ru/museum/1812/index.html" TargetMode="External"/><Relationship Id="rId5" Type="http://schemas.openxmlformats.org/officeDocument/2006/relationships/hyperlink" Target="http://www.rusmuseum.ru/" TargetMode="External"/><Relationship Id="rId4" Type="http://schemas.openxmlformats.org/officeDocument/2006/relationships/hyperlink" Target="http://hermitage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72063" y="2428875"/>
            <a:ext cx="2813050" cy="639763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6000" dirty="0">
              <a:solidFill>
                <a:schemeClr val="accent2">
                  <a:lumMod val="75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3076" name="WordArt 3"/>
          <p:cNvSpPr>
            <a:spLocks noChangeArrowheads="1" noChangeShapeType="1" noTextEdit="1"/>
          </p:cNvSpPr>
          <p:nvPr/>
        </p:nvSpPr>
        <p:spPr bwMode="auto">
          <a:xfrm>
            <a:off x="3214688" y="857250"/>
            <a:ext cx="379095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b="1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7" name="WordArt 2"/>
          <p:cNvSpPr>
            <a:spLocks noChangeArrowheads="1" noChangeShapeType="1" noTextEdit="1"/>
          </p:cNvSpPr>
          <p:nvPr/>
        </p:nvSpPr>
        <p:spPr bwMode="auto">
          <a:xfrm>
            <a:off x="2000232" y="1785926"/>
            <a:ext cx="6176981" cy="20002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469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n-lt"/>
                <a:cs typeface="Times New Roman"/>
              </a:rPr>
              <a:t>«</a:t>
            </a:r>
            <a:r>
              <a:rPr lang="ru-RU" sz="3600" b="1" dirty="0" smtClean="0">
                <a:solidFill>
                  <a:srgbClr val="002060"/>
                </a:solidFill>
                <a:latin typeface="+mn-lt"/>
              </a:rPr>
              <a:t>Информационные технологии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+mn-lt"/>
              </a:rPr>
              <a:t> на уроках истории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+mn-lt"/>
              </a:rPr>
              <a:t>и обществознания</a:t>
            </a:r>
            <a:r>
              <a:rPr lang="ru-RU" sz="3600" b="1" kern="1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n-lt"/>
                <a:cs typeface="Times New Roman"/>
              </a:rPr>
              <a:t>»</a:t>
            </a:r>
            <a:endParaRPr lang="ru-RU" sz="3600" b="1" kern="10" dirty="0">
              <a:ln w="9525">
                <a:solidFill>
                  <a:srgbClr val="C000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+mn-lt"/>
              <a:cs typeface="Times New Roman"/>
            </a:endParaRPr>
          </a:p>
        </p:txBody>
      </p:sp>
      <p:sp>
        <p:nvSpPr>
          <p:cNvPr id="307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0" name="Rectangle 6"/>
          <p:cNvSpPr>
            <a:spLocks noChangeArrowheads="1"/>
          </p:cNvSpPr>
          <p:nvPr/>
        </p:nvSpPr>
        <p:spPr bwMode="auto">
          <a:xfrm>
            <a:off x="0" y="2286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 advClick="0" advTm="43181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4057653" cy="244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071546"/>
            <a:ext cx="417691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071942"/>
            <a:ext cx="4181038" cy="249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142976" y="3000372"/>
            <a:ext cx="30718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+mn-lt"/>
              </a:rPr>
              <a:t>Компьютер позволяет качественно изменить контроль за деятельностью учащихся, обеспечивая при этом гибкость управления учебным процессом. 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 spd="slow" advTm="30326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57158" y="357166"/>
            <a:ext cx="314327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Guzel\фотографии\основные дела\щкола 01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071942"/>
            <a:ext cx="2843647" cy="2268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428992" y="571480"/>
            <a:ext cx="53578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Систематическое использование персонального компьютера и информационных технологий на уроках приводит к целому ряду положительных результатов таких как: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5286388"/>
            <a:ext cx="4286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  Изменяется к лучшему взаимоотношения с учениками, которые далеки от истории и обществознания, особенно с теми, кто увлечен  компьютером. 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endParaRPr lang="ru-RU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4286256"/>
            <a:ext cx="47911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  Появляется возможность организовать проектную деятельность учащихся по созданию  авторских проектов (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н-р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для закрепления, опережающее задание)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428992" y="1500174"/>
            <a:ext cx="53578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- Использование на уроках в процессе объяснения и закрепления нового материала презентации. Презентация составляется в той форме, которая кажется учителю наиболее эффективной, есть возможность составить ее дифференцированно для каждого класса с учетом его особенностей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3000372"/>
            <a:ext cx="8001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latin typeface="+mn-lt"/>
                <a:ea typeface="Calibri" pitchFamily="34" charset="0"/>
                <a:cs typeface="Times New Roman" pitchFamily="18" charset="0"/>
              </a:rPr>
              <a:t>Их можно накапливать, постепенно дорабатывать и в итоге собрать банк по всем основным темам. В старших классах дети с удовольствием сами участвуют в этом процессе, составляя презентации по пройденным темам, демонстрируя их классу. В моём распоряжении имеются презентации, заимствованные у коллег и собственные.</a:t>
            </a:r>
            <a:endParaRPr lang="ru-RU" sz="1600" dirty="0" smtClean="0"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1600" dirty="0" smtClean="0">
                <a:latin typeface="+mn-lt"/>
                <a:ea typeface="Calibri" pitchFamily="34" charset="0"/>
                <a:cs typeface="Times New Roman" pitchFamily="18" charset="0"/>
              </a:rPr>
              <a:t>Мною составлены презентации по разным темам</a:t>
            </a:r>
            <a:endParaRPr lang="ru-RU" sz="1600" dirty="0" smtClean="0"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27004"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357298"/>
            <a:ext cx="6877145" cy="4685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3108" y="500042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Выступление с исследовательской работой на НПК «Старт в науку» (секция «История, обществознание»)</a:t>
            </a:r>
            <a:endParaRPr lang="ru-RU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5857892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При использовании ИКТ резко возрастает мотивация учеников при подготовке докладов и сообщений.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 spd="slow" advTm="21513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l="5628" t="971" b="4830"/>
          <a:stretch>
            <a:fillRect/>
          </a:stretch>
        </p:blipFill>
        <p:spPr bwMode="auto">
          <a:xfrm>
            <a:off x="1857356" y="1428736"/>
            <a:ext cx="5989457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928794" y="500042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+mn-lt"/>
              </a:rPr>
              <a:t>День народного единства.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Открытый урок для 7-9 классов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 spd="slow" advTm="7332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7324740" cy="5493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6646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" name="Рисунок 2" descr="C:\Guzel\фотографии\аттестация 2010\Изображение 01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000372"/>
            <a:ext cx="4538656" cy="3410054"/>
          </a:xfrm>
          <a:prstGeom prst="flowChartManualInpu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5072066" y="1071562"/>
            <a:ext cx="3643338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Открытый урок истории в 5 классе 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применением ИКТ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dirty="0"/>
          </a:p>
        </p:txBody>
      </p:sp>
      <p:pic>
        <p:nvPicPr>
          <p:cNvPr id="5" name="Рисунок 4" descr="D:\Documents and Settings\Admin\Local Settings\Temporary Internet Files\Content.Word\Изображение 0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00042"/>
            <a:ext cx="4572032" cy="3786214"/>
          </a:xfrm>
          <a:prstGeom prst="flowChartMultidocumen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21778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Гузель\Desktop\для доклада\WP_20160927_11_05_15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321" y="500042"/>
            <a:ext cx="7445703" cy="4197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714612" y="4929198"/>
            <a:ext cx="5214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 Обучающий </a:t>
            </a:r>
            <a:r>
              <a:rPr lang="ru-RU" sz="2000" dirty="0" err="1" smtClean="0">
                <a:latin typeface="+mn-lt"/>
              </a:rPr>
              <a:t>вебинар</a:t>
            </a:r>
            <a:r>
              <a:rPr lang="ru-RU" sz="2000" dirty="0" smtClean="0">
                <a:latin typeface="+mn-lt"/>
              </a:rPr>
              <a:t> для выпускников</a:t>
            </a:r>
            <a:endParaRPr lang="ru-RU" sz="2000" dirty="0">
              <a:latin typeface="+mn-lt"/>
            </a:endParaRPr>
          </a:p>
        </p:txBody>
      </p:sp>
    </p:spTree>
  </p:cSld>
  <p:clrMapOvr>
    <a:masterClrMapping/>
  </p:clrMapOvr>
  <p:transition spd="slow" advTm="16427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Guzel\фотографии\rkfcc\музей\Копия лыжи 05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928934"/>
            <a:ext cx="4725092" cy="3547064"/>
          </a:xfrm>
          <a:prstGeom prst="flowChartMultidocumen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:\Documents and Settings\Admin\Local Settings\Temporary Internet Files\Content.Word\лыжи 03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4316704" cy="3271830"/>
          </a:xfrm>
          <a:prstGeom prst="round2Same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5143500" y="785813"/>
            <a:ext cx="3071813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Чествование ветерана </a:t>
            </a:r>
            <a:r>
              <a:rPr lang="ru-RU" sz="1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Г.Х.Кадыргулова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. Открытое мероприятие в 10 классе, посвященное снятию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блокады с использованием ИКТ.</a:t>
            </a:r>
            <a:endParaRPr lang="ru-RU" sz="1600" dirty="0">
              <a:solidFill>
                <a:srgbClr val="0070C0"/>
              </a:solidFill>
            </a:endParaRPr>
          </a:p>
          <a:p>
            <a:pPr algn="ctr" eaLnBrk="0" hangingPunct="0"/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8438" name="Rectangle 5"/>
          <p:cNvSpPr>
            <a:spLocks noChangeArrowheads="1"/>
          </p:cNvSpPr>
          <p:nvPr/>
        </p:nvSpPr>
        <p:spPr bwMode="auto">
          <a:xfrm>
            <a:off x="0" y="891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 advClick="0" advTm="11715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785812" y="357166"/>
            <a:ext cx="7286649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0850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течение года кабинет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истории и обществознания используется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проведения уроков, классных часов и внеклассных мероприятий, консультаций по подготовке к ОГЭ (9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и ЕГЭ (11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открытых уроков и  индивидуальных занятий с одаренными детьми и слабоуспевающими. </a:t>
            </a:r>
            <a:endParaRPr lang="ru-RU" dirty="0">
              <a:solidFill>
                <a:srgbClr val="002060"/>
              </a:solidFill>
              <a:latin typeface="Times New Roman" pitchFamily="18" charset="0"/>
            </a:endParaRPr>
          </a:p>
          <a:p>
            <a:pPr indent="450850" eaLnBrk="0" hangingPunct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Очень удобно для учащихся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работать по готовым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карточкам-заданиям.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Для всех классов по истории и обществознания разработаны задания и тематические тесты, так как в кабинете имеется все необходимое  оборудование, многие карточки с заданиями и тестами упорядочены на жестком диске и готовы для распечатки.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eaLnBrk="0" hangingPunct="0">
              <a:lnSpc>
                <a:spcPct val="150000"/>
              </a:lnSpc>
            </a:pPr>
            <a:endParaRPr lang="ru-RU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3" name="Рисунок 2" descr="D:\фото_ГР\DSC024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357562"/>
            <a:ext cx="535785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28954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4098" name="Picture 2" descr="D:\фотографии\фото с раб стола мероприятия\Новая папка\DSC04370.JPG"/>
          <p:cNvPicPr>
            <a:picLocks noChangeAspect="1" noChangeArrowheads="1"/>
          </p:cNvPicPr>
          <p:nvPr/>
        </p:nvPicPr>
        <p:blipFill>
          <a:blip r:embed="rId2" cstate="print"/>
          <a:srcRect l="24562" r="33991"/>
          <a:stretch>
            <a:fillRect/>
          </a:stretch>
        </p:blipFill>
        <p:spPr bwMode="auto">
          <a:xfrm>
            <a:off x="571472" y="428604"/>
            <a:ext cx="3000396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D:\фотографии\фото с раб стола мероприятия\MuMrehGJS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571744"/>
            <a:ext cx="5065692" cy="3282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929058" y="5929330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+mn-lt"/>
              </a:rPr>
              <a:t>Конференция «100 великих сражений Второй мировой»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714356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+mn-lt"/>
              </a:rPr>
              <a:t>Ознакомление 9 класса с элективным курсом «Моя будущая профессия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 advTm="19203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63" y="1714500"/>
            <a:ext cx="7000875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solidFill>
                  <a:srgbClr val="C00000"/>
                </a:solidFill>
                <a:latin typeface="+mn-lt"/>
              </a:rPr>
              <a:t>Визитная карточка</a:t>
            </a:r>
          </a:p>
          <a:p>
            <a:pPr algn="ctr">
              <a:defRPr/>
            </a:pPr>
            <a:r>
              <a:rPr lang="ru-RU" sz="4000" dirty="0">
                <a:latin typeface="+mn-lt"/>
              </a:rPr>
              <a:t> </a:t>
            </a:r>
            <a:endParaRPr lang="ru-RU" sz="4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86058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Зубаирова Гузель </a:t>
            </a:r>
            <a:r>
              <a:rPr lang="ru-RU" sz="2800" b="1" dirty="0" err="1" smtClean="0">
                <a:solidFill>
                  <a:srgbClr val="002060"/>
                </a:solidFill>
                <a:latin typeface="+mn-lt"/>
              </a:rPr>
              <a:t>Равильевна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, </a:t>
            </a:r>
            <a:endParaRPr lang="ru-RU" sz="2800" dirty="0" smtClean="0">
              <a:solidFill>
                <a:srgbClr val="002060"/>
              </a:solidFill>
              <a:latin typeface="+mn-lt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учитель истории и обществознания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МБОУ СОШ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№5, г.Нефтеюганск</a:t>
            </a:r>
            <a:endParaRPr lang="ru-RU" sz="2800" dirty="0">
              <a:latin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214438" y="857232"/>
            <a:ext cx="792956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«Государственная власть в России»,  «Сферы общественной жизни»</a:t>
            </a:r>
            <a:endParaRPr lang="en-US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en-US" sz="1600" dirty="0">
              <a:solidFill>
                <a:srgbClr val="0070C0"/>
              </a:solidFill>
              <a:latin typeface="Times New Roman" pitchFamily="18" charset="0"/>
            </a:endParaRPr>
          </a:p>
          <a:p>
            <a:endParaRPr lang="ru-RU" sz="1600" dirty="0">
              <a:solidFill>
                <a:srgbClr val="0070C0"/>
              </a:solidFill>
              <a:latin typeface="Times New Roman" pitchFamily="18" charset="0"/>
            </a:endParaRPr>
          </a:p>
          <a:p>
            <a:pPr eaLnBrk="0" hangingPunct="0"/>
            <a:r>
              <a:rPr lang="en-US" sz="1600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/>
          </a:p>
        </p:txBody>
      </p:sp>
      <p:pic>
        <p:nvPicPr>
          <p:cNvPr id="5" name="Рисунок 4" descr="C:\Users\Admin\AppData\Local\Microsoft\Windows\Temporary Internet Files\Content.Word\2014-08-12 10.39.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7298"/>
            <a:ext cx="6643734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42910" y="428604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+mn-lt"/>
              </a:rPr>
              <a:t>Наглядность в кабинете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 advTm="5991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857224" y="571480"/>
            <a:ext cx="4643470" cy="3482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:\DCIM\Camera\2013-11-05 10.18.1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4047" t="16805"/>
          <a:stretch/>
        </p:blipFill>
        <p:spPr bwMode="auto">
          <a:xfrm>
            <a:off x="3286116" y="2500306"/>
            <a:ext cx="5078813" cy="3541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57620" y="6000768"/>
            <a:ext cx="44021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002060"/>
                </a:solidFill>
                <a:latin typeface="Times New Roman"/>
              </a:rPr>
              <a:t>Работа по готовым карточкам</a:t>
            </a:r>
            <a:endParaRPr lang="ru-RU" sz="2000" dirty="0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256" y="857232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Оборудование в кабинете истории и обществознания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 advTm="3651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714348" y="428604"/>
            <a:ext cx="7429552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Использование ИКТ в процессе обучения позволило мне: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«+» Значительно повысить положительную мотивацию учащихся к изучению моих предметов и, как следствие, их уровень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обученности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и качество знаний. 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rPr>
              <a:t>      «-» Недостаточность самостоятельной работы у обучающихся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2. Более качественно подготовить учащихся к итоговой аттестации. Результаты итоговой аттестации учащихся в форме ЕГЭ показали, что ребятам стало намного легче справляться с заданиями ОГЭ и ЕГЭ.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3.Достичь результатов в олимпиадах конкурсах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школьного, муниципального и регионального уровня.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slow" advTm="26411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857232"/>
            <a:ext cx="3427405" cy="5149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3000396" cy="4000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429000"/>
            <a:ext cx="2700334" cy="2981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357554" y="928670"/>
            <a:ext cx="1928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Награждения обучающихся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на НПК муниципального и республиканского уровней</a:t>
            </a: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 spd="slow" advTm="5148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286889">
            <a:off x="5126612" y="530937"/>
            <a:ext cx="1810488" cy="255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6" name="Picture 3" descr="F:\копии свид-ва\Изображение\Изображение 015.jpg"/>
          <p:cNvPicPr>
            <a:picLocks noChangeAspect="1" noChangeArrowheads="1"/>
          </p:cNvPicPr>
          <p:nvPr/>
        </p:nvPicPr>
        <p:blipFill>
          <a:blip r:embed="rId3" cstate="print"/>
          <a:srcRect l="5241" b="6686"/>
          <a:stretch>
            <a:fillRect/>
          </a:stretch>
        </p:blipFill>
        <p:spPr bwMode="auto">
          <a:xfrm rot="20084172">
            <a:off x="461348" y="283878"/>
            <a:ext cx="1910794" cy="259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F:\копии свид-ва\Изображение\Изображение 017.jpg"/>
          <p:cNvPicPr>
            <a:picLocks noChangeAspect="1" noChangeArrowheads="1"/>
          </p:cNvPicPr>
          <p:nvPr/>
        </p:nvPicPr>
        <p:blipFill>
          <a:blip r:embed="rId4" cstate="print"/>
          <a:srcRect l="3232" t="-891" r="3677"/>
          <a:stretch>
            <a:fillRect/>
          </a:stretch>
        </p:blipFill>
        <p:spPr bwMode="auto">
          <a:xfrm rot="991420">
            <a:off x="2248676" y="1013454"/>
            <a:ext cx="2043575" cy="304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642910" y="428604"/>
            <a:ext cx="57150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  <a:t>ДОСТИЖЕНИЯ  учителя </a:t>
            </a:r>
          </a:p>
        </p:txBody>
      </p:sp>
      <p:pic>
        <p:nvPicPr>
          <p:cNvPr id="5" name="Picture 2" descr="F:\копии свид-ва\книга 0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646028">
            <a:off x="556246" y="2088088"/>
            <a:ext cx="207348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F:\копии свид-ва\Изображение\Изображение 0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56508">
            <a:off x="2557031" y="3394039"/>
            <a:ext cx="1757594" cy="2418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197426">
            <a:off x="6642668" y="456983"/>
            <a:ext cx="1857388" cy="253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8">
            <a:lum bright="20000"/>
          </a:blip>
          <a:srcRect/>
          <a:stretch>
            <a:fillRect/>
          </a:stretch>
        </p:blipFill>
        <p:spPr bwMode="auto">
          <a:xfrm>
            <a:off x="3714744" y="1571612"/>
            <a:ext cx="1762489" cy="249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908978">
            <a:off x="3957802" y="3790960"/>
            <a:ext cx="1742227" cy="261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10">
            <a:lum bright="10000"/>
          </a:blip>
          <a:srcRect/>
          <a:stretch>
            <a:fillRect/>
          </a:stretch>
        </p:blipFill>
        <p:spPr bwMode="auto">
          <a:xfrm rot="510472">
            <a:off x="5277484" y="2633039"/>
            <a:ext cx="2012040" cy="292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11">
            <a:lum contrast="20000"/>
          </a:blip>
          <a:srcRect/>
          <a:stretch>
            <a:fillRect/>
          </a:stretch>
        </p:blipFill>
        <p:spPr bwMode="auto">
          <a:xfrm>
            <a:off x="1000100" y="3857628"/>
            <a:ext cx="2070083" cy="276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2">
            <a:lum bright="10000"/>
          </a:blip>
          <a:srcRect/>
          <a:stretch>
            <a:fillRect/>
          </a:stretch>
        </p:blipFill>
        <p:spPr bwMode="auto">
          <a:xfrm rot="988562">
            <a:off x="6765424" y="3664441"/>
            <a:ext cx="2044361" cy="2652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0"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кабинет фото\2014-08-11 00.18.32.jpg"/>
          <p:cNvPicPr/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2071688" y="857250"/>
            <a:ext cx="5929312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29"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1071563" y="2286000"/>
            <a:ext cx="74295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dirty="0">
                <a:solidFill>
                  <a:srgbClr val="C00000"/>
                </a:solidFill>
                <a:latin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 advClick="0" advTm="2637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Guzel\фото учителя2013\F  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2881333" cy="4322000"/>
          </a:xfrm>
          <a:prstGeom prst="flowChartMultidocumen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3357563" y="-642938"/>
            <a:ext cx="4786312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14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en-US" sz="14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en-US" sz="14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en-US" sz="14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en-US" sz="14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400" b="1" i="1" dirty="0" smtClean="0">
              <a:solidFill>
                <a:srgbClr val="C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b="1" i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Год </a:t>
            </a:r>
            <a:r>
              <a:rPr lang="ru-RU" sz="1400" b="1" i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рождения</a:t>
            </a:r>
            <a:r>
              <a:rPr lang="ru-RU" sz="1400" b="1" i="1" dirty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:</a:t>
            </a:r>
            <a:r>
              <a:rPr lang="ru-RU" sz="1400" i="1" dirty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 22 июля 1976 года</a:t>
            </a:r>
            <a:endParaRPr lang="en-US" sz="1400" i="1" dirty="0">
              <a:solidFill>
                <a:srgbClr val="00206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r>
              <a:rPr lang="ru-RU" sz="1400" b="1" i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Место рождения</a:t>
            </a:r>
            <a:r>
              <a:rPr lang="ru-RU" sz="1400" b="1" i="1" dirty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:</a:t>
            </a:r>
            <a:r>
              <a:rPr lang="ru-RU" sz="1400" i="1" dirty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 Благовещенский район,                              </a:t>
            </a:r>
            <a:endParaRPr lang="ru-RU" sz="900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 i="1" dirty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                     </a:t>
            </a:r>
            <a:r>
              <a:rPr lang="en-US" sz="1400" i="1" dirty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                             </a:t>
            </a:r>
            <a:r>
              <a:rPr lang="ru-RU" sz="1400" i="1" dirty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   с.Ильина Поляна.</a:t>
            </a:r>
            <a:endParaRPr lang="ru-RU" sz="900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dirty="0"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3286116" y="1214422"/>
            <a:ext cx="5429253" cy="377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sz="14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i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Образование: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высшее</a:t>
            </a:r>
            <a:endParaRPr lang="ru-RU" sz="900" dirty="0">
              <a:ea typeface="Calibri" pitchFamily="34" charset="0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i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Награды</a:t>
            </a: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  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Грамоты, дипломы, благодарности  МБОУ СОШ </a:t>
            </a:r>
            <a:r>
              <a:rPr lang="ru-RU" sz="1400" i="1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с.Ишлы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РОО, МО РБ.</a:t>
            </a:r>
            <a:endParaRPr lang="ru-RU" sz="900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 b="1" i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самообразования</a:t>
            </a: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ИКТ на уроках истории и обществознания</a:t>
            </a:r>
            <a:r>
              <a:rPr lang="ru-RU" sz="1400" i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900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Должность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истории и обществознания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eaLnBrk="0" hangingPunct="0"/>
            <a:endParaRPr lang="ru-RU" sz="900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 b="1" i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Стаж  работы</a:t>
            </a: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данном учреждении 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года, общий -24 года.</a:t>
            </a:r>
          </a:p>
          <a:p>
            <a:pPr eaLnBrk="0" hangingPunct="0"/>
            <a:endParaRPr lang="ru-RU" sz="900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 b="1" i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Категория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высшая</a:t>
            </a:r>
          </a:p>
          <a:p>
            <a:pPr eaLnBrk="0" hangingPunct="0"/>
            <a:endParaRPr lang="ru-RU" sz="900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 b="1" i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Семейное положение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замужем, сын Ринат (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27лет 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</a:t>
            </a:r>
            <a:endParaRPr lang="ru-RU" sz="1400" i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дочь 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Азалия 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(11лет), внучка Майя</a:t>
            </a:r>
          </a:p>
          <a:p>
            <a:pPr eaLnBrk="0" hangingPunct="0"/>
            <a:endParaRPr lang="ru-RU" sz="900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 b="1" i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Девиз жизни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1400" i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Было бы желание, а возможность всегда найдется!</a:t>
            </a:r>
            <a:r>
              <a:rPr lang="ru-RU" sz="1400" i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lang="ru-RU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3286125" y="5214951"/>
            <a:ext cx="542925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400" b="1" i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Любимые занятия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чтение литературы по психологии, оформление, дизайн, 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творчество</a:t>
            </a:r>
          </a:p>
          <a:p>
            <a:endParaRPr lang="ru-RU" sz="9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69545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Гузель\Desktop\фото музей\IMG_20171219_115636.jpg"/>
          <p:cNvPicPr>
            <a:picLocks noChangeAspect="1" noChangeArrowheads="1"/>
          </p:cNvPicPr>
          <p:nvPr/>
        </p:nvPicPr>
        <p:blipFill>
          <a:blip r:embed="rId2">
            <a:lum bright="20000" contrast="10000"/>
          </a:blip>
          <a:srcRect/>
          <a:stretch>
            <a:fillRect/>
          </a:stretch>
        </p:blipFill>
        <p:spPr bwMode="auto">
          <a:xfrm>
            <a:off x="4429124" y="3214686"/>
            <a:ext cx="4400769" cy="3360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42910" y="357166"/>
            <a:ext cx="75009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 своей работе использую психодиагностические методы, анкетирование, которые позволяют изучить вопрос удовлетворенности школьной жизнью, оценить уровень воспитанности, выявить отношение учащихся и их родителей к школе.  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3011" name="Picture 3" descr="C:\Users\Гузель\Desktop\ВПР фото\IMG_20171026_090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000240"/>
            <a:ext cx="4214810" cy="3161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37269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Documents and Settings\Admin\Local Settings\Temporary Internet Files\Content.Word\IMG_328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214422"/>
            <a:ext cx="3585845" cy="2695575"/>
          </a:xfrm>
          <a:prstGeom prst="ellipseRibbon2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Guzel\фотографии\8 марта\IMG_326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285992"/>
            <a:ext cx="3571900" cy="2667472"/>
          </a:xfrm>
          <a:prstGeom prst="flowChartDocumen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Guzel\фотографии\аттестация Зины\SDC1211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429000"/>
            <a:ext cx="4458974" cy="3173432"/>
          </a:xfrm>
          <a:prstGeom prst="flowChartMultidocumen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2535" name="Rectangle 6"/>
          <p:cNvSpPr>
            <a:spLocks noChangeArrowheads="1"/>
          </p:cNvSpPr>
          <p:nvPr/>
        </p:nvSpPr>
        <p:spPr bwMode="auto">
          <a:xfrm>
            <a:off x="500034" y="500042"/>
            <a:ext cx="70008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работе с классом  провожу различные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клубные часы, тренинги на развитие коммуникативных способностей,  психологические игры, спортивные соревнования, где часто участвуют родители, братья и сестры учащихся.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 advClick="0" advTm="38501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285728"/>
            <a:ext cx="471490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Уроки, которые вошли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в мою практику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с использованием ИКТ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можно разделить на несколько групп: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Уроки с использованием презентаций, подготовленных мною или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заимствованные у коллег.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000" b="1" i="1" dirty="0" smtClean="0">
              <a:solidFill>
                <a:srgbClr val="00206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lvl="0" algn="ctr" eaLnBrk="0" hangingPunct="0">
              <a:buFontTx/>
              <a:buChar char="•"/>
            </a:pPr>
            <a:r>
              <a:rPr lang="ru-RU" sz="2000" b="1" i="1" dirty="0" smtClean="0">
                <a:solidFill>
                  <a:srgbClr val="002060"/>
                </a:solidFill>
                <a:latin typeface="+mn-lt"/>
              </a:rPr>
              <a:t>Уроки, на которых уч-ся представляют свои проекты </a:t>
            </a:r>
          </a:p>
          <a:p>
            <a:pPr lvl="0" algn="ctr" eaLnBrk="0" hangingPunct="0"/>
            <a:r>
              <a:rPr lang="ru-RU" sz="2000" b="1" i="1" dirty="0" smtClean="0">
                <a:solidFill>
                  <a:srgbClr val="002060"/>
                </a:solidFill>
                <a:latin typeface="+mn-lt"/>
              </a:rPr>
              <a:t>в форме презентаций</a:t>
            </a:r>
          </a:p>
          <a:p>
            <a:pPr lvl="0" algn="ctr" eaLnBrk="0" hangingPunct="0"/>
            <a:endParaRPr lang="ru-RU" sz="2000" b="1" i="1" dirty="0" smtClean="0">
              <a:solidFill>
                <a:srgbClr val="002060"/>
              </a:solidFill>
              <a:latin typeface="+mn-lt"/>
            </a:endParaRPr>
          </a:p>
          <a:p>
            <a:pPr lvl="0" algn="ctr" eaLnBrk="0" hangingPunct="0">
              <a:buFontTx/>
              <a:buChar char="•"/>
            </a:pPr>
            <a:r>
              <a:rPr lang="ru-RU" sz="2000" b="1" i="1" dirty="0" smtClean="0">
                <a:solidFill>
                  <a:srgbClr val="002060"/>
                </a:solidFill>
                <a:latin typeface="+mn-lt"/>
              </a:rPr>
              <a:t>Уроки с использованием учебных фильмов и </a:t>
            </a:r>
            <a:r>
              <a:rPr lang="ru-RU" sz="2000" b="1" i="1" dirty="0" err="1" smtClean="0">
                <a:solidFill>
                  <a:srgbClr val="002060"/>
                </a:solidFill>
                <a:latin typeface="+mn-lt"/>
              </a:rPr>
              <a:t>мультимедийных</a:t>
            </a:r>
            <a:r>
              <a:rPr lang="ru-RU" sz="2000" b="1" i="1" dirty="0" smtClean="0">
                <a:solidFill>
                  <a:srgbClr val="002060"/>
                </a:solidFill>
                <a:latin typeface="+mn-lt"/>
              </a:rPr>
              <a:t> пособий</a:t>
            </a:r>
          </a:p>
          <a:p>
            <a:pPr lvl="0" algn="ctr" eaLnBrk="0" hangingPunct="0">
              <a:buFontTx/>
              <a:buChar char="•"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  <a:p>
            <a:pPr lvl="0" algn="ctr" eaLnBrk="0" hangingPunct="0">
              <a:buFontTx/>
              <a:buChar char="•"/>
            </a:pPr>
            <a:r>
              <a:rPr lang="ru-RU" sz="2000" b="1" i="1" dirty="0" smtClean="0">
                <a:solidFill>
                  <a:srgbClr val="002060"/>
                </a:solidFill>
                <a:latin typeface="+mn-lt"/>
              </a:rPr>
              <a:t>  Интегрированные уроки (</a:t>
            </a:r>
            <a:r>
              <a:rPr lang="ru-RU" sz="2000" b="1" i="1" dirty="0" err="1" smtClean="0">
                <a:solidFill>
                  <a:srgbClr val="002060"/>
                </a:solidFill>
                <a:latin typeface="+mn-lt"/>
              </a:rPr>
              <a:t>н-р</a:t>
            </a:r>
            <a:r>
              <a:rPr lang="ru-RU" sz="2000" b="1" i="1" dirty="0" smtClean="0">
                <a:solidFill>
                  <a:srgbClr val="002060"/>
                </a:solidFill>
                <a:latin typeface="+mn-lt"/>
              </a:rPr>
              <a:t>:   </a:t>
            </a:r>
          </a:p>
          <a:p>
            <a:pPr lvl="0" algn="ctr" eaLnBrk="0" hangingPunct="0"/>
            <a:r>
              <a:rPr lang="ru-RU" sz="2000" b="1" i="1" dirty="0" smtClean="0">
                <a:solidFill>
                  <a:srgbClr val="002060"/>
                </a:solidFill>
                <a:latin typeface="+mn-lt"/>
              </a:rPr>
              <a:t>          обществознание-история)</a:t>
            </a:r>
          </a:p>
          <a:p>
            <a:pPr lvl="0" algn="ctr" eaLnBrk="0" hangingPunct="0">
              <a:buFontTx/>
              <a:buChar char="•"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  <a:p>
            <a:pPr algn="ctr" eaLnBrk="0" hangingPunct="0">
              <a:buFontTx/>
              <a:buChar char="•"/>
            </a:pPr>
            <a:r>
              <a:rPr lang="ru-RU" sz="2000" b="1" i="1" dirty="0" smtClean="0">
                <a:solidFill>
                  <a:srgbClr val="002060"/>
                </a:solidFill>
                <a:latin typeface="+mn-lt"/>
              </a:rPr>
              <a:t>       Уроки с использованием Интернет-ресурсов и др.</a:t>
            </a:r>
            <a:endParaRPr lang="ru-RU" sz="2000" dirty="0" smtClean="0">
              <a:solidFill>
                <a:srgbClr val="002060"/>
              </a:solidFill>
              <a:latin typeface="+mn-lt"/>
            </a:endParaRPr>
          </a:p>
          <a:p>
            <a:pPr lvl="0" eaLnBrk="0" hangingPunct="0">
              <a:buFontTx/>
              <a:buChar char="•"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</p:txBody>
      </p:sp>
      <p:pic>
        <p:nvPicPr>
          <p:cNvPr id="3" name="Рисунок 2" descr="C:\Guzel\конституция\Изображение 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28604"/>
            <a:ext cx="3567298" cy="2671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Guzel\фотографии\аттестация 2010\Изображение 0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071810"/>
            <a:ext cx="3412174" cy="3429024"/>
          </a:xfrm>
          <a:prstGeom prst="flowChartDisplay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4039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857224" y="0"/>
            <a:ext cx="785818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своей работе умело использую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электронные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образовательные ресурсы в учебном процессе: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по истории Отечества</a:t>
            </a:r>
            <a:endParaRPr kumimoji="0" lang="ru-RU" sz="2400" b="0" i="0" u="none" strike="noStrike" cap="none" normalizeH="0" baseline="0" dirty="0" smtClean="0" bmk="">
              <a:ln>
                <a:noFill/>
              </a:ln>
              <a:solidFill>
                <a:srgbClr val="FF000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История Русского государства 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IX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XII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вв.</a:t>
            </a:r>
            <a:endParaRPr kumimoji="0" lang="ru-RU" sz="2400" b="0" i="0" u="none" strike="noStrike" cap="none" normalizeH="0" baseline="0" dirty="0" smtClean="0" bmk="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История России 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XIII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XV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вв.</a:t>
            </a:r>
            <a:endParaRPr kumimoji="0" lang="ru-RU" sz="2400" b="0" i="0" u="none" strike="noStrike" cap="none" normalizeH="0" baseline="0" dirty="0" smtClean="0" bmk="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История России 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XVI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XIX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вв..</a:t>
            </a:r>
            <a:endParaRPr kumimoji="0" lang="ru-RU" sz="2400" b="0" i="0" u="none" strike="noStrike" cap="none" normalizeH="0" baseline="0" dirty="0" smtClean="0" bmk="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История России 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XX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- начала 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XXI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endParaRPr lang="ru-RU" sz="2400" dirty="0" smtClean="0" bmk="">
              <a:solidFill>
                <a:srgbClr val="002060"/>
              </a:solidFill>
              <a:latin typeface="+mn-lt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endParaRPr lang="ru-RU" sz="2400" dirty="0" smtClean="0" bmk="">
              <a:solidFill>
                <a:srgbClr val="002060"/>
              </a:solidFill>
              <a:latin typeface="+mn-lt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endParaRPr kumimoji="0" lang="ru-RU" sz="2400" b="0" i="0" u="none" strike="noStrike" cap="none" normalizeH="0" baseline="0" dirty="0" smtClean="0" bmk="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0200" y="3857628"/>
            <a:ext cx="7143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tabLst>
                <a:tab pos="1620838" algn="l"/>
              </a:tabLst>
            </a:pPr>
            <a:r>
              <a:rPr lang="ru-RU" sz="2000" b="1" dirty="0" smtClean="0" bmk="">
                <a:solidFill>
                  <a:srgbClr val="C0000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Виртуальные энциклопедии (справочные материалы)</a:t>
            </a:r>
            <a:endParaRPr lang="ru-RU" sz="2000" dirty="0" smtClean="0">
              <a:solidFill>
                <a:srgbClr val="C0000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000" u="sng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ru-RU" sz="2000" u="sng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km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000" dirty="0" err="1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news</a:t>
            </a:r>
            <a:endParaRPr lang="ru-RU" sz="2000" dirty="0" smtClean="0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Энциклопедия «Кирилл и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Мефодий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+mn-lt"/>
                <a:hlinkClick r:id="rId3"/>
              </a:rPr>
              <a:t>http://www.vedu.ru/BigEncDic/</a:t>
            </a:r>
            <a:endParaRPr lang="ru-RU" sz="2000" dirty="0" smtClean="0">
              <a:solidFill>
                <a:srgbClr val="002060"/>
              </a:solidFill>
              <a:latin typeface="+mn-lt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Большой энциклопедический словарь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 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hlinkClick r:id="rId4"/>
              </a:rPr>
              <a:t>http://awards-su.com/</a:t>
            </a:r>
            <a:endParaRPr lang="ru-RU" sz="2000" dirty="0" smtClean="0">
              <a:solidFill>
                <a:srgbClr val="002060"/>
              </a:solidFill>
              <a:latin typeface="+mn-lt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Награды СССР. Ордена, медали, знаки, значки, редкие документы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 и мн.др.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 spd="slow" advTm="14991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480" y="428604"/>
            <a:ext cx="68580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tabLst>
                <a:tab pos="1620838" algn="l"/>
              </a:tabLst>
            </a:pPr>
            <a:r>
              <a:rPr lang="ru-RU" sz="2400" b="1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Сайты, содержащие нормативно-правовые акты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ed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gov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sz="2400" u="sng" dirty="0" smtClean="0" bmk="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lang="en-US" sz="2400" u="sng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Официальный сайт Министерства образования РФ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www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kremlin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2400" u="sng" dirty="0" smtClean="0" bmk="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lang="en-US" sz="2400" u="sng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Официальный сайт Президента РФ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dirty="0" smtClean="0" bmk="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Сайты негосударственных и общественных организаций</a:t>
            </a:r>
            <a:r>
              <a:rPr lang="en-US" sz="2400" dirty="0" smtClean="0" bmk="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www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garant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ru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/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Гарант (законодательство с комментариями)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www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consultant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ru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en-US" sz="2400" u="sng" dirty="0" smtClean="0" bmk="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lang="en-US" sz="2400" u="sng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Консультант-плюс 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b="1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Образовательные  порталы</a:t>
            </a:r>
            <a:r>
              <a:rPr lang="en-US" sz="2400" dirty="0" smtClean="0" bmk="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www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edu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ru</a:t>
            </a: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/</a:t>
            </a:r>
            <a:endParaRPr lang="ru-RU" sz="2400" dirty="0" smtClean="0" bmk="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Российское образование. Федеральный портал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Tm="18143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571480"/>
            <a:ext cx="67151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tabLst>
                <a:tab pos="1620838" algn="l"/>
              </a:tabLst>
            </a:pP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Сайты музеев</a:t>
            </a:r>
          </a:p>
          <a:p>
            <a:pPr lvl="0" eaLnBrk="0" hangingPunct="0">
              <a:tabLst>
                <a:tab pos="1620838" algn="l"/>
              </a:tabLst>
            </a:pP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u="sng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ru-RU" sz="2400" u="sng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museum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Сайт музеев России и 100 музеев мира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u="sng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ru-RU" sz="2400" u="sng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3"/>
              </a:rPr>
              <a:t>www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3"/>
              </a:rPr>
              <a:t>shm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Государственный исторический музей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u="sng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ru-RU" sz="2400" u="sng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4"/>
              </a:rPr>
              <a:t>hermitage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4"/>
              </a:rPr>
              <a:t>ru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Эрмитаж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5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5"/>
              </a:rPr>
              <a:t>www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5"/>
              </a:rPr>
              <a:t>rusmuseum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5"/>
              </a:rPr>
              <a:t>ru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5"/>
              </a:rPr>
              <a:t>/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Государственный Русский музей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www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museum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2400" dirty="0" err="1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ru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museum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/1812/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index</a:t>
            </a: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  <a:hlinkClick r:id="rId6"/>
              </a:rPr>
              <a:t>html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  <a:p>
            <a:pPr lvl="0" eaLnBrk="0" hangingPunct="0">
              <a:tabLst>
                <a:tab pos="1620838" algn="l"/>
              </a:tabLst>
            </a:pPr>
            <a:r>
              <a:rPr lang="ru-RU" sz="2400" dirty="0" smtClean="0" bmk="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Проект «1812 год». Подробный материал, посвященный Отечественной войне 1812 года.</a:t>
            </a:r>
            <a:endParaRPr lang="ru-RU" sz="2400" dirty="0" smtClean="0" bmk="">
              <a:solidFill>
                <a:srgbClr val="002060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slow" advTm="24976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548</TotalTime>
  <Words>799</Words>
  <Application>Microsoft Office PowerPoint</Application>
  <PresentationFormat>Экран (4:3)</PresentationFormat>
  <Paragraphs>139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55</cp:revision>
  <dcterms:created xsi:type="dcterms:W3CDTF">2013-08-17T08:34:50Z</dcterms:created>
  <dcterms:modified xsi:type="dcterms:W3CDTF">2022-11-02T15:08:15Z</dcterms:modified>
</cp:coreProperties>
</file>