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95" r:id="rId1"/>
  </p:sldMasterIdLst>
  <p:notesMasterIdLst>
    <p:notesMasterId r:id="rId15"/>
  </p:notesMasterIdLst>
  <p:sldIdLst>
    <p:sldId id="302" r:id="rId2"/>
    <p:sldId id="323" r:id="rId3"/>
    <p:sldId id="328" r:id="rId4"/>
    <p:sldId id="325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2" autoAdjust="0"/>
    <p:restoredTop sz="94660"/>
  </p:normalViewPr>
  <p:slideViewPr>
    <p:cSldViewPr snapToGrid="0">
      <p:cViewPr varScale="1">
        <p:scale>
          <a:sx n="78" d="100"/>
          <a:sy n="78" d="100"/>
        </p:scale>
        <p:origin x="-84" y="-7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4FBFE6-398D-4494-9B34-3A9B3C0FE01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234B3-5F15-4DF4-A3C3-31E9957C1D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728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85BE45-C0EB-452D-8FFA-9B98E45C50A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592135" y="2887530"/>
            <a:ext cx="9038813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7788" y="1387737"/>
            <a:ext cx="9036424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767862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BE45-C0EB-452D-8FFA-9B98E45C50A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22081" y="559399"/>
            <a:ext cx="2237591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7985" y="849855"/>
            <a:ext cx="7343889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BE45-C0EB-452D-8FFA-9B98E45C50A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6125426" y="2880824"/>
            <a:ext cx="5480154" cy="923330"/>
            <a:chOff x="1815339" y="1496875"/>
            <a:chExt cx="5480154" cy="692497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496875"/>
              <a:ext cx="877163" cy="692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BE45-C0EB-452D-8FFA-9B98E45C50A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563446" y="2887579"/>
            <a:ext cx="9038813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54" y="1204857"/>
            <a:ext cx="10339617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2331" y="3767317"/>
            <a:ext cx="10312996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BE45-C0EB-452D-8FFA-9B98E45C50A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BE45-C0EB-452D-8FFA-9B98E45C50A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240280"/>
            <a:ext cx="5071872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6193535" y="2240280"/>
            <a:ext cx="5071872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2080" y="2240280"/>
            <a:ext cx="458992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7984" y="2947595"/>
            <a:ext cx="5071872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9741" y="2240280"/>
            <a:ext cx="4596384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944368"/>
            <a:ext cx="50663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BE45-C0EB-452D-8FFA-9B98E45C50A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BE45-C0EB-452D-8FFA-9B98E45C50A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BE45-C0EB-452D-8FFA-9B98E45C50A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2773" y="1678196"/>
            <a:ext cx="4563311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2669" y="559399"/>
            <a:ext cx="5488889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2773" y="3603813"/>
            <a:ext cx="4548967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BE45-C0EB-452D-8FFA-9B98E45C50A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3642" y="4668819"/>
            <a:ext cx="10356028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911723" y="666965"/>
            <a:ext cx="6362875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986" y="5324306"/>
            <a:ext cx="10341685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BE45-C0EB-452D-8FFA-9B98E45C50A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7987" y="570156"/>
            <a:ext cx="10341684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2330" y="2248348"/>
            <a:ext cx="10327340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0504" y="616144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85BE45-C0EB-452D-8FFA-9B98E45C50A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16144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52352" y="616144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8BECF06-562E-4E64-A6E1-2EADF9E4FB3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6" r:id="rId1"/>
    <p:sldLayoutId id="2147484397" r:id="rId2"/>
    <p:sldLayoutId id="2147484398" r:id="rId3"/>
    <p:sldLayoutId id="2147484399" r:id="rId4"/>
    <p:sldLayoutId id="2147484400" r:id="rId5"/>
    <p:sldLayoutId id="2147484401" r:id="rId6"/>
    <p:sldLayoutId id="2147484402" r:id="rId7"/>
    <p:sldLayoutId id="2147484403" r:id="rId8"/>
    <p:sldLayoutId id="2147484404" r:id="rId9"/>
    <p:sldLayoutId id="2147484405" r:id="rId10"/>
    <p:sldLayoutId id="214748440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7907" y="2540655"/>
            <a:ext cx="9729365" cy="651761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chemeClr val="bg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МУЗЕИ ПОД ОТКРЫТЫМ НЕБОМ В ВОСТОЧНОЙ ЕВРОПЕ: СТАНОВЛЕНИЕ И РАЗВИТИЕ</a:t>
            </a:r>
            <a:endParaRPr lang="ru-RU" sz="3200" dirty="0">
              <a:solidFill>
                <a:schemeClr val="bg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7363" y="117894"/>
            <a:ext cx="99699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Федеральное государственное бюджетное образовательное учреждение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высшего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«ХАКАССКИЙ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УНИВЕРСИТЕТ им. Н.Ф.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КАТАНОВА»</a:t>
            </a:r>
          </a:p>
          <a:p>
            <a:pPr algn="ctr"/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ИНСТИТУТ ИСТОРИИ И ПРАВА	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всеобщей истории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27119" y="3594264"/>
            <a:ext cx="58903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ВЫПУСКНАЯ КВАЛИФИКАЦИОННАЯ  РАБОТА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71652" y="4714881"/>
            <a:ext cx="64005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Студент: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Дмитрий Юрьевич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Научный руководитель:</a:t>
            </a:r>
          </a:p>
          <a:p>
            <a:pPr algn="r"/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Усатюк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Дмитрий Валерьевич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канд.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ист. наук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50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7987" y="570156"/>
            <a:ext cx="10341684" cy="636852"/>
          </a:xfrm>
        </p:spPr>
        <p:txBody>
          <a:bodyPr/>
          <a:lstStyle/>
          <a:p>
            <a:r>
              <a:rPr lang="ru-RU" sz="2800" dirty="0"/>
              <a:t>Популярные </a:t>
            </a:r>
            <a:r>
              <a:rPr lang="ru-RU" sz="2800" dirty="0" err="1" smtClean="0"/>
              <a:t>экомузеи</a:t>
            </a:r>
            <a:r>
              <a:rPr lang="ru-RU" sz="2800" dirty="0" smtClean="0"/>
              <a:t> </a:t>
            </a:r>
            <a:r>
              <a:rPr lang="ru-RU" sz="2800" dirty="0"/>
              <a:t>Восточной Европы.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1104" y="1658112"/>
            <a:ext cx="5535168" cy="4459224"/>
          </a:xfrm>
        </p:spPr>
        <p:txBody>
          <a:bodyPr/>
          <a:lstStyle/>
          <a:p>
            <a:r>
              <a:rPr lang="ru-RU" dirty="0" err="1"/>
              <a:t>Экомузей</a:t>
            </a:r>
            <a:r>
              <a:rPr lang="ru-RU" dirty="0"/>
              <a:t> «Трех Культур» в </a:t>
            </a:r>
            <a:r>
              <a:rPr lang="ru-RU" dirty="0" err="1" smtClean="0"/>
              <a:t>Лутовисках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193534" y="1658112"/>
            <a:ext cx="5303521" cy="4459224"/>
          </a:xfrm>
        </p:spPr>
        <p:txBody>
          <a:bodyPr/>
          <a:lstStyle/>
          <a:p>
            <a:pPr marL="0" indent="0">
              <a:buNone/>
            </a:pPr>
            <a:r>
              <a:rPr lang="ru-RU" dirty="0" err="1"/>
              <a:t>Э</a:t>
            </a:r>
            <a:r>
              <a:rPr lang="ru-RU" dirty="0" err="1" smtClean="0"/>
              <a:t>комузей</a:t>
            </a:r>
            <a:r>
              <a:rPr lang="ru-RU" dirty="0" smtClean="0"/>
              <a:t> </a:t>
            </a:r>
            <a:r>
              <a:rPr lang="ru-RU" dirty="0" err="1"/>
              <a:t>Ланцкорона</a:t>
            </a:r>
            <a:r>
              <a:rPr lang="ru-RU" dirty="0"/>
              <a:t> </a:t>
            </a:r>
          </a:p>
        </p:txBody>
      </p:sp>
      <p:pic>
        <p:nvPicPr>
          <p:cNvPr id="4099" name="Picture 3" descr="C:\Users\User\Desktop\tn_shar_hark_00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91" y="2728912"/>
            <a:ext cx="4632261" cy="308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DSC080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848" y="2287714"/>
            <a:ext cx="5270246" cy="3515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347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Карта </a:t>
            </a:r>
            <a:r>
              <a:rPr lang="ru-RU" sz="2400" dirty="0"/>
              <a:t>«</a:t>
            </a:r>
            <a:r>
              <a:rPr lang="ru-RU" sz="2400" dirty="0" smtClean="0"/>
              <a:t>Зелёных маршрутов» </a:t>
            </a:r>
            <a:r>
              <a:rPr lang="ru-RU" sz="2400" dirty="0"/>
              <a:t>(</a:t>
            </a:r>
            <a:r>
              <a:rPr lang="ru-RU" sz="2400" dirty="0" err="1"/>
              <a:t>greenways</a:t>
            </a:r>
            <a:r>
              <a:rPr lang="ru-RU" sz="2400" dirty="0"/>
              <a:t>)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high-speed-train-lines-in-europe-ma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98" y="2204229"/>
            <a:ext cx="5279442" cy="388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slide_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039" y="2204229"/>
            <a:ext cx="5173853" cy="388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419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sz="2500" dirty="0" smtClean="0"/>
              <a:t>           1</a:t>
            </a:r>
            <a:r>
              <a:rPr lang="ru-RU" sz="2500" dirty="0"/>
              <a:t>. Музеи под открытым небом классифицированы следующим образом: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500" dirty="0"/>
              <a:t>- Ансамблевые музеи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500" dirty="0"/>
              <a:t>- </a:t>
            </a:r>
            <a:r>
              <a:rPr lang="ru-RU" sz="2500" dirty="0" err="1"/>
              <a:t>Середовые</a:t>
            </a:r>
            <a:r>
              <a:rPr lang="ru-RU" sz="2500" dirty="0"/>
              <a:t> музеи («</a:t>
            </a:r>
            <a:r>
              <a:rPr lang="ru-RU" sz="2500" dirty="0" err="1"/>
              <a:t>in</a:t>
            </a:r>
            <a:r>
              <a:rPr lang="ru-RU" sz="2500" dirty="0"/>
              <a:t> </a:t>
            </a:r>
            <a:r>
              <a:rPr lang="ru-RU" sz="2500" dirty="0" err="1"/>
              <a:t>situ</a:t>
            </a:r>
            <a:r>
              <a:rPr lang="ru-RU" sz="2500" dirty="0"/>
              <a:t>»)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500" dirty="0"/>
              <a:t>- Живые музеи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500" dirty="0"/>
              <a:t>- </a:t>
            </a:r>
            <a:r>
              <a:rPr lang="ru-RU" sz="2500" dirty="0" err="1"/>
              <a:t>Экомузеи</a:t>
            </a:r>
            <a:endParaRPr lang="ru-RU" sz="2500" dirty="0"/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500" dirty="0"/>
              <a:t>Основными периодами становления и развития музеев под открытым небом являются три этапа: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500" dirty="0"/>
              <a:t>Первый этап – с 1891 г. (открытие первого «</a:t>
            </a:r>
            <a:r>
              <a:rPr lang="ru-RU" sz="2500" dirty="0" err="1"/>
              <a:t>скансена</a:t>
            </a:r>
            <a:r>
              <a:rPr lang="ru-RU" sz="2500" dirty="0"/>
              <a:t>» </a:t>
            </a:r>
            <a:r>
              <a:rPr lang="ru-RU" sz="2500" dirty="0" err="1"/>
              <a:t>Хазелиусом</a:t>
            </a:r>
            <a:r>
              <a:rPr lang="ru-RU" sz="2500" dirty="0"/>
              <a:t>) до 1918 г. (окончания Первой мировой войны»).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500" dirty="0"/>
              <a:t>Второй этап – 1919-1958 гг. – </a:t>
            </a:r>
            <a:r>
              <a:rPr lang="ru-RU" sz="2500" dirty="0" err="1"/>
              <a:t>межвоенный</a:t>
            </a:r>
            <a:r>
              <a:rPr lang="ru-RU" sz="2500" dirty="0"/>
              <a:t> период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500" dirty="0"/>
              <a:t>Третий этап – с 1959 г. по настоящее время – современный период.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500" dirty="0" smtClean="0"/>
              <a:t>             2</a:t>
            </a:r>
            <a:r>
              <a:rPr lang="ru-RU" sz="2500" dirty="0"/>
              <a:t>. Сегодня в Восточной Европе, существует весь видовой спектр музеев под открытым небом, это «</a:t>
            </a:r>
            <a:r>
              <a:rPr lang="ru-RU" sz="2500" dirty="0" err="1"/>
              <a:t>сканцены</a:t>
            </a:r>
            <a:r>
              <a:rPr lang="ru-RU" sz="2500" dirty="0"/>
              <a:t>» где в современный период появляются тематические отделы, демонстрирующие деятельность ремесленников, пахарей, гончаров и т.д., принципы работы ветряных и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500" dirty="0"/>
              <a:t>водяных мельниц и т.д. «Живой музей», в подобных музеях Можно наблюдать имитацию деятельности жителей конкретного времени. То есть из места хранившего исторические здания и внутреннее убранство, «</a:t>
            </a:r>
            <a:r>
              <a:rPr lang="ru-RU" sz="2500" dirty="0" err="1"/>
              <a:t>скансен</a:t>
            </a:r>
            <a:r>
              <a:rPr lang="ru-RU" sz="2500" dirty="0"/>
              <a:t>» превратился в реконструированный парк, площади, улицу квартал, прошлого, с тематическими отделами, ярмарками, концертами (сохраняющих и нематериальную культуру). Музей под открытым небом в своей динамике представляет всё больше разнообразия для своих посетителей, это мемориальные памятники, памятники военной истории, техники и т.д. Примечательным является появление «</a:t>
            </a:r>
            <a:r>
              <a:rPr lang="ru-RU" sz="2500" dirty="0" err="1"/>
              <a:t>экомузеев</a:t>
            </a:r>
            <a:r>
              <a:rPr lang="ru-RU" sz="2500" dirty="0"/>
              <a:t>», сохраняющих не только культурное и нематериальное наследие, но и само культурное пространство.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960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внимание!!!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19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723" y="2247900"/>
            <a:ext cx="5814555" cy="387826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ru-RU" sz="1600" dirty="0"/>
              <a:t>Музей под открытым небом — </a:t>
            </a:r>
            <a:r>
              <a:rPr lang="ru-RU" sz="1600" dirty="0" smtClean="0"/>
              <a:t>это </a:t>
            </a:r>
            <a:r>
              <a:rPr lang="ru-RU" sz="1600" dirty="0"/>
              <a:t>любой музей, чья экспозиция выставляется вне помещений. </a:t>
            </a:r>
            <a:br>
              <a:rPr lang="ru-RU" sz="1600" dirty="0"/>
            </a:br>
            <a:r>
              <a:rPr lang="ru-RU" sz="1600" dirty="0"/>
              <a:t>В более узком значении музеями под открытым небом называют музеи, в которых демонстрируются примеры архитектурных сооружений. Во многих музеях проводится комплексная реконструкция прошлого, исторические строения являются не просто отдельными экспонатами, а образуют взаимосвязанный комплекс.</a:t>
            </a:r>
          </a:p>
        </p:txBody>
      </p:sp>
    </p:spTree>
    <p:extLst>
      <p:ext uri="{BB962C8B-B14F-4D97-AF65-F5344CB8AC3E}">
        <p14:creationId xmlns:p14="http://schemas.microsoft.com/office/powerpoint/2010/main" val="206542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Развитие музеев под открытым небом связанно с появлением тематических отделов.</a:t>
            </a:r>
            <a:endParaRPr lang="ru-RU" sz="1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276277"/>
            <a:ext cx="5072063" cy="380404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608" y="2279904"/>
            <a:ext cx="4741651" cy="3748467"/>
          </a:xfrm>
        </p:spPr>
      </p:pic>
    </p:spTree>
    <p:extLst>
      <p:ext uri="{BB962C8B-B14F-4D97-AF65-F5344CB8AC3E}">
        <p14:creationId xmlns:p14="http://schemas.microsoft.com/office/powerpoint/2010/main" val="36417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029" y="2247900"/>
            <a:ext cx="5821942" cy="387826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err="1" smtClean="0"/>
              <a:t>Экомузеи</a:t>
            </a:r>
            <a:r>
              <a:rPr lang="ru-RU" sz="1800" dirty="0" smtClean="0"/>
              <a:t> наряду со «</a:t>
            </a:r>
            <a:r>
              <a:rPr lang="ru-RU" sz="1800" dirty="0" err="1" smtClean="0"/>
              <a:t>скансенами</a:t>
            </a:r>
            <a:r>
              <a:rPr lang="ru-RU" sz="1800" dirty="0" smtClean="0"/>
              <a:t>» занимаются сохранением культурного наследия.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02184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2099" y="2255520"/>
            <a:ext cx="10341684" cy="2840736"/>
          </a:xfrm>
        </p:spPr>
        <p:txBody>
          <a:bodyPr/>
          <a:lstStyle/>
          <a:p>
            <a:pPr algn="l"/>
            <a:r>
              <a:rPr lang="ru-RU" sz="3600" dirty="0" smtClean="0"/>
              <a:t>Классификация музеев под открытым небом: 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- Ансамблевые музеи</a:t>
            </a:r>
            <a:br>
              <a:rPr lang="ru-RU" sz="3600" dirty="0"/>
            </a:br>
            <a:r>
              <a:rPr lang="ru-RU" sz="3600" dirty="0"/>
              <a:t>- </a:t>
            </a:r>
            <a:r>
              <a:rPr lang="ru-RU" sz="3600" dirty="0" err="1"/>
              <a:t>Середовые</a:t>
            </a:r>
            <a:r>
              <a:rPr lang="ru-RU" sz="3600" dirty="0"/>
              <a:t> музеи («</a:t>
            </a:r>
            <a:r>
              <a:rPr lang="ru-RU" sz="3600" dirty="0" err="1"/>
              <a:t>in</a:t>
            </a:r>
            <a:r>
              <a:rPr lang="ru-RU" sz="3600" dirty="0"/>
              <a:t> </a:t>
            </a:r>
            <a:r>
              <a:rPr lang="ru-RU" sz="3600" dirty="0" err="1"/>
              <a:t>situ</a:t>
            </a:r>
            <a:r>
              <a:rPr lang="ru-RU" sz="3600" dirty="0"/>
              <a:t>»)</a:t>
            </a:r>
            <a:br>
              <a:rPr lang="ru-RU" sz="3600" dirty="0"/>
            </a:br>
            <a:r>
              <a:rPr lang="ru-RU" sz="3600" dirty="0"/>
              <a:t>- Живые музеи </a:t>
            </a:r>
            <a:br>
              <a:rPr lang="ru-RU" sz="3600" dirty="0"/>
            </a:br>
            <a:r>
              <a:rPr lang="ru-RU" sz="3600" dirty="0"/>
              <a:t>- </a:t>
            </a:r>
            <a:r>
              <a:rPr lang="ru-RU" sz="3600" dirty="0" err="1"/>
              <a:t>Экомузеи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48610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8259" y="2157984"/>
            <a:ext cx="10341684" cy="3413760"/>
          </a:xfrm>
        </p:spPr>
        <p:txBody>
          <a:bodyPr/>
          <a:lstStyle/>
          <a:p>
            <a:pPr algn="l"/>
            <a:r>
              <a:rPr lang="ru-RU" sz="2400" dirty="0" smtClean="0"/>
              <a:t>Периодизация музеев под открытым небом: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Первый этап – с 1891 г. (открытие первого «</a:t>
            </a:r>
            <a:r>
              <a:rPr lang="ru-RU" sz="2400" dirty="0" err="1"/>
              <a:t>скансена</a:t>
            </a:r>
            <a:r>
              <a:rPr lang="ru-RU" sz="2400" dirty="0"/>
              <a:t>» </a:t>
            </a:r>
            <a:r>
              <a:rPr lang="ru-RU" sz="2400" dirty="0" err="1"/>
              <a:t>Хазелиусом</a:t>
            </a:r>
            <a:r>
              <a:rPr lang="ru-RU" sz="2400" dirty="0"/>
              <a:t>) до 1918 г. (окончания Первой мировой войны»).</a:t>
            </a:r>
            <a:br>
              <a:rPr lang="ru-RU" sz="2400" dirty="0"/>
            </a:br>
            <a:r>
              <a:rPr lang="ru-RU" sz="2400" dirty="0"/>
              <a:t>Второй этап – 1919-1958 гг. – </a:t>
            </a:r>
            <a:r>
              <a:rPr lang="ru-RU" sz="2400" dirty="0" err="1"/>
              <a:t>межвоенный</a:t>
            </a:r>
            <a:r>
              <a:rPr lang="ru-RU" sz="2400" dirty="0"/>
              <a:t> период</a:t>
            </a:r>
            <a:br>
              <a:rPr lang="ru-RU" sz="2400" dirty="0"/>
            </a:br>
            <a:r>
              <a:rPr lang="ru-RU" sz="2400" dirty="0"/>
              <a:t>Третий этап – с 1959 г. по настоящее время – современный период.</a:t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6612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7987" y="570156"/>
            <a:ext cx="10341684" cy="575892"/>
          </a:xfrm>
        </p:spPr>
        <p:txBody>
          <a:bodyPr/>
          <a:lstStyle/>
          <a:p>
            <a:r>
              <a:rPr lang="ru-RU" sz="2800" dirty="0" smtClean="0"/>
              <a:t>Популярные «</a:t>
            </a:r>
            <a:r>
              <a:rPr lang="ru-RU" sz="2800" dirty="0" err="1" smtClean="0"/>
              <a:t>скансены</a:t>
            </a:r>
            <a:r>
              <a:rPr lang="ru-RU" sz="2800" dirty="0" smtClean="0"/>
              <a:t>» Восточной Европы.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1248" y="2231136"/>
            <a:ext cx="5148608" cy="3889427"/>
          </a:xfrm>
        </p:spPr>
        <p:txBody>
          <a:bodyPr/>
          <a:lstStyle/>
          <a:p>
            <a:r>
              <a:rPr lang="ru-RU" dirty="0" smtClean="0"/>
              <a:t>Музей </a:t>
            </a:r>
            <a:r>
              <a:rPr lang="ru-RU" dirty="0" err="1" smtClean="0"/>
              <a:t>Пирогово</a:t>
            </a:r>
            <a:r>
              <a:rPr lang="ru-RU" dirty="0" smtClean="0"/>
              <a:t> (Украина)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39696"/>
            <a:ext cx="5376840" cy="3968496"/>
          </a:xfrm>
        </p:spPr>
        <p:txBody>
          <a:bodyPr/>
          <a:lstStyle/>
          <a:p>
            <a:r>
              <a:rPr lang="ru-RU" dirty="0" smtClean="0"/>
              <a:t>Музей </a:t>
            </a:r>
            <a:r>
              <a:rPr lang="ru-RU" dirty="0" err="1"/>
              <a:t>М</a:t>
            </a:r>
            <a:r>
              <a:rPr lang="ru-RU" dirty="0" err="1" smtClean="0"/>
              <a:t>азовецкой</a:t>
            </a:r>
            <a:r>
              <a:rPr lang="ru-RU" dirty="0" smtClean="0"/>
              <a:t> деревни (Польша)</a:t>
            </a:r>
            <a:endParaRPr lang="ru-RU" dirty="0"/>
          </a:p>
        </p:txBody>
      </p:sp>
      <p:pic>
        <p:nvPicPr>
          <p:cNvPr id="1026" name="Picture 2" descr="C:\Users\User\Desktop\10-6-1024x6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3200998"/>
            <a:ext cx="4077325" cy="272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Sierpc_0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469" y="3200998"/>
            <a:ext cx="5745757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766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7987" y="570156"/>
            <a:ext cx="10341684" cy="624660"/>
          </a:xfrm>
        </p:spPr>
        <p:txBody>
          <a:bodyPr/>
          <a:lstStyle/>
          <a:p>
            <a:r>
              <a:rPr lang="ru-RU" sz="2400" dirty="0"/>
              <a:t>Популярные «</a:t>
            </a:r>
            <a:r>
              <a:rPr lang="ru-RU" sz="2400" dirty="0" err="1"/>
              <a:t>скансены</a:t>
            </a:r>
            <a:r>
              <a:rPr lang="ru-RU" sz="2400" dirty="0"/>
              <a:t>» Восточной Европы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24256" y="1743456"/>
            <a:ext cx="5462016" cy="4373880"/>
          </a:xfrm>
        </p:spPr>
        <p:txBody>
          <a:bodyPr/>
          <a:lstStyle/>
          <a:p>
            <a:r>
              <a:rPr lang="ru-RU" dirty="0"/>
              <a:t>Музей народного творчества и архитектуры Чехии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193534" y="1743456"/>
            <a:ext cx="5449825" cy="4373880"/>
          </a:xfrm>
        </p:spPr>
        <p:txBody>
          <a:bodyPr/>
          <a:lstStyle/>
          <a:p>
            <a:r>
              <a:rPr lang="ru-RU" dirty="0"/>
              <a:t>Деревенский Музей им. </a:t>
            </a:r>
            <a:r>
              <a:rPr lang="ru-RU" dirty="0" err="1"/>
              <a:t>Димитрие</a:t>
            </a:r>
            <a:r>
              <a:rPr lang="ru-RU" dirty="0"/>
              <a:t> Густи (Румыния)</a:t>
            </a:r>
          </a:p>
          <a:p>
            <a:endParaRPr lang="ru-RU" dirty="0"/>
          </a:p>
        </p:txBody>
      </p:sp>
      <p:pic>
        <p:nvPicPr>
          <p:cNvPr id="2050" name="Picture 2" descr="C:\Users\User\Desktop\3d02c8d02dbd069d0ca7f633f0ac0113-thumb-1200x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47" y="2926317"/>
            <a:ext cx="4793933" cy="35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d4400445-4546-4eab-9c92-fa89a3c57507_800x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119" y="2531745"/>
            <a:ext cx="5078791" cy="380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87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7987" y="570156"/>
            <a:ext cx="10341684" cy="636852"/>
          </a:xfrm>
        </p:spPr>
        <p:txBody>
          <a:bodyPr/>
          <a:lstStyle/>
          <a:p>
            <a:r>
              <a:rPr lang="ru-RU" sz="2800" dirty="0"/>
              <a:t>Популярные «</a:t>
            </a:r>
            <a:r>
              <a:rPr lang="ru-RU" sz="2800" dirty="0" err="1"/>
              <a:t>скансены</a:t>
            </a:r>
            <a:r>
              <a:rPr lang="ru-RU" sz="2800" dirty="0"/>
              <a:t>» Восточной Европы.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1104" y="1658112"/>
            <a:ext cx="5535168" cy="4459224"/>
          </a:xfrm>
        </p:spPr>
        <p:txBody>
          <a:bodyPr/>
          <a:lstStyle/>
          <a:p>
            <a:r>
              <a:rPr lang="ru-RU" dirty="0" err="1" smtClean="0"/>
              <a:t>Венспилский</a:t>
            </a:r>
            <a:r>
              <a:rPr lang="ru-RU" dirty="0" smtClean="0"/>
              <a:t> музей (Латвия)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193534" y="1658112"/>
            <a:ext cx="5303521" cy="4459224"/>
          </a:xfrm>
        </p:spPr>
        <p:txBody>
          <a:bodyPr/>
          <a:lstStyle/>
          <a:p>
            <a:r>
              <a:rPr lang="ru-RU" dirty="0" smtClean="0"/>
              <a:t>Музей в </a:t>
            </a:r>
            <a:r>
              <a:rPr lang="ru-RU" dirty="0" err="1" smtClean="0"/>
              <a:t>Румшешкесе</a:t>
            </a:r>
            <a:r>
              <a:rPr lang="ru-RU" dirty="0" smtClean="0"/>
              <a:t> (Литва)</a:t>
            </a:r>
            <a:endParaRPr lang="ru-RU" dirty="0"/>
          </a:p>
        </p:txBody>
      </p:sp>
      <p:pic>
        <p:nvPicPr>
          <p:cNvPr id="3074" name="Picture 2" descr="C:\Users\User\Desktop\ventspils-castle-latvia-trave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58" y="3045437"/>
            <a:ext cx="5244900" cy="251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98ce37f9a7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006" y="2486026"/>
            <a:ext cx="5370981" cy="3700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519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2473</TotalTime>
  <Words>412</Words>
  <Application>Microsoft Office PowerPoint</Application>
  <PresentationFormat>Произвольный</PresentationFormat>
  <Paragraphs>43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Твердый переплет</vt:lpstr>
      <vt:lpstr>МУЗЕИ ПОД ОТКРЫТЫМ НЕБОМ В ВОСТОЧНОЙ ЕВРОПЕ: СТАНОВЛЕНИЕ И РАЗВИТИЕ</vt:lpstr>
      <vt:lpstr>Музей под открытым небом — это любой музей, чья экспозиция выставляется вне помещений.  В более узком значении музеями под открытым небом называют музеи, в которых демонстрируются примеры архитектурных сооружений. Во многих музеях проводится комплексная реконструкция прошлого, исторические строения являются не просто отдельными экспонатами, а образуют взаимосвязанный комплекс.</vt:lpstr>
      <vt:lpstr>Развитие музеев под открытым небом связанно с появлением тематических отделов.</vt:lpstr>
      <vt:lpstr>Экомузеи наряду со «скансенами» занимаются сохранением культурного наследия.</vt:lpstr>
      <vt:lpstr>Классификация музеев под открытым небом:  - Ансамблевые музеи - Середовые музеи («in situ») - Живые музеи  - Экомузеи </vt:lpstr>
      <vt:lpstr>Периодизация музеев под открытым небом: Первый этап – с 1891 г. (открытие первого «скансена» Хазелиусом) до 1918 г. (окончания Первой мировой войны»). Второй этап – 1919-1958 гг. – межвоенный период Третий этап – с 1959 г. по настоящее время – современный период. </vt:lpstr>
      <vt:lpstr>Популярные «скансены» Восточной Европы.</vt:lpstr>
      <vt:lpstr>Популярные «скансены» Восточной Европы.</vt:lpstr>
      <vt:lpstr>Популярные «скансены» Восточной Европы.</vt:lpstr>
      <vt:lpstr>Популярные экомузеи Восточной Европы.</vt:lpstr>
      <vt:lpstr>Карта «Зелёных маршрутов» (greenways)</vt:lpstr>
      <vt:lpstr>Выводы: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МУЗЕИ ПОД ОТКРЫТЫМ НЕБОМ В ВОСТОЧНОЙ ЕВРОПЕ: СТАНОВЛЕНИЕ И РАЗВИТИЕ</dc:title>
  <dc:creator>Admin</dc:creator>
  <cp:lastModifiedBy>User</cp:lastModifiedBy>
  <cp:revision>211</cp:revision>
  <dcterms:created xsi:type="dcterms:W3CDTF">2017-12-13T10:04:42Z</dcterms:created>
  <dcterms:modified xsi:type="dcterms:W3CDTF">2021-06-29T17:17:36Z</dcterms:modified>
</cp:coreProperties>
</file>