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66" r:id="rId7"/>
    <p:sldId id="267" r:id="rId8"/>
    <p:sldId id="259" r:id="rId9"/>
    <p:sldId id="260" r:id="rId10"/>
    <p:sldId id="264" r:id="rId11"/>
    <p:sldId id="270" r:id="rId12"/>
    <p:sldId id="27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50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592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313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17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592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684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327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727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333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934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781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4678F-4E37-4C40-987F-CAEA11D90B6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9C1CB-948F-4432-AA8C-A84F42038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10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jpeg"/><Relationship Id="rId18" Type="http://schemas.openxmlformats.org/officeDocument/2006/relationships/image" Target="../media/image43.jpeg"/><Relationship Id="rId26" Type="http://schemas.openxmlformats.org/officeDocument/2006/relationships/image" Target="../media/image51.jpeg"/><Relationship Id="rId3" Type="http://schemas.openxmlformats.org/officeDocument/2006/relationships/image" Target="../media/image28.jpg"/><Relationship Id="rId21" Type="http://schemas.openxmlformats.org/officeDocument/2006/relationships/image" Target="../media/image46.jpeg"/><Relationship Id="rId34" Type="http://schemas.openxmlformats.org/officeDocument/2006/relationships/image" Target="../media/image59.jpeg"/><Relationship Id="rId7" Type="http://schemas.openxmlformats.org/officeDocument/2006/relationships/image" Target="../media/image32.png"/><Relationship Id="rId12" Type="http://schemas.openxmlformats.org/officeDocument/2006/relationships/image" Target="../media/image37.jpeg"/><Relationship Id="rId17" Type="http://schemas.openxmlformats.org/officeDocument/2006/relationships/image" Target="../media/image42.jpeg"/><Relationship Id="rId25" Type="http://schemas.openxmlformats.org/officeDocument/2006/relationships/image" Target="../media/image50.jpeg"/><Relationship Id="rId33" Type="http://schemas.openxmlformats.org/officeDocument/2006/relationships/image" Target="../media/image58.jpeg"/><Relationship Id="rId38" Type="http://schemas.openxmlformats.org/officeDocument/2006/relationships/image" Target="../media/image63.jpeg"/><Relationship Id="rId2" Type="http://schemas.openxmlformats.org/officeDocument/2006/relationships/image" Target="../media/image27.jpeg"/><Relationship Id="rId16" Type="http://schemas.openxmlformats.org/officeDocument/2006/relationships/image" Target="../media/image41.jpeg"/><Relationship Id="rId20" Type="http://schemas.openxmlformats.org/officeDocument/2006/relationships/image" Target="../media/image45.jpeg"/><Relationship Id="rId29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jpeg"/><Relationship Id="rId24" Type="http://schemas.openxmlformats.org/officeDocument/2006/relationships/image" Target="../media/image49.jpeg"/><Relationship Id="rId32" Type="http://schemas.openxmlformats.org/officeDocument/2006/relationships/image" Target="../media/image57.jpeg"/><Relationship Id="rId37" Type="http://schemas.openxmlformats.org/officeDocument/2006/relationships/image" Target="../media/image62.jpeg"/><Relationship Id="rId5" Type="http://schemas.openxmlformats.org/officeDocument/2006/relationships/image" Target="../media/image30.jpeg"/><Relationship Id="rId15" Type="http://schemas.openxmlformats.org/officeDocument/2006/relationships/image" Target="../media/image40.jpeg"/><Relationship Id="rId23" Type="http://schemas.openxmlformats.org/officeDocument/2006/relationships/image" Target="../media/image48.jpeg"/><Relationship Id="rId28" Type="http://schemas.openxmlformats.org/officeDocument/2006/relationships/image" Target="../media/image53.jpeg"/><Relationship Id="rId36" Type="http://schemas.openxmlformats.org/officeDocument/2006/relationships/image" Target="../media/image61.gif"/><Relationship Id="rId10" Type="http://schemas.openxmlformats.org/officeDocument/2006/relationships/image" Target="../media/image35.jpeg"/><Relationship Id="rId19" Type="http://schemas.openxmlformats.org/officeDocument/2006/relationships/image" Target="../media/image44.jpeg"/><Relationship Id="rId31" Type="http://schemas.openxmlformats.org/officeDocument/2006/relationships/image" Target="../media/image56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Relationship Id="rId14" Type="http://schemas.openxmlformats.org/officeDocument/2006/relationships/image" Target="../media/image39.jpeg"/><Relationship Id="rId22" Type="http://schemas.openxmlformats.org/officeDocument/2006/relationships/image" Target="../media/image47.jpeg"/><Relationship Id="rId27" Type="http://schemas.openxmlformats.org/officeDocument/2006/relationships/image" Target="../media/image52.jpeg"/><Relationship Id="rId30" Type="http://schemas.openxmlformats.org/officeDocument/2006/relationships/image" Target="../media/image55.jpeg"/><Relationship Id="rId35" Type="http://schemas.openxmlformats.org/officeDocument/2006/relationships/image" Target="../media/image6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ovch.chuvashia.com/?p=153555" TargetMode="External"/><Relationship Id="rId2" Type="http://schemas.openxmlformats.org/officeDocument/2006/relationships/hyperlink" Target="https://zen.yandex.ru/media/id/5e7a011c8319b630589e751e/uchenyi-s-mirovym-imenem-rodilsia-i-uchilsia-v-kanashe-607d8a3690024f5c1080eaf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from=tabbar&amp;text=%D0%B8%D0%B7%D0%B2%D0%B5%D1%81%D1%82%D0%BD%D1%8B%D0%B5%20%D1%83%D1%87%D0%B5%D0%BD%D1%8B%D0%B5%20%D0%B3%20%D0%BA%D0%B0%D0%BD%D0%B0%D1%88%D0%B0" TargetMode="External"/><Relationship Id="rId5" Type="http://schemas.openxmlformats.org/officeDocument/2006/relationships/hyperlink" Target="http://www.russia-open.com/regions/privolzhsk/chuvash/TurMar/8962/index.phtml" TargetMode="External"/><Relationship Id="rId4" Type="http://schemas.openxmlformats.org/officeDocument/2006/relationships/hyperlink" Target="https://gkan.cap.ru/news/2021/02/05/god-nauki-i-tehnologi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3848" y="4533220"/>
            <a:ext cx="56086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 работы: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Алексеева Надежда Николаевна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читель физики МАОУ «СОШ № 3»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 Канаш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68760"/>
            <a:ext cx="79563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Научное  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путешествие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улицам 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94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76"/>
            <a:ext cx="9144000" cy="6842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032" y="4176540"/>
            <a:ext cx="4485244" cy="2520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3571892"/>
            <a:ext cx="4155750" cy="31249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5250580" cy="3024336"/>
          </a:xfrm>
          <a:prstGeom prst="rect">
            <a:avLst/>
          </a:prstGeom>
        </p:spPr>
      </p:pic>
      <p:pic>
        <p:nvPicPr>
          <p:cNvPr id="1026" name="Picture 2" descr="C:\Users\Надежда\Documents\7 б\Год науки\Бударин НИк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8767"/>
            <a:ext cx="3238415" cy="404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62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784" y="-19799"/>
            <a:ext cx="903649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 земляки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те кто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пытался и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пытается понять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как образовался и устроен мир, из чего мы состоим, и что нас окружает, что там — за линией горизонта, и где границы Вселенной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гордимся ими!!! </a:t>
            </a:r>
          </a:p>
          <a:p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48" y="1772816"/>
            <a:ext cx="1576481" cy="11854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11388"/>
            <a:ext cx="999377" cy="12201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849" y="3061987"/>
            <a:ext cx="1549621" cy="12488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030" y="1717204"/>
            <a:ext cx="1004720" cy="125590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95271"/>
            <a:ext cx="943185" cy="125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665" y="1787167"/>
            <a:ext cx="1193196" cy="1247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38267"/>
            <a:ext cx="91248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Абруков Сергей Андреевич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689" y="1787167"/>
            <a:ext cx="941669" cy="124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Агаков Всеволод Георгиевич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251" y="1791026"/>
            <a:ext cx="947021" cy="126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Артемьев Иосиф Тимофеевич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746" y="3040832"/>
            <a:ext cx="920532" cy="118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Архипов Юрий Романович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464" y="1792199"/>
            <a:ext cx="929023" cy="127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Арчиков Емельян Иванович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575" y="3030378"/>
            <a:ext cx="900112" cy="119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Афанасьев Александр Александрович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470" y="3052851"/>
            <a:ext cx="845947" cy="131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Белов Валерий Васильевич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417" y="3101081"/>
            <a:ext cx="940604" cy="123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Волков Анатолий Никандрович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197" y="3101081"/>
            <a:ext cx="960711" cy="128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Воронов Леонид Николаевич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174" y="3109316"/>
            <a:ext cx="819601" cy="122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1" descr="Акимов Александр Петрович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687" y="3052851"/>
            <a:ext cx="849667" cy="118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Гордон Меер Борисович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67" y="4271505"/>
            <a:ext cx="926822" cy="124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Григорьев Николай Григорьевич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889" y="4291484"/>
            <a:ext cx="800823" cy="122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3" name="Picture 31" descr="Григорьев Фирс Григорьевич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249833"/>
            <a:ext cx="952500" cy="125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5" name="Picture 33" descr="Димитриев Алексей Димитрович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280" y="4303448"/>
            <a:ext cx="916409" cy="121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7" name="Picture 35" descr="Зайцев Петр Владимирович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294" y="4303448"/>
            <a:ext cx="909987" cy="120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9" name="Picture 37" descr="Зубов Николай Васильевич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417" y="4321362"/>
            <a:ext cx="928687" cy="119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1" name="Picture 39" descr="Ивлев Дюис Данилович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278" y="4288210"/>
            <a:ext cx="920288" cy="121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3" name="Picture 41" descr="Казаков Юрий Федорович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566" y="4308612"/>
            <a:ext cx="961865" cy="123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5" name="Picture 43" descr="Кондратьев Алексей Александрович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348974"/>
            <a:ext cx="945418" cy="117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7" name="Picture 45" descr="Ксенофонтов Сергей Иванович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714" y="4338718"/>
            <a:ext cx="809942" cy="120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9" name="Picture 47" descr="Лямец Юрий Яковлевич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8" y="5527596"/>
            <a:ext cx="991979" cy="130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1" name="Picture 49" descr="Миронов Юрий Михайлович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329" y="5529287"/>
            <a:ext cx="977391" cy="128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3" name="Picture 51" descr="Насакин Олег Евгеньевич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851" y="5533450"/>
            <a:ext cx="962957" cy="127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5" name="Picture 53" descr="Поляков Николай Димитриевич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606" y="5581412"/>
            <a:ext cx="896243" cy="1206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7" name="Picture 55" descr="Прокопьев Иван Павлович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697" y="5544780"/>
            <a:ext cx="844962" cy="128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9" name="Picture 57" descr="Станьял (Никитин) Виталий Петрович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232" y="5542990"/>
            <a:ext cx="972046" cy="129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1" name="Picture 59" descr="Суровцев Владимир Николаевич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278" y="5610233"/>
            <a:ext cx="920288" cy="117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3" name="Picture 61" descr="Шнеерсон Эдуард Менделевич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794" y="5533450"/>
            <a:ext cx="948137" cy="125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5" name="Picture 63" descr="Шашков Иван Ефимович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931" y="5610741"/>
            <a:ext cx="849031" cy="113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7" name="Picture 65" descr="Терентьев Алексей Григорьевич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431" y="5573806"/>
            <a:ext cx="882048" cy="116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713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сточники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информации, использованные при подготовке проекта и презентации.</a:t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Ученый с мировым именем родился и учился в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Канаше </a:t>
            </a:r>
          </a:p>
          <a:p>
            <a:pPr marL="0" indent="0">
              <a:buNone/>
            </a:pPr>
            <a:r>
              <a:rPr lang="en-US" sz="1800" b="1" dirty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zen.yandex.ru/media/id/5e7a011c8319b630589e751e/uchenyi-s-mirovym-imenem-rodilsia-i-uchilsia-v-kanashe-607d8a3690024f5c1080eafe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Уроженец Канаша – лауреат престижной научной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премии</a:t>
            </a:r>
          </a:p>
          <a:p>
            <a:pPr marL="0" indent="0">
              <a:buNone/>
            </a:pPr>
            <a:r>
              <a:rPr lang="en-US" sz="1800" b="1" dirty="0">
                <a:latin typeface="Times New Roman" pitchFamily="18" charset="0"/>
                <a:cs typeface="Times New Roman" pitchFamily="18" charset="0"/>
                <a:hlinkClick r:id="rId3"/>
              </a:rPr>
              <a:t>http://sovch.chuvashia.com/?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p=153555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Год науки 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технологии</a:t>
            </a:r>
          </a:p>
          <a:p>
            <a:pPr marL="0" indent="0">
              <a:buNone/>
            </a:pPr>
            <a:r>
              <a:rPr lang="en-US" sz="1800" b="1" dirty="0"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  <a:hlinkClick r:id="rId4"/>
              </a:rPr>
              <a:t>gkan.cap.ru/news/2021/02/05/god-nauki-i-tehnologii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Город Канаш</a:t>
            </a:r>
          </a:p>
          <a:p>
            <a:pPr marL="0" indent="0">
              <a:buNone/>
            </a:pPr>
            <a:r>
              <a:rPr lang="en-US" sz="1800" b="1" dirty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  <a:hlinkClick r:id="rId5"/>
              </a:rPr>
              <a:t>www.russia-open.com/regions/privolzhsk/chuvash/TurMar/8962/index.phtml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Наши земляки (картины)</a:t>
            </a:r>
          </a:p>
          <a:p>
            <a:pPr marL="0" indent="0">
              <a:buNone/>
            </a:pPr>
            <a:r>
              <a:rPr lang="en-US" sz="1800" b="1" dirty="0">
                <a:latin typeface="Times New Roman" pitchFamily="18" charset="0"/>
                <a:cs typeface="Times New Roman" pitchFamily="18" charset="0"/>
                <a:hlinkClick r:id="rId6"/>
              </a:rPr>
              <a:t>https://yandex.ru/images/search?from=tabbar&amp;text=%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  <a:hlinkClick r:id="rId6"/>
              </a:rPr>
              <a:t>D0%B8%D0%B7%D0%B2%D0%B5%D1%81%D1%82%D0%BD%D1%8B%D0%B5%20%D1%83%D1%87%D0%B5%D0%BD%D1%8B%D0%B5%20%D0%B3%20%D0%BA%D0%B0%D0%BD%D0%B0%D1%88%D0%B0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519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88" y="0"/>
            <a:ext cx="4845144" cy="6858000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Наша страна дала миру множество уникальных имен и научных открытий, которые сыграли большую роль в развитии человеческой цивилизации. Всем известны такие выдающиеся ученые, как М. Ломоносов, К. Циолковский,  Д. Менделеев, а также  и другие выдающиеся ученые нашей страны, перевернувшие мир своими достижениями.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Но и наша республика может гордиться выходцами на всемирную научную арену. Ведь есть ученые, которые прославили Чувашскую Республику на российском уровне, а есть и на всемирном масштабе.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Сегодня мы проведем научную увлекательно-познавательную экскурсию по улицам своего города Канаш.  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16632"/>
            <a:ext cx="3440825" cy="26642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7" y="2996952"/>
            <a:ext cx="32004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5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город - Канаш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980728"/>
            <a:ext cx="4355976" cy="587727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Канаш основан в 1891 году, но как свидетельствуют историки, поселение существовало еще до основания города. Это поселение называлось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Шихран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Шăхран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) в честь основателя этого поселение. Позднее, в 1925 году это поселение переименовали в Канаш, что означает на чувашском языке "Совет". Сам город расположен недалеко от столицы Чувашской республики Чебоксары, всего в 76 км. Общая площадь города составляет: 18,5 км².  Общая численность населения на 2021 год составляет 45 608 человек. День рождение Канаша: 3 августа 1891 года.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пройтись по улицам  г. Канаш,  то на некоторых домах можно увидеть таблички с надписями о том, какие знаменитые люди  жили, учились или живут в данном доме.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512" y="3661910"/>
            <a:ext cx="4708279" cy="3196090"/>
          </a:xfrm>
          <a:prstGeom prst="rect">
            <a:avLst/>
          </a:prstGeom>
        </p:spPr>
      </p:pic>
      <p:pic>
        <p:nvPicPr>
          <p:cNvPr id="7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512" y="980728"/>
            <a:ext cx="4720754" cy="3543216"/>
          </a:xfrm>
        </p:spPr>
      </p:pic>
    </p:spTree>
    <p:extLst>
      <p:ext uri="{BB962C8B-B14F-4D97-AF65-F5344CB8AC3E}">
        <p14:creationId xmlns:p14="http://schemas.microsoft.com/office/powerpoint/2010/main" val="348924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620688"/>
            <a:ext cx="666023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улице Ленина в школе № 11 учился ученый с мировым именем 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Вячеслав Фёдорович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Муханов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" y="1700809"/>
            <a:ext cx="4207376" cy="279604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067944" y="1772816"/>
            <a:ext cx="4981112" cy="508518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аботает в Мюнхене, в университете имени Людвига-Максимилиана, является заслуженным лектором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Стэнфордского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Нью-Йоркского университетов, обладателем множества научных наград. Открытий на его счету немало.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В.Ф.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Мухановым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была построена полная теория развития неоднородностей в расширяющейся Вселенной, великолепно согласующаяся с космологическими наблюдениями и являющаяся краеугольным камнем современной космологии. Отдельно стоит отметить, что это не только позволяет определять с высокой точностью параметры, характеризующие современную Вселенную. Но и позволяет заглянуть в самую раннюю Вселенную и изучить физику инфляционного этапа развития Вселенной.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" y="4317014"/>
            <a:ext cx="4289045" cy="24243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888"/>
            <a:ext cx="2479160" cy="165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5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676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Награды и премии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Вячеслава Фёдоровича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Муханова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5232" y="1484784"/>
            <a:ext cx="89644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1988 — Золотая медаль Академии наук СССР для молодых учёных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2004 — Заслуженный лектор </a:t>
            </a:r>
            <a:r>
              <a:rPr lang="ru-RU" b="1" dirty="0" err="1" smtClean="0">
                <a:solidFill>
                  <a:srgbClr val="002060"/>
                </a:solidFill>
              </a:rPr>
              <a:t>Стэнфордского</a:t>
            </a:r>
            <a:r>
              <a:rPr lang="ru-RU" b="1" dirty="0" smtClean="0">
                <a:solidFill>
                  <a:srgbClr val="002060"/>
                </a:solidFill>
              </a:rPr>
              <a:t> университета, США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2004 — Почётный член Института физики (Англия)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2006 — Медаль Оскара Клейна Стокгольмского университета (Швеция)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2008 — Почётное звание заслуженного профессора Нью-Йоркского университета (США)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2009 — Премия </a:t>
            </a:r>
            <a:r>
              <a:rPr lang="ru-RU" b="1" dirty="0" err="1" smtClean="0">
                <a:solidFill>
                  <a:srgbClr val="002060"/>
                </a:solidFill>
              </a:rPr>
              <a:t>Томалла</a:t>
            </a:r>
            <a:r>
              <a:rPr lang="ru-RU" b="1" dirty="0" smtClean="0">
                <a:solidFill>
                  <a:srgbClr val="002060"/>
                </a:solidFill>
              </a:rPr>
              <a:t>[5] (Швейцария)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2010 — Премия </a:t>
            </a:r>
            <a:r>
              <a:rPr lang="ru-RU" b="1" dirty="0" err="1" smtClean="0">
                <a:solidFill>
                  <a:srgbClr val="002060"/>
                </a:solidFill>
              </a:rPr>
              <a:t>Блёза</a:t>
            </a:r>
            <a:r>
              <a:rPr lang="ru-RU" b="1" dirty="0" smtClean="0">
                <a:solidFill>
                  <a:srgbClr val="002060"/>
                </a:solidFill>
              </a:rPr>
              <a:t> Паскаля Парижской высшей нормальной школы (Франция)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2012 — Медаль </a:t>
            </a:r>
            <a:r>
              <a:rPr lang="ru-RU" b="1" dirty="0" err="1" smtClean="0">
                <a:solidFill>
                  <a:srgbClr val="002060"/>
                </a:solidFill>
              </a:rPr>
              <a:t>Амальди</a:t>
            </a:r>
            <a:r>
              <a:rPr lang="ru-RU" b="1" dirty="0" smtClean="0">
                <a:solidFill>
                  <a:srgbClr val="002060"/>
                </a:solidFill>
              </a:rPr>
              <a:t>[</a:t>
            </a:r>
            <a:r>
              <a:rPr lang="ru-RU" b="1" dirty="0" err="1" smtClean="0">
                <a:solidFill>
                  <a:srgbClr val="002060"/>
                </a:solidFill>
              </a:rPr>
              <a:t>de</a:t>
            </a:r>
            <a:r>
              <a:rPr lang="ru-RU" b="1" dirty="0" smtClean="0">
                <a:solidFill>
                  <a:srgbClr val="002060"/>
                </a:solidFill>
              </a:rPr>
              <a:t>][6] Итальянского гравитационного общества (совместно с Алексеем Старобинским)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2013 — Премия фонда </a:t>
            </a:r>
            <a:r>
              <a:rPr lang="ru-RU" b="1" dirty="0" err="1" smtClean="0">
                <a:solidFill>
                  <a:srgbClr val="002060"/>
                </a:solidFill>
              </a:rPr>
              <a:t>Грубера</a:t>
            </a:r>
            <a:r>
              <a:rPr lang="ru-RU" b="1" dirty="0" smtClean="0">
                <a:solidFill>
                  <a:srgbClr val="002060"/>
                </a:solidFill>
              </a:rPr>
              <a:t> в области космологии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2014 — Премия Фридриха фон Шеллинга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2015 — Медаль имени Макса Планка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2015 — BBVA </a:t>
            </a:r>
            <a:r>
              <a:rPr lang="ru-RU" b="1" dirty="0" err="1" smtClean="0">
                <a:solidFill>
                  <a:srgbClr val="002060"/>
                </a:solidFill>
              </a:rPr>
              <a:t>Foundation’s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Frontiers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of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Knowledge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Award</a:t>
            </a:r>
            <a:r>
              <a:rPr lang="ru-RU" b="1" dirty="0" smtClean="0">
                <a:solidFill>
                  <a:srgbClr val="002060"/>
                </a:solidFill>
              </a:rPr>
              <a:t> (совместно со Стивеном </a:t>
            </a:r>
            <a:r>
              <a:rPr lang="ru-RU" b="1" dirty="0" err="1" smtClean="0">
                <a:solidFill>
                  <a:srgbClr val="002060"/>
                </a:solidFill>
              </a:rPr>
              <a:t>Хокингом</a:t>
            </a:r>
            <a:r>
              <a:rPr lang="ru-RU" b="1" dirty="0" smtClean="0">
                <a:solidFill>
                  <a:srgbClr val="002060"/>
                </a:solidFill>
              </a:rPr>
              <a:t>)[7]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2019 — Медаль Дирака (совместно с А. А. Старобинским и Р. А. </a:t>
            </a:r>
            <a:r>
              <a:rPr lang="ru-RU" b="1" dirty="0" err="1" smtClean="0">
                <a:solidFill>
                  <a:srgbClr val="002060"/>
                </a:solidFill>
              </a:rPr>
              <a:t>Сюняевым</a:t>
            </a:r>
            <a:r>
              <a:rPr lang="ru-RU" b="1" dirty="0" smtClean="0">
                <a:solidFill>
                  <a:srgbClr val="002060"/>
                </a:solidFill>
              </a:rPr>
              <a:t>)[8]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2021 — Золотая медаль имени А. Д. Сахарова Российской академии наук — за пионерский вклад в квантовую теорию образования крупномасштабной структуры Вселенной. </a:t>
            </a:r>
          </a:p>
        </p:txBody>
      </p:sp>
    </p:spTree>
    <p:extLst>
      <p:ext uri="{BB962C8B-B14F-4D97-AF65-F5344CB8AC3E}">
        <p14:creationId xmlns:p14="http://schemas.microsoft.com/office/powerpoint/2010/main" val="389190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512" y="4001119"/>
            <a:ext cx="4403370" cy="2785714"/>
          </a:xfrm>
        </p:spPr>
      </p:pic>
      <p:sp>
        <p:nvSpPr>
          <p:cNvPr id="4" name="Прямоугольник 3"/>
          <p:cNvSpPr/>
          <p:nvPr/>
        </p:nvSpPr>
        <p:spPr>
          <a:xfrm>
            <a:off x="101824" y="1031075"/>
            <a:ext cx="403812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Кандидат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исторических наук, доктор философских наук, профессор. Почётный доктор Института социологии РАН. Член Высшей аттестационной комиссии Министерства образования России с марта 2008.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Владимир Константинович - заведующий кафедрой ЮНЕСКО. Главный научный сотрудник центра государственной службы и управления. С 2000 г. профессор и академик РАЕН и МАИ В.К. , ректор Российской академии государственной службы при Президенте России. </a:t>
            </a:r>
            <a:endParaRPr lang="ru-RU" sz="2000" dirty="0" smtClean="0"/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-1"/>
            <a:ext cx="90364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улице Пушкина в школе № 2 учился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Егоров Владимир Константинович -</a:t>
            </a:r>
            <a:endParaRPr lang="ru-RU" sz="3200" dirty="0" smtClean="0"/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956" y="1196752"/>
            <a:ext cx="4000351" cy="2664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956" y="4034231"/>
            <a:ext cx="1804792" cy="276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1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39"/>
            <a:ext cx="8790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улице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Комсомольской 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Канашском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финансовом колледже учился  </a:t>
            </a:r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Кураков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Лев </a:t>
            </a:r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Пантелеймонович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257904"/>
            <a:ext cx="39959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рупный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ученый-экономист, один из организаторов высшего образования и науки в Чувашии, общественный и государственный деятель, заслуженный деятель науки Российской Федерации и Чувашской Республики, доктор экономических наук, профессор. 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агражден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орденом Почета.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Почетный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гражданин города Канаш. Он удостоен международной награды «Золотой слиток». За цикл научных исследований указом В.В. Путина Л.П.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Куракову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присуждена премия Президента Российской Федерации в области образования за 2000 г. В настоящее время Л.П.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Кураков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является академиком РАО.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912" y="4305647"/>
            <a:ext cx="3712691" cy="24751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344430"/>
            <a:ext cx="1763688" cy="25135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687" y="1799112"/>
            <a:ext cx="2520773" cy="1681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460" y="1085057"/>
            <a:ext cx="2412285" cy="322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436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19872" y="123624"/>
            <a:ext cx="4727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Макаров Михаил Петрович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571702"/>
            <a:ext cx="52534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Государственный деятель,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кандидат педагогических наук, доцент, исследователь истории просвещения чувашского народа.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Трудовую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 начал в качестве учителя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Ядринской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школы.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последствии под его руководством, несмотря на возросшие трудности военного времени, дети школьного возраста были охвачены учебой, продолжалась и подготовка кадров учителей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Огромную роль его педагогический состав и даже школьники оказали фронту: собирали колосья, помогали в уборке овощей и картофеля, хмеля и желудей, в сборе металлолома. На средства детей был построен танк «Пионер Чувашии», а на средства старшеклассников — бронепоезд «Комсомол Чувашии». Все это делалось под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непосредстенным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руководством Макарова.</a:t>
            </a: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619" y="89446"/>
            <a:ext cx="1058946" cy="8826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196" y="5378895"/>
            <a:ext cx="6912768" cy="13846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62" y="123624"/>
            <a:ext cx="2150809" cy="2987234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85" y="2905606"/>
            <a:ext cx="3117787" cy="242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9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Надежда\Documents\7 б\Год науки\foto.cheb.ru-1211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50744" cy="459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96951"/>
            <a:ext cx="5148064" cy="386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бъект 3"/>
          <p:cNvSpPr txBox="1">
            <a:spLocks noGrp="1"/>
          </p:cNvSpPr>
          <p:nvPr>
            <p:ph sz="half" idx="1"/>
          </p:nvPr>
        </p:nvSpPr>
        <p:spPr>
          <a:xfrm>
            <a:off x="-19482" y="4581129"/>
            <a:ext cx="4038600" cy="215537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годы войны на вагоноремонтном заводе в Канаше было сделано 4 бронепоезда: «Комсомол Чувашии», «За Родину», «Имени М.И. Кутузова», «Имени А.В. Суворова».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99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934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Наш город - Канаш</vt:lpstr>
      <vt:lpstr>По улице Ленина в школе № 11 учился ученый с мировым именем  Вячеслав Фёдорович Муханов.  </vt:lpstr>
      <vt:lpstr>Награды и премии  Вячеслава Фёдоровича Муханова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информации, использованные при подготовке проекта и презентации.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Надежда</cp:lastModifiedBy>
  <cp:revision>44</cp:revision>
  <dcterms:created xsi:type="dcterms:W3CDTF">2021-11-18T13:48:30Z</dcterms:created>
  <dcterms:modified xsi:type="dcterms:W3CDTF">2022-11-02T15:05:54Z</dcterms:modified>
</cp:coreProperties>
</file>