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9"/>
  </p:notesMasterIdLst>
  <p:handoutMasterIdLst>
    <p:handoutMasterId r:id="rId40"/>
  </p:handoutMasterIdLst>
  <p:sldIdLst>
    <p:sldId id="413" r:id="rId2"/>
    <p:sldId id="278" r:id="rId3"/>
    <p:sldId id="276" r:id="rId4"/>
    <p:sldId id="330" r:id="rId5"/>
    <p:sldId id="270" r:id="rId6"/>
    <p:sldId id="410" r:id="rId7"/>
    <p:sldId id="261" r:id="rId8"/>
    <p:sldId id="277" r:id="rId9"/>
    <p:sldId id="304" r:id="rId10"/>
    <p:sldId id="282" r:id="rId11"/>
    <p:sldId id="283" r:id="rId12"/>
    <p:sldId id="369" r:id="rId13"/>
    <p:sldId id="384" r:id="rId14"/>
    <p:sldId id="398" r:id="rId15"/>
    <p:sldId id="399" r:id="rId16"/>
    <p:sldId id="406" r:id="rId17"/>
    <p:sldId id="386" r:id="rId18"/>
    <p:sldId id="388" r:id="rId19"/>
    <p:sldId id="390" r:id="rId20"/>
    <p:sldId id="391" r:id="rId21"/>
    <p:sldId id="396" r:id="rId22"/>
    <p:sldId id="397" r:id="rId23"/>
    <p:sldId id="393" r:id="rId24"/>
    <p:sldId id="357" r:id="rId25"/>
    <p:sldId id="400" r:id="rId26"/>
    <p:sldId id="401" r:id="rId27"/>
    <p:sldId id="389" r:id="rId28"/>
    <p:sldId id="395" r:id="rId29"/>
    <p:sldId id="402" r:id="rId30"/>
    <p:sldId id="408" r:id="rId31"/>
    <p:sldId id="409" r:id="rId32"/>
    <p:sldId id="403" r:id="rId33"/>
    <p:sldId id="405" r:id="rId34"/>
    <p:sldId id="404" r:id="rId35"/>
    <p:sldId id="379" r:id="rId36"/>
    <p:sldId id="344" r:id="rId37"/>
    <p:sldId id="380" r:id="rId38"/>
  </p:sldIdLst>
  <p:sldSz cx="9144000" cy="6858000" type="screen4x3"/>
  <p:notesSz cx="6858000" cy="9144000"/>
  <p:custDataLst>
    <p:tags r:id="rId41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9933"/>
    <a:srgbClr val="990000"/>
    <a:srgbClr val="FFCCCC"/>
    <a:srgbClr val="009999"/>
    <a:srgbClr val="FF9966"/>
    <a:srgbClr val="996633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670" autoAdjust="0"/>
  </p:normalViewPr>
  <p:slideViewPr>
    <p:cSldViewPr>
      <p:cViewPr varScale="1">
        <p:scale>
          <a:sx n="76" d="100"/>
          <a:sy n="76" d="100"/>
        </p:scale>
        <p:origin x="1277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60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FE263FD8-784C-4568-B50C-A48F90CD217D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8FA901A2-4DF8-4F81-A875-324392DD8D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569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98A6145-2B61-4060-93A1-0416A0020CF3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C7CE0B2A-114A-44C0-980A-4515B54D83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7483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02C1FDA-26DC-41CE-840E-4B5ED7D18FED}" type="slidenum">
              <a:rPr lang="ru-RU" sz="1200"/>
              <a:pPr algn="r"/>
              <a:t>4</a:t>
            </a:fld>
            <a:endParaRPr lang="ru-RU" sz="120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27D951D-7C52-47BA-BC72-23422AA943FA}" type="slidenum">
              <a:rPr lang="ru-RU" smtClean="0">
                <a:cs typeface="Arial" charset="0"/>
              </a:rPr>
              <a:pPr/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27D951D-7C52-47BA-BC72-23422AA943FA}" type="slidenum">
              <a:rPr lang="ru-RU" smtClean="0">
                <a:cs typeface="Arial" charset="0"/>
              </a:rPr>
              <a:pPr/>
              <a:t>22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149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A4E93-09DF-450A-9A77-6798BE375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9DD99-270C-49F3-8EBA-B6FE35DCF6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14313"/>
            <a:ext cx="2057400" cy="591185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14313"/>
            <a:ext cx="6019800" cy="59118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16415-C7B5-4857-A9B5-64FCD0E7A5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0" y="214313"/>
            <a:ext cx="69723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02F8E-B3CC-497D-A668-AF1F22658E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71025-10D1-4F72-8F78-9AABF39CE7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588FA-1234-41EF-ABCF-BCEBFDAA3E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754AF-EFD1-4E2A-8250-A7A3EC5E18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5DB98-529A-4866-B1FC-B735D7A8D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D13AA-7F40-42D7-8BCB-AEB5CA22E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71565-044F-436B-9362-682AEA5B18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1B03A-2F3D-4675-B302-CE607EE62C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A05B3-0AA3-4F05-B3B6-28FF48866B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Прямоугольник 6"/>
          <p:cNvGrpSpPr>
            <a:grpSpLocks/>
          </p:cNvGrpSpPr>
          <p:nvPr/>
        </p:nvGrpSpPr>
        <p:grpSpPr bwMode="auto">
          <a:xfrm>
            <a:off x="-6350" y="-6350"/>
            <a:ext cx="9156700" cy="1511300"/>
            <a:chOff x="-4" y="-4"/>
            <a:chExt cx="5768" cy="952"/>
          </a:xfrm>
        </p:grpSpPr>
        <p:pic>
          <p:nvPicPr>
            <p:cNvPr id="1034" name="Прямоугольник 6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-4" y="-4"/>
              <a:ext cx="5768" cy="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Calibri" pitchFamily="34" charset="0"/>
                <a:cs typeface="+mn-cs"/>
              </a:endParaRPr>
            </a:p>
          </p:txBody>
        </p:sp>
      </p:grpSp>
      <p:sp>
        <p:nvSpPr>
          <p:cNvPr id="9" name="Овал 8"/>
          <p:cNvSpPr/>
          <p:nvPr/>
        </p:nvSpPr>
        <p:spPr>
          <a:xfrm>
            <a:off x="106363" y="285750"/>
            <a:ext cx="1536700" cy="1023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isometricOffAxis1Top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0" y="214313"/>
            <a:ext cx="697230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446ABD-2DC7-485B-8174-3D319629E6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3" name="Picture 2" descr="C:\Users\juliaar\AppData\Local\Microsoft\Windows\Temporary Internet Files\Content.IE5\ZJX436N3\MCj02382670000[1].wmf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85750" y="428625"/>
            <a:ext cx="12096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rgbClr val="215968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31859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4BACC6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4BACC6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BACC6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BACC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BACC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BACC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BACC6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3">
            <a:extLst>
              <a:ext uri="{FF2B5EF4-FFF2-40B4-BE49-F238E27FC236}">
                <a16:creationId xmlns:a16="http://schemas.microsoft.com/office/drawing/2014/main" id="{94AECE4F-9F1B-BE6C-FEBB-80797239A801}"/>
              </a:ext>
            </a:extLst>
          </p:cNvPr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656" y="116633"/>
            <a:ext cx="7400925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бъект 4">
            <a:extLst>
              <a:ext uri="{FF2B5EF4-FFF2-40B4-BE49-F238E27FC236}">
                <a16:creationId xmlns:a16="http://schemas.microsoft.com/office/drawing/2014/main" id="{953A7F30-9C56-AB75-3D96-D2812FC00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Тема: «Употребление заглавной буквы».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sz="2000" dirty="0"/>
              <a:t>Учитель начальных классов</a:t>
            </a:r>
          </a:p>
          <a:p>
            <a:pPr marL="0" indent="0" algn="r">
              <a:buNone/>
            </a:pPr>
            <a:r>
              <a:rPr lang="ru-RU" sz="2000" dirty="0" err="1"/>
              <a:t>Патюкова</a:t>
            </a:r>
            <a:r>
              <a:rPr lang="ru-RU" sz="2000" dirty="0"/>
              <a:t> Е.В.</a:t>
            </a:r>
          </a:p>
          <a:p>
            <a:pPr marL="0" indent="0" algn="r">
              <a:buNone/>
            </a:pPr>
            <a:r>
              <a:rPr lang="ru-RU" sz="2000" dirty="0"/>
              <a:t>Г. Красноярск</a:t>
            </a:r>
          </a:p>
        </p:txBody>
      </p:sp>
    </p:spTree>
    <p:extLst>
      <p:ext uri="{BB962C8B-B14F-4D97-AF65-F5344CB8AC3E}">
        <p14:creationId xmlns:p14="http://schemas.microsoft.com/office/powerpoint/2010/main" val="408250257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9B041D-A417-9308-8F14-7B41F2E2E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1077FE-A525-5ABA-5BA0-90C8A7D2F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2719CF6-4D68-C535-3A38-25AFC9FAA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259424"/>
            <a:ext cx="8743950" cy="610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57433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Picture 2" descr="Фон паровозик 56 фото.">
            <a:extLst>
              <a:ext uri="{FF2B5EF4-FFF2-40B4-BE49-F238E27FC236}">
                <a16:creationId xmlns:a16="http://schemas.microsoft.com/office/drawing/2014/main" id="{BD464A7F-D6F8-41C7-B328-9F47B716CC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9009183" cy="609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32969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612576" y="1628800"/>
            <a:ext cx="5468946" cy="4510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Прямоугольник 3"/>
          <p:cNvSpPr>
            <a:spLocks noChangeArrowheads="1"/>
          </p:cNvSpPr>
          <p:nvPr/>
        </p:nvSpPr>
        <p:spPr bwMode="auto">
          <a:xfrm>
            <a:off x="4283968" y="1628800"/>
            <a:ext cx="486003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Меня завут незнайка.</a:t>
            </a:r>
          </a:p>
          <a:p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Я жыву в солнечном гораде.</a:t>
            </a:r>
            <a:endParaRPr lang="ru-RU" sz="6000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C02B594-6C7E-FB3A-F501-9EEC76897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028840-7370-5E11-3893-EB50FDB44CF6}"/>
              </a:ext>
            </a:extLst>
          </p:cNvPr>
          <p:cNvSpPr txBox="1"/>
          <p:nvPr/>
        </p:nvSpPr>
        <p:spPr>
          <a:xfrm>
            <a:off x="6496129" y="1484784"/>
            <a:ext cx="504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3E85FC-4849-7EA6-23F1-9925CBDC9BB1}"/>
              </a:ext>
            </a:extLst>
          </p:cNvPr>
          <p:cNvSpPr txBox="1"/>
          <p:nvPr/>
        </p:nvSpPr>
        <p:spPr>
          <a:xfrm>
            <a:off x="4100286" y="2420888"/>
            <a:ext cx="504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A7C71D-575F-5CCC-956B-8C62C97C2551}"/>
              </a:ext>
            </a:extLst>
          </p:cNvPr>
          <p:cNvSpPr txBox="1"/>
          <p:nvPr/>
        </p:nvSpPr>
        <p:spPr>
          <a:xfrm>
            <a:off x="5508104" y="3283840"/>
            <a:ext cx="504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7FFB38-EA08-F58E-4E85-FB5EC085759C}"/>
              </a:ext>
            </a:extLst>
          </p:cNvPr>
          <p:cNvSpPr txBox="1"/>
          <p:nvPr/>
        </p:nvSpPr>
        <p:spPr>
          <a:xfrm>
            <a:off x="4031940" y="4278832"/>
            <a:ext cx="504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17860B-938F-37F3-9A0C-9785B4A07509}"/>
              </a:ext>
            </a:extLst>
          </p:cNvPr>
          <p:cNvSpPr txBox="1"/>
          <p:nvPr/>
        </p:nvSpPr>
        <p:spPr>
          <a:xfrm>
            <a:off x="5256076" y="5136235"/>
            <a:ext cx="504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ladiko.ru/attachments/Image/1.png?template=generic">
            <a:extLst>
              <a:ext uri="{FF2B5EF4-FFF2-40B4-BE49-F238E27FC236}">
                <a16:creationId xmlns:a16="http://schemas.microsoft.com/office/drawing/2014/main" id="{0E9AE0A2-4F81-B606-95BA-7E178F9F0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29003"/>
            <a:ext cx="3456384" cy="552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5">
            <a:extLst>
              <a:ext uri="{FF2B5EF4-FFF2-40B4-BE49-F238E27FC236}">
                <a16:creationId xmlns:a16="http://schemas.microsoft.com/office/drawing/2014/main" id="{39E9EE4A-84B4-4EC3-5798-0016C7904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63888" y="1772816"/>
            <a:ext cx="5400600" cy="2952328"/>
          </a:xfrm>
        </p:spPr>
        <p:txBody>
          <a:bodyPr/>
          <a:lstStyle/>
          <a:p>
            <a:r>
              <a:rPr lang="ru-RU" sz="6000" dirty="0"/>
              <a:t>Для чего нам нужно знать эти правила?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1B3CA1-C614-EA43-9AF6-D0BECFCF2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Станция «Сказочная поляна»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5725EC-41A5-6A28-9D55-A42320691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Фон Цветочная Поляна для детей 35 фото.">
            <a:extLst>
              <a:ext uri="{FF2B5EF4-FFF2-40B4-BE49-F238E27FC236}">
                <a16:creationId xmlns:a16="http://schemas.microsoft.com/office/drawing/2014/main" id="{A531A652-45ED-B913-DA65-95864CBCB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84" y="1281853"/>
            <a:ext cx="8003232" cy="5579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47534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CF2092-FF70-BA28-CD51-F4DFA17AA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Имена?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F13A3E-82A4-A7FC-2AF5-1FDC2D5C53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hildish Dreams by Grafit Studio Обои Для Рабочего Стола Компьютера, Рисунк...">
            <a:extLst>
              <a:ext uri="{FF2B5EF4-FFF2-40B4-BE49-F238E27FC236}">
                <a16:creationId xmlns:a16="http://schemas.microsoft.com/office/drawing/2014/main" id="{C4B2555F-D258-FEA0-3363-605913FAA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1400"/>
            <a:ext cx="9144000" cy="4438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75682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4F4C61-9612-6D33-953C-7691D3C50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Значение имени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F0E51F-0099-213E-0EF0-6B668DEB8F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608512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– владеет миром.</a:t>
            </a: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Людмила – милая людям.</a:t>
            </a: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Галина – безмятежность, спокойствие.</a:t>
            </a: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Ольга – святая.</a:t>
            </a: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Ирина – мир, покой.</a:t>
            </a:r>
          </a:p>
        </p:txBody>
      </p:sp>
    </p:spTree>
    <p:extLst>
      <p:ext uri="{BB962C8B-B14F-4D97-AF65-F5344CB8AC3E}">
        <p14:creationId xmlns:p14="http://schemas.microsoft.com/office/powerpoint/2010/main" val="31577241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CCEC53-05CC-7483-37F8-EE59546029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0"/>
            <a:ext cx="7772400" cy="1470025"/>
          </a:xfrm>
        </p:spPr>
        <p:txBody>
          <a:bodyPr/>
          <a:lstStyle/>
          <a:p>
            <a:r>
              <a:rPr lang="ru-RU" dirty="0"/>
              <a:t>Какие слова пишутся с заглавной буквы?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1FC8E95-A66A-A08C-6AFF-4A3C536974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7524" y="1772816"/>
            <a:ext cx="8568952" cy="3816424"/>
          </a:xfrm>
        </p:spPr>
        <p:txBody>
          <a:bodyPr/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5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нашим окном расцвела (Роза, роза).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5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и моя подруга (Роза, роза) учимся в первом классе.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3151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CCEC53-05CC-7483-37F8-EE59546029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0"/>
            <a:ext cx="7772400" cy="1470025"/>
          </a:xfrm>
        </p:spPr>
        <p:txBody>
          <a:bodyPr/>
          <a:lstStyle/>
          <a:p>
            <a:r>
              <a:rPr lang="ru-RU" dirty="0"/>
              <a:t>Какие слова пишутся с заглавной буквы?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1FC8E95-A66A-A08C-6AFF-4A3C536974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7524" y="1772816"/>
            <a:ext cx="8604956" cy="3816424"/>
          </a:xfrm>
        </p:spPr>
        <p:txBody>
          <a:bodyPr/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Мою подругу зовут (Лилия, лилия).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пруду растёт (Лилия, лилия).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7D3631-6959-98F1-586C-21E1002E1279}"/>
              </a:ext>
            </a:extLst>
          </p:cNvPr>
          <p:cNvSpPr/>
          <p:nvPr/>
        </p:nvSpPr>
        <p:spPr>
          <a:xfrm flipV="1">
            <a:off x="5364089" y="2519185"/>
            <a:ext cx="15841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09572DA-672D-25AF-3801-D337CDE578F0}"/>
              </a:ext>
            </a:extLst>
          </p:cNvPr>
          <p:cNvSpPr/>
          <p:nvPr/>
        </p:nvSpPr>
        <p:spPr>
          <a:xfrm>
            <a:off x="6084169" y="4365104"/>
            <a:ext cx="151216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9899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CD099-502E-8F18-238C-EA8DA41D9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144016"/>
            <a:ext cx="6972300" cy="1143000"/>
          </a:xfrm>
        </p:spPr>
        <p:txBody>
          <a:bodyPr>
            <a:normAutofit/>
          </a:bodyPr>
          <a:lstStyle/>
          <a:p>
            <a:r>
              <a:rPr lang="ru-RU" sz="5400" dirty="0"/>
              <a:t>Кластер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F10F4B-E67A-7FA8-E523-23D1312BC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016" y="2780928"/>
            <a:ext cx="2386608" cy="1008112"/>
          </a:xfrm>
        </p:spPr>
        <p:txBody>
          <a:bodyPr/>
          <a:lstStyle/>
          <a:p>
            <a:pPr marL="0" indent="0">
              <a:buNone/>
            </a:pPr>
            <a:r>
              <a:rPr lang="ru-RU" sz="6000" dirty="0"/>
              <a:t>Имена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ACA03DF7-5BB2-430A-97D3-2348700A0B2B}"/>
              </a:ext>
            </a:extLst>
          </p:cNvPr>
          <p:cNvSpPr txBox="1">
            <a:spLocks/>
          </p:cNvSpPr>
          <p:nvPr/>
        </p:nvSpPr>
        <p:spPr bwMode="auto">
          <a:xfrm>
            <a:off x="2123728" y="1412776"/>
            <a:ext cx="5502374" cy="772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ru-RU" sz="6000" u="sng" kern="0" dirty="0"/>
              <a:t>Заглавная буква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1051737-3ABF-5FD3-B556-470EE6E2C8BE}"/>
              </a:ext>
            </a:extLst>
          </p:cNvPr>
          <p:cNvCxnSpPr>
            <a:cxnSpLocks/>
          </p:cNvCxnSpPr>
          <p:nvPr/>
        </p:nvCxnSpPr>
        <p:spPr>
          <a:xfrm flipH="1">
            <a:off x="1619672" y="2420888"/>
            <a:ext cx="1728192" cy="581037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4923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12E0167-99DE-3231-907A-18D6A3D53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2060848"/>
            <a:ext cx="7560840" cy="416592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b="1" dirty="0"/>
              <a:t>В мире много интересного,</a:t>
            </a:r>
          </a:p>
          <a:p>
            <a:pPr marL="0" indent="0" algn="ctr">
              <a:buNone/>
            </a:pPr>
            <a:r>
              <a:rPr lang="ru-RU" sz="4400" b="1" dirty="0"/>
              <a:t>Нам порою неизвестного.</a:t>
            </a:r>
          </a:p>
          <a:p>
            <a:pPr marL="0" indent="0" algn="ctr">
              <a:buNone/>
            </a:pPr>
            <a:r>
              <a:rPr lang="ru-RU" sz="4400" b="1" dirty="0"/>
              <a:t>Миру знаний нет предела, </a:t>
            </a:r>
          </a:p>
          <a:p>
            <a:pPr marL="0" indent="0" algn="ctr">
              <a:buNone/>
            </a:pPr>
            <a:r>
              <a:rPr lang="ru-RU" sz="4400" b="1" dirty="0"/>
              <a:t>Так скорей, друзья, за дело!</a:t>
            </a:r>
          </a:p>
        </p:txBody>
      </p:sp>
      <p:pic>
        <p:nvPicPr>
          <p:cNvPr id="2" name="Прямоугольник 3">
            <a:extLst>
              <a:ext uri="{FF2B5EF4-FFF2-40B4-BE49-F238E27FC236}">
                <a16:creationId xmlns:a16="http://schemas.microsoft.com/office/drawing/2014/main" id="{94AECE4F-9F1B-BE6C-FEBB-80797239A801}"/>
              </a:ext>
            </a:extLst>
          </p:cNvPr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656" y="116633"/>
            <a:ext cx="7400925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7196518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F401C5-F9FC-4478-CE7B-696579EF9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Отчество</a:t>
            </a:r>
          </a:p>
        </p:txBody>
      </p:sp>
      <p:pic>
        <p:nvPicPr>
          <p:cNvPr id="2050" name="Picture 2" descr="Детские стихи про отца и сына.">
            <a:extLst>
              <a:ext uri="{FF2B5EF4-FFF2-40B4-BE49-F238E27FC236}">
                <a16:creationId xmlns:a16="http://schemas.microsoft.com/office/drawing/2014/main" id="{F974E615-FFFE-2AF0-99A8-E016EBDEC39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058" y="1700808"/>
            <a:ext cx="6313884" cy="4550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2890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CD099-502E-8F18-238C-EA8DA41D9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144016"/>
            <a:ext cx="6972300" cy="1143000"/>
          </a:xfrm>
        </p:spPr>
        <p:txBody>
          <a:bodyPr>
            <a:normAutofit/>
          </a:bodyPr>
          <a:lstStyle/>
          <a:p>
            <a:r>
              <a:rPr lang="ru-RU" sz="5400" dirty="0"/>
              <a:t>Кластер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F10F4B-E67A-7FA8-E523-23D1312BC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263" y="2833452"/>
            <a:ext cx="2386608" cy="1008112"/>
          </a:xfrm>
        </p:spPr>
        <p:txBody>
          <a:bodyPr/>
          <a:lstStyle/>
          <a:p>
            <a:pPr marL="0" indent="0">
              <a:buNone/>
            </a:pPr>
            <a:r>
              <a:rPr lang="ru-RU" sz="6000" dirty="0"/>
              <a:t>Имена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ACA03DF7-5BB2-430A-97D3-2348700A0B2B}"/>
              </a:ext>
            </a:extLst>
          </p:cNvPr>
          <p:cNvSpPr txBox="1">
            <a:spLocks/>
          </p:cNvSpPr>
          <p:nvPr/>
        </p:nvSpPr>
        <p:spPr bwMode="auto">
          <a:xfrm>
            <a:off x="2123728" y="1412776"/>
            <a:ext cx="5502374" cy="772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ru-RU" sz="6000" u="sng" kern="0" dirty="0"/>
              <a:t>Заглавная буква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1051737-3ABF-5FD3-B556-470EE6E2C8BE}"/>
              </a:ext>
            </a:extLst>
          </p:cNvPr>
          <p:cNvCxnSpPr>
            <a:cxnSpLocks/>
          </p:cNvCxnSpPr>
          <p:nvPr/>
        </p:nvCxnSpPr>
        <p:spPr>
          <a:xfrm flipH="1">
            <a:off x="1619672" y="2420888"/>
            <a:ext cx="1728192" cy="581037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C4C46C7A-C003-FF7D-E22D-C8E9E6195EB1}"/>
              </a:ext>
            </a:extLst>
          </p:cNvPr>
          <p:cNvCxnSpPr>
            <a:cxnSpLocks/>
          </p:cNvCxnSpPr>
          <p:nvPr/>
        </p:nvCxnSpPr>
        <p:spPr>
          <a:xfrm flipH="1">
            <a:off x="1829712" y="2420888"/>
            <a:ext cx="1844800" cy="2251819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Объект 2">
            <a:extLst>
              <a:ext uri="{FF2B5EF4-FFF2-40B4-BE49-F238E27FC236}">
                <a16:creationId xmlns:a16="http://schemas.microsoft.com/office/drawing/2014/main" id="{08C17B24-D4C8-6F89-A8A6-7546AD1046FE}"/>
              </a:ext>
            </a:extLst>
          </p:cNvPr>
          <p:cNvSpPr txBox="1">
            <a:spLocks/>
          </p:cNvSpPr>
          <p:nvPr/>
        </p:nvSpPr>
        <p:spPr bwMode="auto">
          <a:xfrm>
            <a:off x="104056" y="4504147"/>
            <a:ext cx="34513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6000" kern="0" dirty="0"/>
              <a:t>Отчества</a:t>
            </a:r>
          </a:p>
        </p:txBody>
      </p:sp>
    </p:spTree>
    <p:extLst>
      <p:ext uri="{BB962C8B-B14F-4D97-AF65-F5344CB8AC3E}">
        <p14:creationId xmlns:p14="http://schemas.microsoft.com/office/powerpoint/2010/main" val="15898880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214563"/>
            <a:ext cx="1995487" cy="17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38" y="4643438"/>
            <a:ext cx="15557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bolgarias.ru/wp-content/uploads/2009/05/lis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75" y="4071938"/>
            <a:ext cx="2786063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50" y="1571625"/>
            <a:ext cx="2595563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38" y="2214563"/>
            <a:ext cx="2605087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50" y="4786313"/>
            <a:ext cx="1938338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24" name="TextBox 7"/>
          <p:cNvSpPr txBox="1">
            <a:spLocks noChangeArrowheads="1"/>
          </p:cNvSpPr>
          <p:nvPr/>
        </p:nvSpPr>
        <p:spPr bwMode="auto">
          <a:xfrm>
            <a:off x="395536" y="1643141"/>
            <a:ext cx="20716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в</a:t>
            </a:r>
            <a:r>
              <a:rPr lang="ru-RU" sz="2800" b="1" dirty="0">
                <a:solidFill>
                  <a:srgbClr val="FF0000"/>
                </a:solidFill>
              </a:rPr>
              <a:t>…</a:t>
            </a:r>
            <a:r>
              <a:rPr lang="ru-RU" sz="2800" b="1" dirty="0"/>
              <a:t>р</a:t>
            </a:r>
            <a:r>
              <a:rPr lang="ru-RU" sz="2800" b="1" dirty="0">
                <a:solidFill>
                  <a:srgbClr val="FF0000"/>
                </a:solidFill>
              </a:rPr>
              <a:t>…</a:t>
            </a:r>
            <a:r>
              <a:rPr lang="ru-RU" sz="2800" b="1" dirty="0"/>
              <a:t>бей</a:t>
            </a:r>
          </a:p>
        </p:txBody>
      </p:sp>
      <p:sp>
        <p:nvSpPr>
          <p:cNvPr id="25622" name="TextBox 8"/>
          <p:cNvSpPr txBox="1">
            <a:spLocks noChangeArrowheads="1"/>
          </p:cNvSpPr>
          <p:nvPr/>
        </p:nvSpPr>
        <p:spPr bwMode="auto">
          <a:xfrm>
            <a:off x="2795588" y="1574662"/>
            <a:ext cx="2071687" cy="523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с</a:t>
            </a:r>
            <a:r>
              <a:rPr lang="ru-RU" sz="2800" b="1" dirty="0">
                <a:solidFill>
                  <a:srgbClr val="FF0000"/>
                </a:solidFill>
              </a:rPr>
              <a:t>…</a:t>
            </a:r>
            <a:r>
              <a:rPr lang="ru-RU" sz="2800" b="1" dirty="0"/>
              <a:t>рока</a:t>
            </a:r>
          </a:p>
        </p:txBody>
      </p:sp>
      <p:sp>
        <p:nvSpPr>
          <p:cNvPr id="25620" name="TextBox 12"/>
          <p:cNvSpPr txBox="1">
            <a:spLocks noChangeArrowheads="1"/>
          </p:cNvSpPr>
          <p:nvPr/>
        </p:nvSpPr>
        <p:spPr bwMode="auto">
          <a:xfrm>
            <a:off x="6786563" y="4143375"/>
            <a:ext cx="2071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за</a:t>
            </a:r>
            <a:r>
              <a:rPr lang="ru-RU" sz="2800" b="1" dirty="0">
                <a:solidFill>
                  <a:srgbClr val="FF0000"/>
                </a:solidFill>
              </a:rPr>
              <a:t>…</a:t>
            </a:r>
            <a:r>
              <a:rPr lang="ru-RU" sz="2800" b="1" dirty="0"/>
              <a:t>ц</a:t>
            </a:r>
          </a:p>
        </p:txBody>
      </p:sp>
      <p:sp>
        <p:nvSpPr>
          <p:cNvPr id="25618" name="TextBox 10"/>
          <p:cNvSpPr txBox="1">
            <a:spLocks noChangeArrowheads="1"/>
          </p:cNvSpPr>
          <p:nvPr/>
        </p:nvSpPr>
        <p:spPr bwMode="auto">
          <a:xfrm>
            <a:off x="4231481" y="6125483"/>
            <a:ext cx="2071687" cy="523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л</a:t>
            </a:r>
            <a:r>
              <a:rPr lang="ru-RU" sz="2800" b="1" dirty="0">
                <a:solidFill>
                  <a:srgbClr val="FF0000"/>
                </a:solidFill>
              </a:rPr>
              <a:t>…</a:t>
            </a:r>
            <a:r>
              <a:rPr lang="ru-RU" sz="2800" b="1" dirty="0" err="1"/>
              <a:t>сица</a:t>
            </a:r>
            <a:endParaRPr lang="ru-RU" sz="2800" b="1" dirty="0"/>
          </a:p>
        </p:txBody>
      </p:sp>
      <p:sp>
        <p:nvSpPr>
          <p:cNvPr id="25616" name="TextBox 9"/>
          <p:cNvSpPr txBox="1">
            <a:spLocks noChangeArrowheads="1"/>
          </p:cNvSpPr>
          <p:nvPr/>
        </p:nvSpPr>
        <p:spPr bwMode="auto">
          <a:xfrm>
            <a:off x="531019" y="4262517"/>
            <a:ext cx="2071687" cy="523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в</a:t>
            </a:r>
            <a:r>
              <a:rPr lang="ru-RU" sz="2800" b="1" dirty="0">
                <a:solidFill>
                  <a:srgbClr val="FF0000"/>
                </a:solidFill>
              </a:rPr>
              <a:t>…</a:t>
            </a:r>
            <a:r>
              <a:rPr lang="ru-RU" sz="2800" b="1" dirty="0" err="1"/>
              <a:t>рона</a:t>
            </a:r>
            <a:endParaRPr lang="ru-RU" sz="2800" b="1" dirty="0"/>
          </a:p>
        </p:txBody>
      </p:sp>
      <p:sp>
        <p:nvSpPr>
          <p:cNvPr id="25614" name="TextBox 11"/>
          <p:cNvSpPr txBox="1">
            <a:spLocks noChangeArrowheads="1"/>
          </p:cNvSpPr>
          <p:nvPr/>
        </p:nvSpPr>
        <p:spPr bwMode="auto">
          <a:xfrm>
            <a:off x="6357938" y="1643141"/>
            <a:ext cx="2071688" cy="523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м</a:t>
            </a:r>
            <a:r>
              <a:rPr lang="ru-RU" sz="2800" b="1" dirty="0">
                <a:solidFill>
                  <a:srgbClr val="FF0000"/>
                </a:solidFill>
              </a:rPr>
              <a:t>..</a:t>
            </a:r>
            <a:r>
              <a:rPr lang="ru-RU" sz="2800" b="1" dirty="0" err="1"/>
              <a:t>дведь</a:t>
            </a:r>
            <a:endParaRPr lang="ru-RU" sz="2800" b="1" dirty="0"/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2BD40E85-3B46-0CE5-E99E-A4F13A75E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967" y="1579270"/>
            <a:ext cx="402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о</a:t>
            </a: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69396B2D-8A5C-1BF4-AF0B-6DB96AC087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027" y="4205948"/>
            <a:ext cx="6624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о</a:t>
            </a:r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ADB03D96-8FA9-2D3F-7716-11516DCC77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6491" y="1537748"/>
            <a:ext cx="402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о</a:t>
            </a: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6B808FBF-14ED-7968-FB30-B85D8654BD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766" y="1550810"/>
            <a:ext cx="402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о</a:t>
            </a:r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78FBA7B6-E1C7-C896-7119-D14BDD0CD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6563" y="1603703"/>
            <a:ext cx="402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е</a:t>
            </a: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id="{00C313AE-6F9E-0961-A039-50948075DF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846" y="6058556"/>
            <a:ext cx="402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и</a:t>
            </a: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16FB51D0-6AB3-32F3-F5E3-AD7A17440A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9290" y="4115615"/>
            <a:ext cx="402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я</a:t>
            </a:r>
          </a:p>
        </p:txBody>
      </p:sp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095A9578-32C3-D11D-4CA3-3CCDCFEE4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Образуй от данных слов фамилии</a:t>
            </a:r>
          </a:p>
        </p:txBody>
      </p:sp>
    </p:spTree>
    <p:extLst>
      <p:ext uri="{BB962C8B-B14F-4D97-AF65-F5344CB8AC3E}">
        <p14:creationId xmlns:p14="http://schemas.microsoft.com/office/powerpoint/2010/main" val="191728356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CD099-502E-8F18-238C-EA8DA41D9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144016"/>
            <a:ext cx="6972300" cy="1143000"/>
          </a:xfrm>
        </p:spPr>
        <p:txBody>
          <a:bodyPr>
            <a:normAutofit/>
          </a:bodyPr>
          <a:lstStyle/>
          <a:p>
            <a:r>
              <a:rPr lang="ru-RU" sz="5400" dirty="0"/>
              <a:t>Кластер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F10F4B-E67A-7FA8-E523-23D1312BC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263" y="2833452"/>
            <a:ext cx="2386608" cy="1008112"/>
          </a:xfrm>
        </p:spPr>
        <p:txBody>
          <a:bodyPr/>
          <a:lstStyle/>
          <a:p>
            <a:pPr marL="0" indent="0">
              <a:buNone/>
            </a:pPr>
            <a:r>
              <a:rPr lang="ru-RU" sz="6000" dirty="0"/>
              <a:t>Имена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ACA03DF7-5BB2-430A-97D3-2348700A0B2B}"/>
              </a:ext>
            </a:extLst>
          </p:cNvPr>
          <p:cNvSpPr txBox="1">
            <a:spLocks/>
          </p:cNvSpPr>
          <p:nvPr/>
        </p:nvSpPr>
        <p:spPr bwMode="auto">
          <a:xfrm>
            <a:off x="2123728" y="1412776"/>
            <a:ext cx="5502374" cy="772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ru-RU" sz="6000" u="sng" kern="0" dirty="0"/>
              <a:t>Заглавная буква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1051737-3ABF-5FD3-B556-470EE6E2C8BE}"/>
              </a:ext>
            </a:extLst>
          </p:cNvPr>
          <p:cNvCxnSpPr>
            <a:cxnSpLocks/>
          </p:cNvCxnSpPr>
          <p:nvPr/>
        </p:nvCxnSpPr>
        <p:spPr>
          <a:xfrm flipH="1">
            <a:off x="1619672" y="2420888"/>
            <a:ext cx="1728192" cy="581037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C4C46C7A-C003-FF7D-E22D-C8E9E6195EB1}"/>
              </a:ext>
            </a:extLst>
          </p:cNvPr>
          <p:cNvCxnSpPr>
            <a:cxnSpLocks/>
          </p:cNvCxnSpPr>
          <p:nvPr/>
        </p:nvCxnSpPr>
        <p:spPr>
          <a:xfrm flipH="1">
            <a:off x="1829712" y="2420888"/>
            <a:ext cx="1844800" cy="2251819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Объект 2">
            <a:extLst>
              <a:ext uri="{FF2B5EF4-FFF2-40B4-BE49-F238E27FC236}">
                <a16:creationId xmlns:a16="http://schemas.microsoft.com/office/drawing/2014/main" id="{08C17B24-D4C8-6F89-A8A6-7546AD1046FE}"/>
              </a:ext>
            </a:extLst>
          </p:cNvPr>
          <p:cNvSpPr txBox="1">
            <a:spLocks/>
          </p:cNvSpPr>
          <p:nvPr/>
        </p:nvSpPr>
        <p:spPr bwMode="auto">
          <a:xfrm>
            <a:off x="104056" y="4504147"/>
            <a:ext cx="34513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6000" kern="0" dirty="0"/>
              <a:t>Отчества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6B73FB13-1D43-07BF-B99A-61EB7648B10A}"/>
              </a:ext>
            </a:extLst>
          </p:cNvPr>
          <p:cNvCxnSpPr>
            <a:cxnSpLocks/>
          </p:cNvCxnSpPr>
          <p:nvPr/>
        </p:nvCxnSpPr>
        <p:spPr>
          <a:xfrm flipH="1">
            <a:off x="3029860" y="2420888"/>
            <a:ext cx="837147" cy="3528392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7" name="Объект 2">
            <a:extLst>
              <a:ext uri="{FF2B5EF4-FFF2-40B4-BE49-F238E27FC236}">
                <a16:creationId xmlns:a16="http://schemas.microsoft.com/office/drawing/2014/main" id="{6FEE30F7-0FB4-F134-BE3D-3914A7D73392}"/>
              </a:ext>
            </a:extLst>
          </p:cNvPr>
          <p:cNvSpPr txBox="1">
            <a:spLocks/>
          </p:cNvSpPr>
          <p:nvPr/>
        </p:nvSpPr>
        <p:spPr bwMode="auto">
          <a:xfrm>
            <a:off x="539552" y="5695812"/>
            <a:ext cx="34513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6000" kern="0" dirty="0"/>
              <a:t>Фамилии</a:t>
            </a:r>
          </a:p>
        </p:txBody>
      </p:sp>
    </p:spTree>
    <p:extLst>
      <p:ext uri="{BB962C8B-B14F-4D97-AF65-F5344CB8AC3E}">
        <p14:creationId xmlns:p14="http://schemas.microsoft.com/office/powerpoint/2010/main" val="20718763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/>
          </p:cNvSpPr>
          <p:nvPr>
            <p:ph type="body" idx="1"/>
          </p:nvPr>
        </p:nvSpPr>
        <p:spPr>
          <a:xfrm>
            <a:off x="468313" y="1628775"/>
            <a:ext cx="8675687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600" dirty="0">
                <a:solidFill>
                  <a:schemeClr val="tx1"/>
                </a:solidFill>
              </a:rPr>
              <a:t>Мы живём на планете </a:t>
            </a:r>
            <a:r>
              <a:rPr lang="ru-RU" sz="3600" b="1" dirty="0">
                <a:solidFill>
                  <a:srgbClr val="FF0000"/>
                </a:solidFill>
              </a:rPr>
              <a:t>Земля</a:t>
            </a:r>
            <a:r>
              <a:rPr lang="ru-RU" sz="3600" dirty="0">
                <a:solidFill>
                  <a:schemeClr val="tx1"/>
                </a:solidFill>
              </a:rPr>
              <a:t>, в стране </a:t>
            </a:r>
            <a:r>
              <a:rPr lang="ru-RU" sz="3600" b="1" dirty="0">
                <a:solidFill>
                  <a:srgbClr val="FF0000"/>
                </a:solidFill>
              </a:rPr>
              <a:t>Россия</a:t>
            </a:r>
            <a:r>
              <a:rPr lang="ru-RU" sz="3600" dirty="0">
                <a:solidFill>
                  <a:schemeClr val="tx1"/>
                </a:solidFill>
              </a:rPr>
              <a:t>. Наша школа находится по адресу: город </a:t>
            </a:r>
            <a:r>
              <a:rPr lang="ru-RU" sz="3600" b="1" dirty="0">
                <a:solidFill>
                  <a:srgbClr val="FF0000"/>
                </a:solidFill>
              </a:rPr>
              <a:t>Красноярск</a:t>
            </a:r>
            <a:r>
              <a:rPr lang="ru-RU" sz="3600" dirty="0">
                <a:solidFill>
                  <a:schemeClr val="tx1"/>
                </a:solidFill>
              </a:rPr>
              <a:t> , улица </a:t>
            </a:r>
            <a:r>
              <a:rPr lang="ru-RU" sz="3600" b="1" dirty="0">
                <a:solidFill>
                  <a:srgbClr val="FF0000"/>
                </a:solidFill>
              </a:rPr>
              <a:t>Академика Павлова.</a:t>
            </a:r>
          </a:p>
        </p:txBody>
      </p:sp>
      <p:pic>
        <p:nvPicPr>
          <p:cNvPr id="31746" name="Заголовок 1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61948" y="136301"/>
            <a:ext cx="6546850" cy="1143000"/>
          </a:xfrm>
        </p:spPr>
      </p:pic>
      <p:pic>
        <p:nvPicPr>
          <p:cNvPr id="31747" name="Picture 13" descr="земл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92805"/>
            <a:ext cx="1855191" cy="22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5" descr="rusma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88193" y="4550783"/>
            <a:ext cx="3443645" cy="2221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5035373" y="1772816"/>
            <a:ext cx="1186034" cy="432048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666749" y="2348880"/>
            <a:ext cx="1584325" cy="408424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3779912" y="2870011"/>
            <a:ext cx="2304256" cy="36942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770674" y="3422735"/>
            <a:ext cx="4161366" cy="369238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pic>
        <p:nvPicPr>
          <p:cNvPr id="31762" name="Рисунок 11" descr="Рисунок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00151" y="4273998"/>
            <a:ext cx="2928937" cy="244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6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76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6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8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CD099-502E-8F18-238C-EA8DA41D9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144016"/>
            <a:ext cx="6972300" cy="1143000"/>
          </a:xfrm>
        </p:spPr>
        <p:txBody>
          <a:bodyPr>
            <a:normAutofit/>
          </a:bodyPr>
          <a:lstStyle/>
          <a:p>
            <a:r>
              <a:rPr lang="ru-RU" sz="5400" dirty="0"/>
              <a:t>Кластер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ACA03DF7-5BB2-430A-97D3-2348700A0B2B}"/>
              </a:ext>
            </a:extLst>
          </p:cNvPr>
          <p:cNvSpPr txBox="1">
            <a:spLocks/>
          </p:cNvSpPr>
          <p:nvPr/>
        </p:nvSpPr>
        <p:spPr bwMode="auto">
          <a:xfrm>
            <a:off x="2123728" y="1412776"/>
            <a:ext cx="5502374" cy="772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ru-RU" sz="6000" u="sng" kern="0" dirty="0"/>
              <a:t>Заглавная буква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085501A7-FFF6-23F7-0C04-2352643984FC}"/>
              </a:ext>
            </a:extLst>
          </p:cNvPr>
          <p:cNvSpPr txBox="1">
            <a:spLocks/>
          </p:cNvSpPr>
          <p:nvPr/>
        </p:nvSpPr>
        <p:spPr bwMode="auto">
          <a:xfrm>
            <a:off x="3357575" y="3659310"/>
            <a:ext cx="303468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6000" kern="0" dirty="0"/>
              <a:t>Города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1051737-3ABF-5FD3-B556-470EE6E2C8BE}"/>
              </a:ext>
            </a:extLst>
          </p:cNvPr>
          <p:cNvCxnSpPr>
            <a:cxnSpLocks/>
            <a:endCxn id="12" idx="0"/>
          </p:cNvCxnSpPr>
          <p:nvPr/>
        </p:nvCxnSpPr>
        <p:spPr>
          <a:xfrm flipH="1">
            <a:off x="1647966" y="2421084"/>
            <a:ext cx="1652835" cy="660343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8C9B6798-99BA-C458-CCEB-126195A7D4FD}"/>
              </a:ext>
            </a:extLst>
          </p:cNvPr>
          <p:cNvCxnSpPr>
            <a:cxnSpLocks/>
          </p:cNvCxnSpPr>
          <p:nvPr/>
        </p:nvCxnSpPr>
        <p:spPr>
          <a:xfrm>
            <a:off x="4614393" y="2420888"/>
            <a:ext cx="0" cy="1340757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Объект 2">
            <a:extLst>
              <a:ext uri="{FF2B5EF4-FFF2-40B4-BE49-F238E27FC236}">
                <a16:creationId xmlns:a16="http://schemas.microsoft.com/office/drawing/2014/main" id="{0E762813-9408-11AF-4A30-9772F02A3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3081427"/>
            <a:ext cx="2936907" cy="2423729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ru-RU" sz="4800" dirty="0"/>
              <a:t>Имена</a:t>
            </a:r>
          </a:p>
          <a:p>
            <a:pPr marL="0" indent="0">
              <a:buNone/>
            </a:pPr>
            <a:r>
              <a:rPr lang="ru-RU" sz="4800" dirty="0"/>
              <a:t>Отчества</a:t>
            </a:r>
          </a:p>
          <a:p>
            <a:pPr marL="0" indent="0">
              <a:buNone/>
            </a:pPr>
            <a:r>
              <a:rPr lang="ru-RU" sz="4800" dirty="0"/>
              <a:t>Фамилии</a:t>
            </a:r>
          </a:p>
          <a:p>
            <a:pPr marL="0" indent="0">
              <a:buNone/>
            </a:pPr>
            <a:endParaRPr lang="ru-RU" sz="6000" dirty="0"/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2687E475-A671-0EE9-E597-86A7069CF023}"/>
              </a:ext>
            </a:extLst>
          </p:cNvPr>
          <p:cNvCxnSpPr>
            <a:cxnSpLocks/>
          </p:cNvCxnSpPr>
          <p:nvPr/>
        </p:nvCxnSpPr>
        <p:spPr>
          <a:xfrm>
            <a:off x="5652120" y="2420888"/>
            <a:ext cx="1368152" cy="266429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7" name="Объект 2">
            <a:extLst>
              <a:ext uri="{FF2B5EF4-FFF2-40B4-BE49-F238E27FC236}">
                <a16:creationId xmlns:a16="http://schemas.microsoft.com/office/drawing/2014/main" id="{08C32043-B2A4-5CC2-9FA1-9C1D7F4B530F}"/>
              </a:ext>
            </a:extLst>
          </p:cNvPr>
          <p:cNvSpPr txBox="1">
            <a:spLocks/>
          </p:cNvSpPr>
          <p:nvPr/>
        </p:nvSpPr>
        <p:spPr bwMode="auto">
          <a:xfrm>
            <a:off x="5642384" y="5040142"/>
            <a:ext cx="303468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6000" kern="0" dirty="0"/>
              <a:t>Планеты</a:t>
            </a:r>
          </a:p>
        </p:txBody>
      </p:sp>
      <p:sp>
        <p:nvSpPr>
          <p:cNvPr id="18" name="Объект 2">
            <a:extLst>
              <a:ext uri="{FF2B5EF4-FFF2-40B4-BE49-F238E27FC236}">
                <a16:creationId xmlns:a16="http://schemas.microsoft.com/office/drawing/2014/main" id="{9E20CD30-993C-A680-2FA8-8C73D24192BD}"/>
              </a:ext>
            </a:extLst>
          </p:cNvPr>
          <p:cNvSpPr txBox="1">
            <a:spLocks/>
          </p:cNvSpPr>
          <p:nvPr/>
        </p:nvSpPr>
        <p:spPr bwMode="auto">
          <a:xfrm>
            <a:off x="3431704" y="4349726"/>
            <a:ext cx="252596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6000" kern="0" dirty="0"/>
              <a:t>Улицы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265044-4EE2-698D-5780-A3EB03412EDE}"/>
              </a:ext>
            </a:extLst>
          </p:cNvPr>
          <p:cNvSpPr txBox="1">
            <a:spLocks/>
          </p:cNvSpPr>
          <p:nvPr/>
        </p:nvSpPr>
        <p:spPr bwMode="auto">
          <a:xfrm>
            <a:off x="6438523" y="2659523"/>
            <a:ext cx="252596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6000" kern="0" dirty="0"/>
              <a:t>Реки</a:t>
            </a:r>
          </a:p>
        </p:txBody>
      </p:sp>
    </p:spTree>
    <p:extLst>
      <p:ext uri="{BB962C8B-B14F-4D97-AF65-F5344CB8AC3E}">
        <p14:creationId xmlns:p14="http://schemas.microsoft.com/office/powerpoint/2010/main" val="1669676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CD099-502E-8F18-238C-EA8DA41D9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144016"/>
            <a:ext cx="6972300" cy="1143000"/>
          </a:xfrm>
        </p:spPr>
        <p:txBody>
          <a:bodyPr>
            <a:normAutofit/>
          </a:bodyPr>
          <a:lstStyle/>
          <a:p>
            <a:r>
              <a:rPr lang="ru-RU" sz="5400" dirty="0"/>
              <a:t>Кластер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F10F4B-E67A-7FA8-E523-23D1312BC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379" y="2482794"/>
            <a:ext cx="3086427" cy="252322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ru-RU" sz="4800" dirty="0"/>
              <a:t>Имена</a:t>
            </a:r>
          </a:p>
          <a:p>
            <a:pPr marL="0" indent="0">
              <a:buNone/>
            </a:pPr>
            <a:r>
              <a:rPr lang="ru-RU" sz="4800" dirty="0"/>
              <a:t>Отчества</a:t>
            </a:r>
          </a:p>
          <a:p>
            <a:pPr marL="0" indent="0">
              <a:buNone/>
            </a:pPr>
            <a:r>
              <a:rPr lang="ru-RU" sz="4800" dirty="0"/>
              <a:t>Фамилии</a:t>
            </a:r>
          </a:p>
          <a:p>
            <a:pPr marL="0" indent="0">
              <a:buNone/>
            </a:pPr>
            <a:endParaRPr lang="ru-RU" sz="6000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ACA03DF7-5BB2-430A-97D3-2348700A0B2B}"/>
              </a:ext>
            </a:extLst>
          </p:cNvPr>
          <p:cNvSpPr txBox="1">
            <a:spLocks/>
          </p:cNvSpPr>
          <p:nvPr/>
        </p:nvSpPr>
        <p:spPr bwMode="auto">
          <a:xfrm>
            <a:off x="2123728" y="1412776"/>
            <a:ext cx="5502374" cy="772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ru-RU" sz="6000" u="sng" kern="0" dirty="0"/>
              <a:t>Заглавная буква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085501A7-FFF6-23F7-0C04-2352643984FC}"/>
              </a:ext>
            </a:extLst>
          </p:cNvPr>
          <p:cNvSpPr txBox="1">
            <a:spLocks/>
          </p:cNvSpPr>
          <p:nvPr/>
        </p:nvSpPr>
        <p:spPr bwMode="auto">
          <a:xfrm>
            <a:off x="3322929" y="3815312"/>
            <a:ext cx="2998792" cy="25232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5400" kern="0" dirty="0"/>
              <a:t>Географические названия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1051737-3ABF-5FD3-B556-470EE6E2C8BE}"/>
              </a:ext>
            </a:extLst>
          </p:cNvPr>
          <p:cNvCxnSpPr>
            <a:cxnSpLocks/>
          </p:cNvCxnSpPr>
          <p:nvPr/>
        </p:nvCxnSpPr>
        <p:spPr>
          <a:xfrm flipH="1">
            <a:off x="2555776" y="2413143"/>
            <a:ext cx="957018" cy="77251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8C9B6798-99BA-C458-CCEB-126195A7D4FD}"/>
              </a:ext>
            </a:extLst>
          </p:cNvPr>
          <p:cNvCxnSpPr>
            <a:cxnSpLocks/>
          </p:cNvCxnSpPr>
          <p:nvPr/>
        </p:nvCxnSpPr>
        <p:spPr>
          <a:xfrm>
            <a:off x="4572000" y="2436815"/>
            <a:ext cx="0" cy="142067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9903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CCEC53-05CC-7483-37F8-EE59546029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0"/>
            <a:ext cx="7772400" cy="1470025"/>
          </a:xfrm>
        </p:spPr>
        <p:txBody>
          <a:bodyPr/>
          <a:lstStyle/>
          <a:p>
            <a:r>
              <a:rPr lang="ru-RU" dirty="0"/>
              <a:t>Какие еще слова пишутся с заглавной буквы?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1FC8E95-A66A-A08C-6AFF-4A3C536974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528" y="1667475"/>
            <a:ext cx="8496944" cy="1752600"/>
          </a:xfrm>
        </p:spPr>
        <p:txBody>
          <a:bodyPr/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огороде росла зеленая  (Петрушка, петрушка).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клетке сидел попугай  (Петрушка, петрушка).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54F2460-41F6-1A49-A0DE-ADCFEEC5FF0F}"/>
              </a:ext>
            </a:extLst>
          </p:cNvPr>
          <p:cNvSpPr/>
          <p:nvPr/>
        </p:nvSpPr>
        <p:spPr>
          <a:xfrm>
            <a:off x="3300602" y="3789040"/>
            <a:ext cx="2351517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F17195F-10D5-B757-712A-D01C2A6945C6}"/>
              </a:ext>
            </a:extLst>
          </p:cNvPr>
          <p:cNvSpPr/>
          <p:nvPr/>
        </p:nvSpPr>
        <p:spPr>
          <a:xfrm>
            <a:off x="683568" y="5589240"/>
            <a:ext cx="2351517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3097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CD099-502E-8F18-238C-EA8DA41D9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144016"/>
            <a:ext cx="6972300" cy="1143000"/>
          </a:xfrm>
        </p:spPr>
        <p:txBody>
          <a:bodyPr>
            <a:normAutofit/>
          </a:bodyPr>
          <a:lstStyle/>
          <a:p>
            <a:r>
              <a:rPr lang="ru-RU" sz="5400" dirty="0"/>
              <a:t>Кластер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F10F4B-E67A-7FA8-E523-23D1312BC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379" y="2482794"/>
            <a:ext cx="3086427" cy="252322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ru-RU" sz="4800" dirty="0"/>
              <a:t>Имена</a:t>
            </a:r>
          </a:p>
          <a:p>
            <a:pPr marL="0" indent="0">
              <a:buNone/>
            </a:pPr>
            <a:r>
              <a:rPr lang="ru-RU" sz="4800" dirty="0"/>
              <a:t>Отчества</a:t>
            </a:r>
          </a:p>
          <a:p>
            <a:pPr marL="0" indent="0">
              <a:buNone/>
            </a:pPr>
            <a:r>
              <a:rPr lang="ru-RU" sz="4800" dirty="0"/>
              <a:t>Фамилии</a:t>
            </a:r>
          </a:p>
          <a:p>
            <a:pPr marL="0" indent="0">
              <a:buNone/>
            </a:pPr>
            <a:endParaRPr lang="ru-RU" sz="6000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ACA03DF7-5BB2-430A-97D3-2348700A0B2B}"/>
              </a:ext>
            </a:extLst>
          </p:cNvPr>
          <p:cNvSpPr txBox="1">
            <a:spLocks/>
          </p:cNvSpPr>
          <p:nvPr/>
        </p:nvSpPr>
        <p:spPr bwMode="auto">
          <a:xfrm>
            <a:off x="2123728" y="1412776"/>
            <a:ext cx="5502374" cy="772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ru-RU" sz="6000" u="sng" kern="0" dirty="0"/>
              <a:t>Заглавная буква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085501A7-FFF6-23F7-0C04-2352643984FC}"/>
              </a:ext>
            </a:extLst>
          </p:cNvPr>
          <p:cNvSpPr txBox="1">
            <a:spLocks/>
          </p:cNvSpPr>
          <p:nvPr/>
        </p:nvSpPr>
        <p:spPr bwMode="auto">
          <a:xfrm>
            <a:off x="3322929" y="3815312"/>
            <a:ext cx="2998792" cy="25232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5400" kern="0" dirty="0"/>
              <a:t>Географические названия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CA137AA0-0AAA-310D-269D-8FBBEE450694}"/>
              </a:ext>
            </a:extLst>
          </p:cNvPr>
          <p:cNvSpPr txBox="1">
            <a:spLocks/>
          </p:cNvSpPr>
          <p:nvPr/>
        </p:nvSpPr>
        <p:spPr bwMode="auto">
          <a:xfrm>
            <a:off x="6302935" y="2814945"/>
            <a:ext cx="2725959" cy="136815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6000" kern="0" dirty="0"/>
              <a:t>Клички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1051737-3ABF-5FD3-B556-470EE6E2C8BE}"/>
              </a:ext>
            </a:extLst>
          </p:cNvPr>
          <p:cNvCxnSpPr>
            <a:cxnSpLocks/>
          </p:cNvCxnSpPr>
          <p:nvPr/>
        </p:nvCxnSpPr>
        <p:spPr>
          <a:xfrm flipH="1">
            <a:off x="2555776" y="2413143"/>
            <a:ext cx="957018" cy="77251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F7FD46BF-7600-85E6-8377-57D6ACBA050B}"/>
              </a:ext>
            </a:extLst>
          </p:cNvPr>
          <p:cNvCxnSpPr>
            <a:cxnSpLocks/>
          </p:cNvCxnSpPr>
          <p:nvPr/>
        </p:nvCxnSpPr>
        <p:spPr>
          <a:xfrm>
            <a:off x="5333915" y="2436815"/>
            <a:ext cx="2283668" cy="535594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8C9B6798-99BA-C458-CCEB-126195A7D4FD}"/>
              </a:ext>
            </a:extLst>
          </p:cNvPr>
          <p:cNvCxnSpPr>
            <a:cxnSpLocks/>
          </p:cNvCxnSpPr>
          <p:nvPr/>
        </p:nvCxnSpPr>
        <p:spPr>
          <a:xfrm>
            <a:off x="4572000" y="2436815"/>
            <a:ext cx="0" cy="142067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13553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903E7C-4D2F-6DB1-1F82-790EA184D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Станция «</a:t>
            </a:r>
            <a:r>
              <a:rPr lang="ru-RU" dirty="0" err="1"/>
              <a:t>Составляйкино</a:t>
            </a:r>
            <a:r>
              <a:rPr lang="ru-RU" dirty="0"/>
              <a:t>».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82E90C-2190-0CF7-5F18-3DDC31CC56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A902259-7262-77A0-5691-BB4C85E570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7750995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32932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ello_html_1ec49cf4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-1251520"/>
            <a:ext cx="11233248" cy="91450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54959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CD099-502E-8F18-238C-EA8DA41D9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144016"/>
            <a:ext cx="6972300" cy="1143000"/>
          </a:xfrm>
        </p:spPr>
        <p:txBody>
          <a:bodyPr>
            <a:normAutofit/>
          </a:bodyPr>
          <a:lstStyle/>
          <a:p>
            <a:r>
              <a:rPr lang="ru-RU" sz="5400" dirty="0"/>
              <a:t>Кластер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F10F4B-E67A-7FA8-E523-23D1312BC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655" y="2122182"/>
            <a:ext cx="2699686" cy="245837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ru-RU" sz="4800" dirty="0"/>
              <a:t>Имена</a:t>
            </a:r>
          </a:p>
          <a:p>
            <a:pPr marL="0" indent="0">
              <a:buNone/>
            </a:pPr>
            <a:r>
              <a:rPr lang="ru-RU" sz="4800" dirty="0"/>
              <a:t>Отчества</a:t>
            </a:r>
          </a:p>
          <a:p>
            <a:pPr marL="0" indent="0">
              <a:buNone/>
            </a:pPr>
            <a:r>
              <a:rPr lang="ru-RU" sz="4800" dirty="0"/>
              <a:t>Фамилии</a:t>
            </a:r>
          </a:p>
          <a:p>
            <a:pPr marL="0" indent="0">
              <a:buNone/>
            </a:pPr>
            <a:endParaRPr lang="ru-RU" sz="6000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ACA03DF7-5BB2-430A-97D3-2348700A0B2B}"/>
              </a:ext>
            </a:extLst>
          </p:cNvPr>
          <p:cNvSpPr txBox="1">
            <a:spLocks/>
          </p:cNvSpPr>
          <p:nvPr/>
        </p:nvSpPr>
        <p:spPr bwMode="auto">
          <a:xfrm>
            <a:off x="2123728" y="1412776"/>
            <a:ext cx="5502374" cy="772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ru-RU" sz="6000" u="sng" kern="0" dirty="0"/>
              <a:t>Заглавная буква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085501A7-FFF6-23F7-0C04-2352643984FC}"/>
              </a:ext>
            </a:extLst>
          </p:cNvPr>
          <p:cNvSpPr txBox="1">
            <a:spLocks/>
          </p:cNvSpPr>
          <p:nvPr/>
        </p:nvSpPr>
        <p:spPr bwMode="auto">
          <a:xfrm>
            <a:off x="2980771" y="3857491"/>
            <a:ext cx="2998792" cy="25232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5400" kern="0" dirty="0"/>
              <a:t>Географические названия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CA137AA0-0AAA-310D-269D-8FBBEE450694}"/>
              </a:ext>
            </a:extLst>
          </p:cNvPr>
          <p:cNvSpPr txBox="1">
            <a:spLocks/>
          </p:cNvSpPr>
          <p:nvPr/>
        </p:nvSpPr>
        <p:spPr bwMode="auto">
          <a:xfrm>
            <a:off x="6302935" y="2814945"/>
            <a:ext cx="2725959" cy="136815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6000" kern="0" dirty="0"/>
              <a:t>Клички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1051737-3ABF-5FD3-B556-470EE6E2C8BE}"/>
              </a:ext>
            </a:extLst>
          </p:cNvPr>
          <p:cNvCxnSpPr>
            <a:cxnSpLocks/>
          </p:cNvCxnSpPr>
          <p:nvPr/>
        </p:nvCxnSpPr>
        <p:spPr>
          <a:xfrm flipH="1">
            <a:off x="2555776" y="2413143"/>
            <a:ext cx="957018" cy="77251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F7FD46BF-7600-85E6-8377-57D6ACBA050B}"/>
              </a:ext>
            </a:extLst>
          </p:cNvPr>
          <p:cNvCxnSpPr>
            <a:cxnSpLocks/>
          </p:cNvCxnSpPr>
          <p:nvPr/>
        </p:nvCxnSpPr>
        <p:spPr>
          <a:xfrm>
            <a:off x="5333915" y="2436815"/>
            <a:ext cx="2283668" cy="535594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8C9B6798-99BA-C458-CCEB-126195A7D4FD}"/>
              </a:ext>
            </a:extLst>
          </p:cNvPr>
          <p:cNvCxnSpPr>
            <a:cxnSpLocks/>
          </p:cNvCxnSpPr>
          <p:nvPr/>
        </p:nvCxnSpPr>
        <p:spPr>
          <a:xfrm>
            <a:off x="4355976" y="2373747"/>
            <a:ext cx="0" cy="142067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7" name="Объект 2">
            <a:extLst>
              <a:ext uri="{FF2B5EF4-FFF2-40B4-BE49-F238E27FC236}">
                <a16:creationId xmlns:a16="http://schemas.microsoft.com/office/drawing/2014/main" id="{5060CF17-71FA-1C80-8DB3-A9F1B3325C49}"/>
              </a:ext>
            </a:extLst>
          </p:cNvPr>
          <p:cNvSpPr txBox="1">
            <a:spLocks/>
          </p:cNvSpPr>
          <p:nvPr/>
        </p:nvSpPr>
        <p:spPr bwMode="auto">
          <a:xfrm>
            <a:off x="6340505" y="4879682"/>
            <a:ext cx="2725959" cy="149026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6000" kern="0" dirty="0"/>
              <a:t>Начало </a:t>
            </a:r>
            <a:r>
              <a:rPr lang="ru-RU" kern="0" dirty="0"/>
              <a:t>предложения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C2D176C0-6015-066B-7A96-007F4FE9BD25}"/>
              </a:ext>
            </a:extLst>
          </p:cNvPr>
          <p:cNvCxnSpPr>
            <a:cxnSpLocks/>
          </p:cNvCxnSpPr>
          <p:nvPr/>
        </p:nvCxnSpPr>
        <p:spPr>
          <a:xfrm>
            <a:off x="4788024" y="2413143"/>
            <a:ext cx="1746696" cy="2466539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9636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26D5D5-49E9-D428-DBEB-11DB9F47C2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F82B070-AAC4-FA9A-88C8-8F9FB8BD07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64FA007-A431-1ADC-F882-6664ED8C8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31" y="692943"/>
            <a:ext cx="9144000" cy="547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3731677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CD099-502E-8F18-238C-EA8DA41D9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144016"/>
            <a:ext cx="6972300" cy="1143000"/>
          </a:xfrm>
        </p:spPr>
        <p:txBody>
          <a:bodyPr>
            <a:normAutofit/>
          </a:bodyPr>
          <a:lstStyle/>
          <a:p>
            <a:r>
              <a:rPr lang="ru-RU" sz="5400" dirty="0"/>
              <a:t>Кластер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F10F4B-E67A-7FA8-E523-23D1312BC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655" y="2122182"/>
            <a:ext cx="2699686" cy="245837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ru-RU" sz="4800" dirty="0"/>
              <a:t>Имена</a:t>
            </a:r>
          </a:p>
          <a:p>
            <a:pPr marL="0" indent="0">
              <a:buNone/>
            </a:pPr>
            <a:r>
              <a:rPr lang="ru-RU" sz="4800" dirty="0"/>
              <a:t>Отчества</a:t>
            </a:r>
          </a:p>
          <a:p>
            <a:pPr marL="0" indent="0">
              <a:buNone/>
            </a:pPr>
            <a:r>
              <a:rPr lang="ru-RU" sz="4800" dirty="0"/>
              <a:t>Фамилии</a:t>
            </a:r>
          </a:p>
          <a:p>
            <a:pPr marL="0" indent="0">
              <a:buNone/>
            </a:pPr>
            <a:endParaRPr lang="ru-RU" sz="6000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ACA03DF7-5BB2-430A-97D3-2348700A0B2B}"/>
              </a:ext>
            </a:extLst>
          </p:cNvPr>
          <p:cNvSpPr txBox="1">
            <a:spLocks/>
          </p:cNvSpPr>
          <p:nvPr/>
        </p:nvSpPr>
        <p:spPr bwMode="auto">
          <a:xfrm>
            <a:off x="2123728" y="1412776"/>
            <a:ext cx="5502374" cy="772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ru-RU" sz="6000" u="sng" kern="0" dirty="0"/>
              <a:t>Заглавная буква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085501A7-FFF6-23F7-0C04-2352643984FC}"/>
              </a:ext>
            </a:extLst>
          </p:cNvPr>
          <p:cNvSpPr txBox="1">
            <a:spLocks/>
          </p:cNvSpPr>
          <p:nvPr/>
        </p:nvSpPr>
        <p:spPr bwMode="auto">
          <a:xfrm>
            <a:off x="2980771" y="3857491"/>
            <a:ext cx="2998792" cy="25232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5400" kern="0" dirty="0"/>
              <a:t>Географические названия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CA137AA0-0AAA-310D-269D-8FBBEE450694}"/>
              </a:ext>
            </a:extLst>
          </p:cNvPr>
          <p:cNvSpPr txBox="1">
            <a:spLocks/>
          </p:cNvSpPr>
          <p:nvPr/>
        </p:nvSpPr>
        <p:spPr bwMode="auto">
          <a:xfrm>
            <a:off x="6302935" y="2814945"/>
            <a:ext cx="2725959" cy="136815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6000" kern="0" dirty="0"/>
              <a:t>Клички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1051737-3ABF-5FD3-B556-470EE6E2C8BE}"/>
              </a:ext>
            </a:extLst>
          </p:cNvPr>
          <p:cNvCxnSpPr>
            <a:cxnSpLocks/>
          </p:cNvCxnSpPr>
          <p:nvPr/>
        </p:nvCxnSpPr>
        <p:spPr>
          <a:xfrm flipH="1">
            <a:off x="2555776" y="2413143"/>
            <a:ext cx="957018" cy="77251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F7FD46BF-7600-85E6-8377-57D6ACBA050B}"/>
              </a:ext>
            </a:extLst>
          </p:cNvPr>
          <p:cNvCxnSpPr>
            <a:cxnSpLocks/>
          </p:cNvCxnSpPr>
          <p:nvPr/>
        </p:nvCxnSpPr>
        <p:spPr>
          <a:xfrm>
            <a:off x="5333915" y="2436815"/>
            <a:ext cx="2283668" cy="535594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8C9B6798-99BA-C458-CCEB-126195A7D4FD}"/>
              </a:ext>
            </a:extLst>
          </p:cNvPr>
          <p:cNvCxnSpPr>
            <a:cxnSpLocks/>
          </p:cNvCxnSpPr>
          <p:nvPr/>
        </p:nvCxnSpPr>
        <p:spPr>
          <a:xfrm>
            <a:off x="4355976" y="2373747"/>
            <a:ext cx="0" cy="142067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7" name="Объект 2">
            <a:extLst>
              <a:ext uri="{FF2B5EF4-FFF2-40B4-BE49-F238E27FC236}">
                <a16:creationId xmlns:a16="http://schemas.microsoft.com/office/drawing/2014/main" id="{5060CF17-71FA-1C80-8DB3-A9F1B3325C49}"/>
              </a:ext>
            </a:extLst>
          </p:cNvPr>
          <p:cNvSpPr txBox="1">
            <a:spLocks/>
          </p:cNvSpPr>
          <p:nvPr/>
        </p:nvSpPr>
        <p:spPr bwMode="auto">
          <a:xfrm>
            <a:off x="6340505" y="4879682"/>
            <a:ext cx="2725959" cy="149026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6000" kern="0" dirty="0"/>
              <a:t>Начало </a:t>
            </a:r>
            <a:r>
              <a:rPr lang="ru-RU" kern="0" dirty="0"/>
              <a:t>предложения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C2D176C0-6015-066B-7A96-007F4FE9BD25}"/>
              </a:ext>
            </a:extLst>
          </p:cNvPr>
          <p:cNvCxnSpPr>
            <a:cxnSpLocks/>
          </p:cNvCxnSpPr>
          <p:nvPr/>
        </p:nvCxnSpPr>
        <p:spPr>
          <a:xfrm>
            <a:off x="4788024" y="2413143"/>
            <a:ext cx="1746696" cy="2466539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A374180E-C432-AC84-D3A4-0C5401B2372A}"/>
              </a:ext>
            </a:extLst>
          </p:cNvPr>
          <p:cNvCxnSpPr>
            <a:cxnSpLocks/>
          </p:cNvCxnSpPr>
          <p:nvPr/>
        </p:nvCxnSpPr>
        <p:spPr>
          <a:xfrm flipH="1">
            <a:off x="2619829" y="2394234"/>
            <a:ext cx="1188932" cy="2844537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5" name="Объект 2">
            <a:extLst>
              <a:ext uri="{FF2B5EF4-FFF2-40B4-BE49-F238E27FC236}">
                <a16:creationId xmlns:a16="http://schemas.microsoft.com/office/drawing/2014/main" id="{2FB98543-9951-994E-AD98-977ABB8A133C}"/>
              </a:ext>
            </a:extLst>
          </p:cNvPr>
          <p:cNvSpPr txBox="1">
            <a:spLocks/>
          </p:cNvSpPr>
          <p:nvPr/>
        </p:nvSpPr>
        <p:spPr bwMode="auto">
          <a:xfrm>
            <a:off x="203370" y="4699246"/>
            <a:ext cx="2699686" cy="222099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rgbClr val="31859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4BACC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4BACC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4800" kern="0" dirty="0"/>
              <a:t>Имена</a:t>
            </a:r>
          </a:p>
          <a:p>
            <a:pPr marL="0" indent="0">
              <a:buFont typeface="Arial" charset="0"/>
              <a:buNone/>
            </a:pPr>
            <a:r>
              <a:rPr lang="ru-RU" sz="4400" kern="0" dirty="0"/>
              <a:t>сказочных героев</a:t>
            </a:r>
          </a:p>
        </p:txBody>
      </p:sp>
    </p:spTree>
    <p:extLst>
      <p:ext uri="{BB962C8B-B14F-4D97-AF65-F5344CB8AC3E}">
        <p14:creationId xmlns:p14="http://schemas.microsoft.com/office/powerpoint/2010/main" val="41751986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903E7C-4D2F-6DB1-1F82-790EA184D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Станция «</a:t>
            </a:r>
            <a:r>
              <a:rPr lang="ru-RU" dirty="0" err="1"/>
              <a:t>Грамотейкино</a:t>
            </a:r>
            <a:r>
              <a:rPr lang="ru-RU" dirty="0"/>
              <a:t>».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82E90C-2190-0CF7-5F18-3DDC31CC5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746852"/>
            <a:ext cx="8928992" cy="4353348"/>
          </a:xfrm>
        </p:spPr>
        <p:txBody>
          <a:bodyPr/>
          <a:lstStyle/>
          <a:p>
            <a:pPr marL="0" indent="0">
              <a:buNone/>
            </a:pP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Меня зовут </a:t>
            </a:r>
            <a:r>
              <a:rPr lang="ru-RU" sz="4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кристина</a:t>
            </a: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Я живу в городе красноярске, на улице мира. У меня есть кот </a:t>
            </a:r>
            <a:r>
              <a:rPr lang="ru-RU" sz="4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барсик</a:t>
            </a: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 Недалеко от дома моей бабушки иры протекает река кача.</a:t>
            </a:r>
            <a:endParaRPr lang="ru-RU" sz="4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729A07-AEAE-FA80-745E-B898899BBF37}"/>
              </a:ext>
            </a:extLst>
          </p:cNvPr>
          <p:cNvSpPr txBox="1"/>
          <p:nvPr/>
        </p:nvSpPr>
        <p:spPr>
          <a:xfrm>
            <a:off x="3347864" y="1700808"/>
            <a:ext cx="576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35E662-2047-E087-4EF9-C812959790FA}"/>
              </a:ext>
            </a:extLst>
          </p:cNvPr>
          <p:cNvSpPr txBox="1"/>
          <p:nvPr/>
        </p:nvSpPr>
        <p:spPr>
          <a:xfrm>
            <a:off x="1979712" y="2420888"/>
            <a:ext cx="576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93F31-EA3D-C9FA-80D3-A9327597941D}"/>
              </a:ext>
            </a:extLst>
          </p:cNvPr>
          <p:cNvSpPr txBox="1"/>
          <p:nvPr/>
        </p:nvSpPr>
        <p:spPr>
          <a:xfrm>
            <a:off x="0" y="3861048"/>
            <a:ext cx="576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A28DA5-1BF0-2157-C8CE-4AB6DDE6E397}"/>
              </a:ext>
            </a:extLst>
          </p:cNvPr>
          <p:cNvSpPr txBox="1"/>
          <p:nvPr/>
        </p:nvSpPr>
        <p:spPr>
          <a:xfrm>
            <a:off x="-39756" y="3140968"/>
            <a:ext cx="576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FF79F5-EB66-BB3A-D58E-D04380774365}"/>
              </a:ext>
            </a:extLst>
          </p:cNvPr>
          <p:cNvSpPr txBox="1"/>
          <p:nvPr/>
        </p:nvSpPr>
        <p:spPr>
          <a:xfrm>
            <a:off x="2561861" y="4581128"/>
            <a:ext cx="576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1D6073-75F8-20F8-2C1C-AB30AF5F466D}"/>
              </a:ext>
            </a:extLst>
          </p:cNvPr>
          <p:cNvSpPr txBox="1"/>
          <p:nvPr/>
        </p:nvSpPr>
        <p:spPr>
          <a:xfrm>
            <a:off x="12982" y="5370681"/>
            <a:ext cx="576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</p:spTree>
    <p:extLst>
      <p:ext uri="{BB962C8B-B14F-4D97-AF65-F5344CB8AC3E}">
        <p14:creationId xmlns:p14="http://schemas.microsoft.com/office/powerpoint/2010/main" val="10014371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5CE9E-BE46-644F-E75B-8400B7A787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23329"/>
            <a:ext cx="7772400" cy="1470025"/>
          </a:xfrm>
        </p:spPr>
        <p:txBody>
          <a:bodyPr/>
          <a:lstStyle/>
          <a:p>
            <a:r>
              <a:rPr lang="ru-RU" dirty="0"/>
              <a:t>Путешествие подошло к концу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85C1BB2-6BAE-A0F1-5608-AD3B2441A0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512" y="3140968"/>
            <a:ext cx="7192888" cy="3145904"/>
          </a:xfrm>
        </p:spPr>
        <p:txBody>
          <a:bodyPr/>
          <a:lstStyle/>
          <a:p>
            <a:pPr algn="l"/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Обобщить и закрепить знания о правописании заглавной  буквы.</a:t>
            </a:r>
            <a:endParaRPr lang="ru-RU" sz="4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08AE41FE-EFAA-151B-CEF9-B85A0915D8CB}"/>
              </a:ext>
            </a:extLst>
          </p:cNvPr>
          <p:cNvSpPr txBox="1">
            <a:spLocks/>
          </p:cNvSpPr>
          <p:nvPr/>
        </p:nvSpPr>
        <p:spPr bwMode="auto">
          <a:xfrm>
            <a:off x="1371600" y="1669773"/>
            <a:ext cx="64008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>
                <a:solidFill>
                  <a:srgbClr val="215968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>
                <a:solidFill>
                  <a:srgbClr val="31859C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>
                <a:solidFill>
                  <a:srgbClr val="4BACC6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rgbClr val="4BACC6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rgbClr val="4BACC6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rgbClr val="4BACC6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rgbClr val="4BACC6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rgbClr val="4BACC6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rgbClr val="4BACC6"/>
                </a:solidFill>
                <a:latin typeface="+mn-lt"/>
              </a:defRPr>
            </a:lvl9pPr>
          </a:lstStyle>
          <a:p>
            <a:r>
              <a:rPr lang="ru-RU" sz="4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Какая была цель?</a:t>
            </a:r>
            <a:endParaRPr lang="ru-RU" sz="4800" b="1" kern="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kern="0" dirty="0"/>
          </a:p>
        </p:txBody>
      </p:sp>
    </p:spTree>
    <p:extLst>
      <p:ext uri="{BB962C8B-B14F-4D97-AF65-F5344CB8AC3E}">
        <p14:creationId xmlns:p14="http://schemas.microsoft.com/office/powerpoint/2010/main" val="18727682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>
                <a:latin typeface="Arial" charset="0"/>
              </a:rPr>
              <a:t>Домашнее  задание</a:t>
            </a:r>
          </a:p>
        </p:txBody>
      </p:sp>
      <p:sp>
        <p:nvSpPr>
          <p:cNvPr id="3789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5400" dirty="0"/>
              <a:t>1.    </a:t>
            </a:r>
            <a:r>
              <a:rPr lang="ru-RU" sz="5400" b="1" dirty="0"/>
              <a:t>Р/т</a:t>
            </a:r>
            <a:r>
              <a:rPr lang="ru-RU" sz="5400" dirty="0"/>
              <a:t> </a:t>
            </a:r>
            <a:r>
              <a:rPr lang="ru-RU" sz="5400" b="1" dirty="0"/>
              <a:t>с. 37  упр. 78</a:t>
            </a:r>
          </a:p>
          <a:p>
            <a:pPr>
              <a:buFont typeface="Arial" charset="0"/>
              <a:buNone/>
            </a:pPr>
            <a:r>
              <a:rPr lang="ru-RU" sz="5400" dirty="0"/>
              <a:t>2.</a:t>
            </a:r>
            <a:r>
              <a:rPr lang="ru-RU" sz="5400" b="1" dirty="0"/>
              <a:t>*  Найти и записать в тетрадь 3 скороговорки с именами собственными. 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/>
              <a:t>Мои достижения на уроке</a:t>
            </a:r>
          </a:p>
        </p:txBody>
      </p:sp>
      <p:sp>
        <p:nvSpPr>
          <p:cNvPr id="54275" name="Rectangle 3"/>
          <p:cNvSpPr>
            <a:spLocks noGrp="1"/>
          </p:cNvSpPr>
          <p:nvPr>
            <p:ph type="body" idx="1"/>
          </p:nvPr>
        </p:nvSpPr>
        <p:spPr>
          <a:xfrm>
            <a:off x="5867400" y="4365625"/>
            <a:ext cx="3276600" cy="17605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    </a:t>
            </a:r>
            <a:r>
              <a:rPr lang="ru-RU" sz="2000" b="1" dirty="0">
                <a:solidFill>
                  <a:schemeClr val="tx1"/>
                </a:solidFill>
              </a:rPr>
              <a:t>На уроке было всё понятно, со всеми заданиями справилась.</a:t>
            </a:r>
          </a:p>
          <a:p>
            <a:endParaRPr lang="ru-RU" sz="1800" dirty="0"/>
          </a:p>
        </p:txBody>
      </p:sp>
      <p:sp>
        <p:nvSpPr>
          <p:cNvPr id="27665" name="WordArt 17"/>
          <p:cNvSpPr>
            <a:spLocks noChangeArrowheads="1" noChangeShapeType="1" noTextEdit="1"/>
          </p:cNvSpPr>
          <p:nvPr/>
        </p:nvSpPr>
        <p:spPr bwMode="auto">
          <a:xfrm>
            <a:off x="6227763" y="1557338"/>
            <a:ext cx="2592387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Жёлтые</a:t>
            </a:r>
          </a:p>
        </p:txBody>
      </p:sp>
      <p:pic>
        <p:nvPicPr>
          <p:cNvPr id="38916" name="Picture 12" descr="f_156833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9416382" flipH="1">
            <a:off x="6156325" y="2781300"/>
            <a:ext cx="1281113" cy="13652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2916238" y="4724400"/>
            <a:ext cx="30241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На уроке было всё понятно, но некоторые задания вызвали  затруднения.</a:t>
            </a:r>
          </a:p>
        </p:txBody>
      </p:sp>
      <p:sp>
        <p:nvSpPr>
          <p:cNvPr id="27664" name="WordArt 16"/>
          <p:cNvSpPr>
            <a:spLocks noChangeArrowheads="1" noChangeShapeType="1" noTextEdit="1"/>
          </p:cNvSpPr>
          <p:nvPr/>
        </p:nvSpPr>
        <p:spPr bwMode="auto">
          <a:xfrm>
            <a:off x="3348038" y="2133600"/>
            <a:ext cx="1944687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Зелёные</a:t>
            </a:r>
          </a:p>
        </p:txBody>
      </p:sp>
      <p:pic>
        <p:nvPicPr>
          <p:cNvPr id="38919" name="Picture 11" descr="betula_alba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284538"/>
            <a:ext cx="1295400" cy="11525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8920" name="Picture 10" descr="Maple_leaf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836196">
            <a:off x="2765425" y="3122613"/>
            <a:ext cx="1427163" cy="13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179388" y="5516563"/>
            <a:ext cx="21605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На уроке было  скучно,  все задания были трудными.</a:t>
            </a:r>
          </a:p>
        </p:txBody>
      </p:sp>
      <p:sp>
        <p:nvSpPr>
          <p:cNvPr id="27666" name="WordArt 18"/>
          <p:cNvSpPr>
            <a:spLocks noChangeArrowheads="1" noChangeShapeType="1" noTextEdit="1"/>
          </p:cNvSpPr>
          <p:nvPr/>
        </p:nvSpPr>
        <p:spPr bwMode="auto">
          <a:xfrm>
            <a:off x="107950" y="3140075"/>
            <a:ext cx="259238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Белый</a:t>
            </a:r>
          </a:p>
        </p:txBody>
      </p:sp>
      <p:pic>
        <p:nvPicPr>
          <p:cNvPr id="38923" name="Picture 14" descr="leaf0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553320">
            <a:off x="1628775" y="3963988"/>
            <a:ext cx="1012825" cy="12382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8924" name="Picture 15" descr="maple_lis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825" y="4005263"/>
            <a:ext cx="1008063" cy="863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8925" name="Picture 13" descr="12842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286099">
            <a:off x="7431088" y="2979738"/>
            <a:ext cx="14414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5" grpId="0" animBg="1"/>
      <p:bldP spid="27664" grpId="0" animBg="1"/>
      <p:bldP spid="2766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0" y="404663"/>
            <a:ext cx="6972300" cy="952649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cap="small" dirty="0">
                <a:latin typeface="Times New Roman" pitchFamily="18" charset="0"/>
                <a:cs typeface="Times New Roman" pitchFamily="18" charset="0"/>
              </a:rPr>
              <a:t>Благодарю за урок!</a:t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50825" y="1556792"/>
            <a:ext cx="4608513" cy="4525963"/>
          </a:xfrm>
        </p:spPr>
      </p:pic>
      <p:sp>
        <p:nvSpPr>
          <p:cNvPr id="5" name="Прямоугольник 4"/>
          <p:cNvSpPr/>
          <p:nvPr/>
        </p:nvSpPr>
        <p:spPr>
          <a:xfrm>
            <a:off x="4067944" y="2924944"/>
            <a:ext cx="4321175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cap="sm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Молодец! </a:t>
            </a:r>
            <a:br>
              <a:rPr lang="ru-RU" sz="3200" b="1" cap="sm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FF0000"/>
              </a:solidFill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23-33"/>
          <p:cNvPicPr>
            <a:picLocks noChangeAspect="1" noChangeArrowheads="1"/>
          </p:cNvPicPr>
          <p:nvPr/>
        </p:nvPicPr>
        <p:blipFill>
          <a:blip r:embed="rId4"/>
          <a:srcRect l="13513"/>
          <a:stretch>
            <a:fillRect/>
          </a:stretch>
        </p:blipFill>
        <p:spPr bwMode="auto">
          <a:xfrm>
            <a:off x="0" y="1557338"/>
            <a:ext cx="2997200" cy="508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68538" y="609600"/>
            <a:ext cx="7761287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07904" y="1347117"/>
            <a:ext cx="4263058" cy="1434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95650" y="2530506"/>
            <a:ext cx="5314950" cy="1578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3783063"/>
            <a:ext cx="2762250" cy="1434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972300" cy="1143000"/>
          </a:xfrm>
        </p:spPr>
        <p:txBody>
          <a:bodyPr/>
          <a:lstStyle/>
          <a:p>
            <a:pPr>
              <a:defRPr/>
            </a:pPr>
            <a:r>
              <a:rPr lang="ru-RU" sz="6000" dirty="0"/>
              <a:t>Тема урока</a:t>
            </a:r>
          </a:p>
        </p:txBody>
      </p:sp>
      <p:sp>
        <p:nvSpPr>
          <p:cNvPr id="6146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71500" y="3861048"/>
            <a:ext cx="8001000" cy="2214563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dirty="0">
                <a:solidFill>
                  <a:schemeClr val="tx2"/>
                </a:solidFill>
              </a:rPr>
              <a:t>Сегодня на уроке :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dirty="0">
                <a:solidFill>
                  <a:schemeClr val="tx2"/>
                </a:solidFill>
              </a:rPr>
              <a:t>    обобщим знания о правописании заглавной  буквы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1551712"/>
            <a:ext cx="7344815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«Употребление заглавной буквы»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17F87AC-88A9-568E-117A-B3FBDE35C3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9450" y="0"/>
            <a:ext cx="7772400" cy="1470025"/>
          </a:xfrm>
        </p:spPr>
        <p:txBody>
          <a:bodyPr/>
          <a:lstStyle/>
          <a:p>
            <a:r>
              <a:rPr lang="ru-RU" dirty="0"/>
              <a:t>На каком транспорте отправимся в путешествие?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041B2DFE-5CD6-7A2C-6141-5BFD332B43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3772" y="1988840"/>
            <a:ext cx="8676456" cy="2112640"/>
          </a:xfrm>
        </p:spPr>
        <p:txBody>
          <a:bodyPr/>
          <a:lstStyle/>
          <a:p>
            <a:r>
              <a:rPr lang="ru-RU" sz="5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Братцы в гости снарядились,</a:t>
            </a:r>
          </a:p>
          <a:p>
            <a:r>
              <a:rPr lang="ru-RU" sz="5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Друг – за другом уцепились,</a:t>
            </a:r>
          </a:p>
          <a:p>
            <a:r>
              <a:rPr lang="ru-RU" sz="5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помчались в путь далёк,</a:t>
            </a:r>
          </a:p>
          <a:p>
            <a:r>
              <a:rPr lang="ru-RU" sz="5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Лишь оставили дымок.  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523049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2" y="341784"/>
            <a:ext cx="9077642" cy="5351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17834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Е. Измайлов.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051720" y="692696"/>
            <a:ext cx="6635080" cy="616530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ea typeface="Times New Roman"/>
              </a:rPr>
              <a:t> Буква обычная выросла вдруг,</a:t>
            </a:r>
            <a:endParaRPr lang="ru-RU" sz="4400" dirty="0">
              <a:ea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ea typeface="Times New Roman"/>
              </a:rPr>
              <a:t> Выросла выше всех букв – подруг.</a:t>
            </a:r>
            <a:endParaRPr lang="ru-RU" sz="4400" dirty="0">
              <a:ea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ea typeface="Times New Roman"/>
              </a:rPr>
              <a:t> Смотрят с почтеньем на букву подруги,</a:t>
            </a:r>
            <a:endParaRPr lang="ru-RU" sz="4400" dirty="0">
              <a:ea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ea typeface="Times New Roman"/>
              </a:rPr>
              <a:t> Но почему? За какие заслуги?</a:t>
            </a:r>
            <a:endParaRPr lang="ru-RU" sz="4400" dirty="0">
              <a:ea typeface="Times New Roman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000000"/>
                </a:solidFill>
                <a:ea typeface="Times New Roman"/>
              </a:rPr>
              <a:t> Буква расти не сама захотела,</a:t>
            </a:r>
            <a:endParaRPr lang="ru-RU" sz="4400" dirty="0">
              <a:ea typeface="Times New Roman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000000"/>
                </a:solidFill>
                <a:ea typeface="Times New Roman"/>
              </a:rPr>
              <a:t> Букве поручено важное дело.</a:t>
            </a:r>
            <a:endParaRPr lang="ru-RU" sz="4400" dirty="0">
              <a:ea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ea typeface="Times New Roman"/>
              </a:rPr>
              <a:t> Ставится буква у строчки в начале,</a:t>
            </a:r>
            <a:endParaRPr lang="ru-RU" sz="4400" dirty="0">
              <a:ea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ea typeface="Times New Roman"/>
              </a:rPr>
              <a:t> Чтобы начало все замечали.</a:t>
            </a:r>
            <a:endParaRPr lang="ru-RU" sz="4400" dirty="0">
              <a:ea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ea typeface="Times New Roman"/>
              </a:rPr>
              <a:t> Имя, фамилия пишутся с нею,</a:t>
            </a:r>
            <a:endParaRPr lang="ru-RU" sz="4400" dirty="0">
              <a:ea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ea typeface="Times New Roman"/>
              </a:rPr>
              <a:t> Чтобы заметней им быть и виднее.</a:t>
            </a:r>
            <a:endParaRPr lang="ru-RU" sz="4400" dirty="0">
              <a:ea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ea typeface="Times New Roman"/>
              </a:rPr>
              <a:t> Чтобы звучали громко и гордо</a:t>
            </a:r>
            <a:endParaRPr lang="ru-RU" sz="4400" dirty="0">
              <a:ea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ea typeface="Times New Roman"/>
              </a:rPr>
              <a:t> Имя твоё, имя улицы, города.</a:t>
            </a:r>
            <a:endParaRPr lang="ru-RU" sz="4400" dirty="0">
              <a:ea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ea typeface="Times New Roman"/>
              </a:rPr>
              <a:t> Буква большая – совсем не пустяк!</a:t>
            </a:r>
            <a:endParaRPr lang="ru-RU" sz="4400" dirty="0">
              <a:ea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ea typeface="Times New Roman"/>
              </a:rPr>
              <a:t> В букве большой уважения знак!</a:t>
            </a:r>
            <a:endParaRPr lang="ru-RU" sz="4400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5261521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214563"/>
            <a:ext cx="1995487" cy="17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38" y="4643438"/>
            <a:ext cx="15557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bolgarias.ru/wp-content/uploads/2009/05/lis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75" y="4071938"/>
            <a:ext cx="2786063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50" y="1571625"/>
            <a:ext cx="2595563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38" y="2214563"/>
            <a:ext cx="2605087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50" y="4786313"/>
            <a:ext cx="1938338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24" name="TextBox 7"/>
          <p:cNvSpPr txBox="1">
            <a:spLocks noChangeArrowheads="1"/>
          </p:cNvSpPr>
          <p:nvPr/>
        </p:nvSpPr>
        <p:spPr bwMode="auto">
          <a:xfrm>
            <a:off x="395536" y="1643141"/>
            <a:ext cx="20716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в</a:t>
            </a:r>
            <a:r>
              <a:rPr lang="ru-RU" sz="2800" b="1" dirty="0">
                <a:solidFill>
                  <a:srgbClr val="FF0000"/>
                </a:solidFill>
              </a:rPr>
              <a:t>…</a:t>
            </a:r>
            <a:r>
              <a:rPr lang="ru-RU" sz="2800" b="1" dirty="0"/>
              <a:t>р</a:t>
            </a:r>
            <a:r>
              <a:rPr lang="ru-RU" sz="2800" b="1" dirty="0">
                <a:solidFill>
                  <a:srgbClr val="FF0000"/>
                </a:solidFill>
              </a:rPr>
              <a:t>…</a:t>
            </a:r>
            <a:r>
              <a:rPr lang="ru-RU" sz="2800" b="1" dirty="0"/>
              <a:t>бей</a:t>
            </a:r>
          </a:p>
        </p:txBody>
      </p:sp>
      <p:sp>
        <p:nvSpPr>
          <p:cNvPr id="25622" name="TextBox 8"/>
          <p:cNvSpPr txBox="1">
            <a:spLocks noChangeArrowheads="1"/>
          </p:cNvSpPr>
          <p:nvPr/>
        </p:nvSpPr>
        <p:spPr bwMode="auto">
          <a:xfrm>
            <a:off x="2795588" y="1574662"/>
            <a:ext cx="2071687" cy="523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с</a:t>
            </a:r>
            <a:r>
              <a:rPr lang="ru-RU" sz="2800" b="1" dirty="0">
                <a:solidFill>
                  <a:srgbClr val="FF0000"/>
                </a:solidFill>
              </a:rPr>
              <a:t>…</a:t>
            </a:r>
            <a:r>
              <a:rPr lang="ru-RU" sz="2800" b="1" dirty="0"/>
              <a:t>рока</a:t>
            </a:r>
          </a:p>
        </p:txBody>
      </p:sp>
      <p:sp>
        <p:nvSpPr>
          <p:cNvPr id="25620" name="TextBox 12"/>
          <p:cNvSpPr txBox="1">
            <a:spLocks noChangeArrowheads="1"/>
          </p:cNvSpPr>
          <p:nvPr/>
        </p:nvSpPr>
        <p:spPr bwMode="auto">
          <a:xfrm>
            <a:off x="6786563" y="4143375"/>
            <a:ext cx="2071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за</a:t>
            </a:r>
            <a:r>
              <a:rPr lang="ru-RU" sz="2800" b="1" dirty="0">
                <a:solidFill>
                  <a:srgbClr val="FF0000"/>
                </a:solidFill>
              </a:rPr>
              <a:t>…</a:t>
            </a:r>
            <a:r>
              <a:rPr lang="ru-RU" sz="2800" b="1" dirty="0"/>
              <a:t>ц</a:t>
            </a:r>
          </a:p>
        </p:txBody>
      </p:sp>
      <p:sp>
        <p:nvSpPr>
          <p:cNvPr id="25618" name="TextBox 10"/>
          <p:cNvSpPr txBox="1">
            <a:spLocks noChangeArrowheads="1"/>
          </p:cNvSpPr>
          <p:nvPr/>
        </p:nvSpPr>
        <p:spPr bwMode="auto">
          <a:xfrm>
            <a:off x="4231481" y="6125483"/>
            <a:ext cx="2071687" cy="523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л</a:t>
            </a:r>
            <a:r>
              <a:rPr lang="ru-RU" sz="2800" b="1" dirty="0">
                <a:solidFill>
                  <a:srgbClr val="FF0000"/>
                </a:solidFill>
              </a:rPr>
              <a:t>…</a:t>
            </a:r>
            <a:r>
              <a:rPr lang="ru-RU" sz="2800" b="1" dirty="0" err="1"/>
              <a:t>сица</a:t>
            </a:r>
            <a:endParaRPr lang="ru-RU" sz="2800" b="1" dirty="0"/>
          </a:p>
        </p:txBody>
      </p:sp>
      <p:sp>
        <p:nvSpPr>
          <p:cNvPr id="25616" name="TextBox 9"/>
          <p:cNvSpPr txBox="1">
            <a:spLocks noChangeArrowheads="1"/>
          </p:cNvSpPr>
          <p:nvPr/>
        </p:nvSpPr>
        <p:spPr bwMode="auto">
          <a:xfrm>
            <a:off x="531019" y="4262517"/>
            <a:ext cx="2071687" cy="523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в</a:t>
            </a:r>
            <a:r>
              <a:rPr lang="ru-RU" sz="2800" b="1" dirty="0">
                <a:solidFill>
                  <a:srgbClr val="FF0000"/>
                </a:solidFill>
              </a:rPr>
              <a:t>…</a:t>
            </a:r>
            <a:r>
              <a:rPr lang="ru-RU" sz="2800" b="1" dirty="0" err="1"/>
              <a:t>рона</a:t>
            </a:r>
            <a:endParaRPr lang="ru-RU" sz="2800" b="1" dirty="0"/>
          </a:p>
        </p:txBody>
      </p:sp>
      <p:sp>
        <p:nvSpPr>
          <p:cNvPr id="25614" name="TextBox 11"/>
          <p:cNvSpPr txBox="1">
            <a:spLocks noChangeArrowheads="1"/>
          </p:cNvSpPr>
          <p:nvPr/>
        </p:nvSpPr>
        <p:spPr bwMode="auto">
          <a:xfrm>
            <a:off x="6357938" y="1643141"/>
            <a:ext cx="2071688" cy="523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м</a:t>
            </a:r>
            <a:r>
              <a:rPr lang="ru-RU" sz="2800" b="1" dirty="0">
                <a:solidFill>
                  <a:srgbClr val="FF0000"/>
                </a:solidFill>
              </a:rPr>
              <a:t>..</a:t>
            </a:r>
            <a:r>
              <a:rPr lang="ru-RU" sz="2800" b="1" dirty="0" err="1"/>
              <a:t>дведь</a:t>
            </a:r>
            <a:endParaRPr lang="ru-RU" sz="2800" b="1" dirty="0"/>
          </a:p>
        </p:txBody>
      </p:sp>
      <p:pic>
        <p:nvPicPr>
          <p:cNvPr id="25613" name="Заголовок 20"/>
          <p:cNvPicPr>
            <a:picLocks noGrp="1" noChangeArrowheads="1"/>
          </p:cNvPicPr>
          <p:nvPr>
            <p:ph type="title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1566863" y="139700"/>
            <a:ext cx="6986587" cy="1225550"/>
          </a:xfrm>
        </p:spPr>
      </p:pic>
      <p:sp>
        <p:nvSpPr>
          <p:cNvPr id="14" name="TextBox 7">
            <a:extLst>
              <a:ext uri="{FF2B5EF4-FFF2-40B4-BE49-F238E27FC236}">
                <a16:creationId xmlns:a16="http://schemas.microsoft.com/office/drawing/2014/main" id="{2BD40E85-3B46-0CE5-E99E-A4F13A75E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967" y="1579270"/>
            <a:ext cx="402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о</a:t>
            </a: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69396B2D-8A5C-1BF4-AF0B-6DB96AC087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027" y="4205948"/>
            <a:ext cx="6624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о</a:t>
            </a:r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ADB03D96-8FA9-2D3F-7716-11516DCC77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6491" y="1537748"/>
            <a:ext cx="402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о</a:t>
            </a: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6B808FBF-14ED-7968-FB30-B85D8654BD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766" y="1550810"/>
            <a:ext cx="402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о</a:t>
            </a:r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78FBA7B6-E1C7-C896-7119-D14BDD0CD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6563" y="1603703"/>
            <a:ext cx="402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е</a:t>
            </a: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id="{00C313AE-6F9E-0961-A039-50948075DF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846" y="6058556"/>
            <a:ext cx="402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и</a:t>
            </a: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16FB51D0-6AB3-32F3-F5E3-AD7A17440A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9290" y="4115615"/>
            <a:ext cx="402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4" grpId="0"/>
      <p:bldP spid="25622" grpId="0"/>
      <p:bldP spid="25620" grpId="0"/>
      <p:bldP spid="25618" grpId="0"/>
      <p:bldP spid="25614" grpId="0"/>
      <p:bldP spid="14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902fb365c5c66cd7f7e2327bb7f5e967b3cb23b7"/>
</p:tagLst>
</file>

<file path=ppt/theme/theme1.xml><?xml version="1.0" encoding="utf-8"?>
<a:theme xmlns:a="http://schemas.openxmlformats.org/drawingml/2006/main" name="1_Books">
  <a:themeElements>
    <a:clrScheme name="1_Books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Book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Books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4057</TotalTime>
  <Words>619</Words>
  <Application>Microsoft Office PowerPoint</Application>
  <PresentationFormat>Экран (4:3)</PresentationFormat>
  <Paragraphs>171</Paragraphs>
  <Slides>37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1" baseType="lpstr">
      <vt:lpstr>Arial</vt:lpstr>
      <vt:lpstr>Calibri</vt:lpstr>
      <vt:lpstr>Times New Roman</vt:lpstr>
      <vt:lpstr>1_Books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урока</vt:lpstr>
      <vt:lpstr>На каком транспорте отправимся в путешествие?</vt:lpstr>
      <vt:lpstr>Презентация PowerPoint</vt:lpstr>
      <vt:lpstr>Е. Измайлов.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Станция «Сказочная поляна»</vt:lpstr>
      <vt:lpstr>Имена?</vt:lpstr>
      <vt:lpstr>Значение имени</vt:lpstr>
      <vt:lpstr>Какие слова пишутся с заглавной буквы?</vt:lpstr>
      <vt:lpstr>Какие слова пишутся с заглавной буквы?</vt:lpstr>
      <vt:lpstr>Кластер</vt:lpstr>
      <vt:lpstr>Отчество</vt:lpstr>
      <vt:lpstr>Кластер</vt:lpstr>
      <vt:lpstr>Образуй от данных слов фамилии</vt:lpstr>
      <vt:lpstr>Кластер</vt:lpstr>
      <vt:lpstr>Презентация PowerPoint</vt:lpstr>
      <vt:lpstr>Кластер</vt:lpstr>
      <vt:lpstr>Кластер</vt:lpstr>
      <vt:lpstr>Какие еще слова пишутся с заглавной буквы?</vt:lpstr>
      <vt:lpstr>Кластер</vt:lpstr>
      <vt:lpstr>Станция «Составляйкино».</vt:lpstr>
      <vt:lpstr>Кластер</vt:lpstr>
      <vt:lpstr>Презентация PowerPoint</vt:lpstr>
      <vt:lpstr>Кластер</vt:lpstr>
      <vt:lpstr>Станция «Грамотейкино».</vt:lpstr>
      <vt:lpstr>Путешествие подошло к концу</vt:lpstr>
      <vt:lpstr>Домашнее  задание</vt:lpstr>
      <vt:lpstr>Мои достижения на уроке</vt:lpstr>
      <vt:lpstr>Благодарю за урок!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Дарёна</dc:creator>
  <cp:lastModifiedBy>pev988@gmail.com</cp:lastModifiedBy>
  <cp:revision>340</cp:revision>
  <dcterms:created xsi:type="dcterms:W3CDTF">2010-04-23T03:00:43Z</dcterms:created>
  <dcterms:modified xsi:type="dcterms:W3CDTF">2022-11-02T14:40:44Z</dcterms:modified>
</cp:coreProperties>
</file>