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56" r:id="rId3"/>
    <p:sldId id="293" r:id="rId4"/>
    <p:sldId id="295" r:id="rId5"/>
    <p:sldId id="269" r:id="rId6"/>
    <p:sldId id="273" r:id="rId7"/>
    <p:sldId id="268" r:id="rId8"/>
    <p:sldId id="272" r:id="rId9"/>
    <p:sldId id="259" r:id="rId10"/>
    <p:sldId id="260" r:id="rId11"/>
    <p:sldId id="262" r:id="rId12"/>
    <p:sldId id="263" r:id="rId13"/>
    <p:sldId id="264" r:id="rId14"/>
    <p:sldId id="265" r:id="rId15"/>
    <p:sldId id="270"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6408" autoAdjust="0"/>
  </p:normalViewPr>
  <p:slideViewPr>
    <p:cSldViewPr>
      <p:cViewPr varScale="1">
        <p:scale>
          <a:sx n="115" d="100"/>
          <a:sy n="115" d="100"/>
        </p:scale>
        <p:origin x="1494" y="114"/>
      </p:cViewPr>
      <p:guideLst>
        <p:guide orient="horz" pos="2160"/>
        <p:guide pos="2880"/>
      </p:guideLst>
    </p:cSldViewPr>
  </p:slideViewPr>
  <p:outlineViewPr>
    <p:cViewPr>
      <p:scale>
        <a:sx n="33" d="100"/>
        <a:sy n="33" d="100"/>
      </p:scale>
      <p:origin x="0" y="892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11/2/2022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11/2/2022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11/2/2022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Достопримечательности </a:t>
            </a:r>
            <a:br>
              <a:rPr lang="ru-RU" b="1" i="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b="1"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b="1"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b="1" i="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города Новосибирска</a:t>
            </a:r>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t>
            </a:r>
            <a:br>
              <a:rPr lang="ru-RU"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sz="3600" b="1" i="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Подготовительная группа</a:t>
            </a:r>
            <a:r>
              <a:rPr lang="ru-RU" sz="3600"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sz="3600"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sz="3600"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sz="3600"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sz="2700" b="1"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Воспитатель: К</a:t>
            </a:r>
            <a:r>
              <a:rPr lang="ru-RU" sz="2700" b="1" i="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алашникова </a:t>
            </a:r>
            <a:r>
              <a:rPr lang="ru-RU" sz="2700" b="1" i="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О.В.</a:t>
            </a:r>
            <a:endParaRPr lang="ru-RU" sz="2700" b="1"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76308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685800" y="5943600"/>
            <a:ext cx="7772400" cy="609600"/>
          </a:xfrm>
        </p:spPr>
        <p:txBody>
          <a:bodyPr>
            <a:normAutofit fontScale="92500" lnSpcReduction="20000"/>
          </a:bodyPr>
          <a:lstStyle/>
          <a:p>
            <a:pPr>
              <a:lnSpc>
                <a:spcPct val="107000"/>
              </a:lnSpc>
              <a:spcAft>
                <a:spcPts val="800"/>
              </a:spcAft>
            </a:pPr>
            <a:r>
              <a:rPr lang="ru-RU" dirty="0">
                <a:solidFill>
                  <a:srgbClr val="000000"/>
                </a:solidFill>
                <a:latin typeface="Arial" panose="020B0604020202020204" pitchFamily="34" charset="0"/>
                <a:ea typeface="Calibri" panose="020F0502020204030204" pitchFamily="34" charset="0"/>
                <a:cs typeface="Times New Roman" panose="02020603050405020304" pitchFamily="18" charset="0"/>
              </a:rPr>
              <a:t>Улица  </a:t>
            </a:r>
            <a:r>
              <a:rPr lang="ru-RU"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города - Красный проспект</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endParaRPr lang="ru-RU"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4" name="Рисунок 3" descr="Топ 45 — достопримечательности Новосибирска"/>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447800"/>
            <a:ext cx="7105015" cy="4320000"/>
          </a:xfrm>
          <a:prstGeom prst="rect">
            <a:avLst/>
          </a:prstGeom>
          <a:noFill/>
          <a:ln>
            <a:noFill/>
          </a:ln>
        </p:spPr>
      </p:pic>
    </p:spTree>
    <p:extLst>
      <p:ext uri="{BB962C8B-B14F-4D97-AF65-F5344CB8AC3E}">
        <p14:creationId xmlns:p14="http://schemas.microsoft.com/office/powerpoint/2010/main" val="23627708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457200" y="5181600"/>
            <a:ext cx="8229600" cy="1447800"/>
          </a:xfrm>
        </p:spPr>
        <p:txBody>
          <a:bodyPr>
            <a:normAutofit fontScale="90000"/>
          </a:bodyPr>
          <a:lstStyle/>
          <a:p>
            <a:r>
              <a:rPr lang="ru-RU" sz="1600" dirty="0" smtClean="0">
                <a:solidFill>
                  <a:srgbClr val="000000"/>
                </a:solidFill>
                <a:latin typeface="Arial" panose="020B0604020202020204" pitchFamily="34" charset="0"/>
              </a:rPr>
              <a:t>Театр оперы и балета о</a:t>
            </a:r>
            <a:r>
              <a:rPr lang="ru-RU" sz="1600" dirty="0" smtClean="0">
                <a:solidFill>
                  <a:srgbClr val="000000"/>
                </a:solidFill>
                <a:latin typeface="Arial" panose="020B0604020202020204" pitchFamily="34" charset="0"/>
                <a:ea typeface="Calibri" panose="020F0502020204030204" pitchFamily="34" charset="0"/>
              </a:rPr>
              <a:t>ткрыт </a:t>
            </a:r>
            <a:r>
              <a:rPr lang="ru-RU" sz="1600" dirty="0">
                <a:solidFill>
                  <a:srgbClr val="000000"/>
                </a:solidFill>
                <a:latin typeface="Arial" panose="020B0604020202020204" pitchFamily="34" charset="0"/>
                <a:ea typeface="Calibri" panose="020F0502020204030204" pitchFamily="34" charset="0"/>
              </a:rPr>
              <a:t>в победном 1945 году. Сегодня это один из ведущих театров России. Здание представляет собой уникальный по сложности и задумке архитектурный комплекс, который входит в список объектов культурного наследия РФ. Театр расположен на главной городской площади. Главный зал способен вместить почти полторы тысячи зрителей. Репертуар очень разнообразен; на сцене ставятся классические и современные произведения. Юные зрители неизменно приходят </a:t>
            </a:r>
            <a:r>
              <a:rPr lang="ru-RU" sz="1400" dirty="0">
                <a:solidFill>
                  <a:srgbClr val="000000"/>
                </a:solidFill>
                <a:latin typeface="Arial" panose="020B0604020202020204" pitchFamily="34" charset="0"/>
                <a:ea typeface="Calibri" panose="020F0502020204030204" pitchFamily="34" charset="0"/>
              </a:rPr>
              <a:t>в </a:t>
            </a:r>
            <a:r>
              <a:rPr lang="ru-RU" sz="1400" dirty="0" smtClean="0">
                <a:solidFill>
                  <a:srgbClr val="000000"/>
                </a:solidFill>
                <a:latin typeface="Arial" panose="020B0604020202020204" pitchFamily="34" charset="0"/>
                <a:ea typeface="Calibri" panose="020F0502020204030204" pitchFamily="34" charset="0"/>
              </a:rPr>
              <a:t>восторг от интересных детских спектаклей</a:t>
            </a:r>
            <a:endParaRPr lang="ru-RU" sz="1400" dirty="0"/>
          </a:p>
        </p:txBody>
      </p:sp>
      <p:pic>
        <p:nvPicPr>
          <p:cNvPr id="10" name="Рисунок 9" descr="Достопримечательности Новосибирска: интересные места, куда стоит сходить"/>
          <p:cNvPicPr/>
          <p:nvPr/>
        </p:nvPicPr>
        <p:blipFill>
          <a:blip r:embed="rId2">
            <a:extLst>
              <a:ext uri="{28A0092B-C50C-407E-A947-70E740481C1C}">
                <a14:useLocalDpi xmlns:a14="http://schemas.microsoft.com/office/drawing/2010/main" val="0"/>
              </a:ext>
            </a:extLst>
          </a:blip>
          <a:srcRect/>
          <a:stretch>
            <a:fillRect/>
          </a:stretch>
        </p:blipFill>
        <p:spPr bwMode="auto">
          <a:xfrm>
            <a:off x="990600" y="1447800"/>
            <a:ext cx="7077075" cy="3600000"/>
          </a:xfrm>
          <a:prstGeom prst="rect">
            <a:avLst/>
          </a:prstGeom>
          <a:noFill/>
          <a:ln>
            <a:noFill/>
          </a:ln>
        </p:spPr>
      </p:pic>
    </p:spTree>
    <p:extLst>
      <p:ext uri="{BB962C8B-B14F-4D97-AF65-F5344CB8AC3E}">
        <p14:creationId xmlns:p14="http://schemas.microsoft.com/office/powerpoint/2010/main" val="2726587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037455"/>
            <a:ext cx="7848600" cy="1591945"/>
          </a:xfrm>
        </p:spPr>
        <p:txBody>
          <a:bodyPr>
            <a:noAutofit/>
          </a:bodyPr>
          <a:lstStyle/>
          <a:p>
            <a:pPr algn="just"/>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Собор Александра Невского</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стал одной из первых каменных построек, которая появилась на территории города. Сооружение выполнено в неовизантийском стиле, с характерной мощной кладкой стен, узкими арочными окнами, массивным главным куполом. В начале 20 века храм был закрыт, а в 40-е годы внутри разместился крупный проектный институт. Затем здесь была организована Западно - Сибирская студия кинохроники, которая просуществовала несколько десятилетий. За это время роспись на внутренних стенах храма была полностью уничтожена, а в куполе была устроена комната. Только к концу 20 века здесь начались восстановительные работы, и сегодня собор вновь открыт для верующих. В 2017 году у ворот храма был установлен памятник Николаю II и цесаревичу Алексею. Открытие приурочили к 99-й годовщине расстрела царской </a:t>
            </a:r>
            <a:r>
              <a:rPr lang="ru-RU" sz="1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семьи</a:t>
            </a:r>
            <a:endParaRPr lang="ru-RU" sz="1200" dirty="0">
              <a:latin typeface="Times New Roman" panose="02020603050405020304" pitchFamily="18" charset="0"/>
              <a:cs typeface="Times New Roman" panose="02020603050405020304" pitchFamily="18" charset="0"/>
            </a:endParaRPr>
          </a:p>
        </p:txBody>
      </p:sp>
      <p:pic>
        <p:nvPicPr>
          <p:cNvPr id="10" name="Рисунок 9" descr="28 лучших достопримечательностей Новосибирска - описание и фото"/>
          <p:cNvPicPr/>
          <p:nvPr/>
        </p:nvPicPr>
        <p:blipFill>
          <a:blip r:embed="rId2">
            <a:extLst>
              <a:ext uri="{28A0092B-C50C-407E-A947-70E740481C1C}">
                <a14:useLocalDpi xmlns:a14="http://schemas.microsoft.com/office/drawing/2010/main" val="0"/>
              </a:ext>
            </a:extLst>
          </a:blip>
          <a:srcRect/>
          <a:stretch>
            <a:fillRect/>
          </a:stretch>
        </p:blipFill>
        <p:spPr bwMode="auto">
          <a:xfrm>
            <a:off x="1052512" y="1371600"/>
            <a:ext cx="7115175" cy="3665855"/>
          </a:xfrm>
          <a:prstGeom prst="rect">
            <a:avLst/>
          </a:prstGeom>
          <a:noFill/>
          <a:ln>
            <a:noFill/>
          </a:ln>
        </p:spPr>
      </p:pic>
    </p:spTree>
    <p:extLst>
      <p:ext uri="{BB962C8B-B14F-4D97-AF65-F5344CB8AC3E}">
        <p14:creationId xmlns:p14="http://schemas.microsoft.com/office/powerpoint/2010/main" val="246344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5257800"/>
            <a:ext cx="7696200" cy="1371600"/>
          </a:xfrm>
        </p:spPr>
        <p:txBody>
          <a:bodyPr>
            <a:normAutofit fontScale="90000"/>
          </a:bodyPr>
          <a:lstStyle/>
          <a:p>
            <a:pPr algn="just"/>
            <a:r>
              <a:rPr lang="ru-RU" sz="2000" dirty="0">
                <a:solidFill>
                  <a:srgbClr val="000000"/>
                </a:solidFill>
                <a:latin typeface="Arial" panose="020B0604020202020204" pitchFamily="34" charset="0"/>
                <a:ea typeface="Calibri" panose="020F0502020204030204" pitchFamily="34" charset="0"/>
              </a:rPr>
              <a:t>Зоопарк </a:t>
            </a:r>
            <a:r>
              <a:rPr lang="ru-RU" sz="1200" dirty="0">
                <a:solidFill>
                  <a:srgbClr val="000000"/>
                </a:solidFill>
                <a:latin typeface="Arial" panose="020B0604020202020204" pitchFamily="34" charset="0"/>
                <a:ea typeface="Calibri" panose="020F0502020204030204" pitchFamily="34" charset="0"/>
              </a:rPr>
              <a:t>На огромной площади, более 63 га, обитает свыше 11 тысяч особей всевозможных животных. Более половины обитателей внесены в Красную Книгу, то есть у зоопарка очень важная миссия – сохранить и, по возможности, размножить исчезающие виды животных и птиц. В зоопарке можно не только гулять, рассматривая тигров, жирафов, верблюдов. Для детей и взрослых предусмотрены увлекательные аттракционы, уютные кафе, специальные зоны отдыха. На территории работает большой фонтан – настоящее украшение зоопарка. Посещать зоопарк можно в любое время года, но самые интересные виды здесь открываются, конечно, летом. Среди всех любопытных уголков, которые можно посмотреть в Новосибирске, зоопарк неизменно </a:t>
            </a:r>
            <a:r>
              <a:rPr lang="ru-RU" sz="1200" dirty="0" smtClean="0">
                <a:solidFill>
                  <a:srgbClr val="000000"/>
                </a:solidFill>
                <a:latin typeface="Arial" panose="020B0604020202020204" pitchFamily="34" charset="0"/>
                <a:ea typeface="Calibri" panose="020F0502020204030204" pitchFamily="34" charset="0"/>
              </a:rPr>
              <a:t>вызовет восторг у каждого гостя</a:t>
            </a:r>
            <a:endParaRPr lang="ru-RU" sz="1200"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295400"/>
            <a:ext cx="7315200" cy="3962400"/>
          </a:xfrm>
          <a:prstGeom prst="rect">
            <a:avLst/>
          </a:prstGeom>
        </p:spPr>
      </p:pic>
    </p:spTree>
    <p:extLst>
      <p:ext uri="{BB962C8B-B14F-4D97-AF65-F5344CB8AC3E}">
        <p14:creationId xmlns:p14="http://schemas.microsoft.com/office/powerpoint/2010/main" val="1778086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5181600"/>
            <a:ext cx="7467600" cy="1295400"/>
          </a:xfrm>
        </p:spPr>
        <p:txBody>
          <a:bodyPr>
            <a:normAutofit fontScale="90000"/>
          </a:bodyPr>
          <a:lstStyle/>
          <a:p>
            <a:pPr algn="just"/>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Академгородок</a:t>
            </a:r>
            <a:r>
              <a:rPr lang="ru-RU" sz="1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 это крупный район Новосибирска, который состоит из целого комплекса построек: институтов, лабораторий, общежитий и жилых домов для сотрудников. При проектировании района архитекторы старались сохранить имеющиеся здесь зеленые насаждения, поэтому сегодня это один из самых живописных уголков города, где современные кирпичные здания соседствуют с вековыми соснами и величественными дубами. На базе Академгородка постоянно проводятся новейшие разработки и исследования. Кроме научной деятельности, здесь активно ведется образовательная и культурная работа: действуют музеи и интересные выставки, проводятся конференции и семинары, для школьников предусмотрены специальные </a:t>
            </a:r>
            <a:r>
              <a:rPr lang="ru-RU" sz="13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курсы</a:t>
            </a:r>
            <a:r>
              <a:rPr lang="ru-RU" sz="1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2" name="Рисунок 11" descr="Достопримечательности Новосибирска: почему Академгородок – культурное  наследие, а «Богдашка» – нет"/>
          <p:cNvPicPr/>
          <p:nvPr/>
        </p:nvPicPr>
        <p:blipFill>
          <a:blip r:embed="rId2">
            <a:extLst>
              <a:ext uri="{28A0092B-C50C-407E-A947-70E740481C1C}">
                <a14:useLocalDpi xmlns:a14="http://schemas.microsoft.com/office/drawing/2010/main" val="0"/>
              </a:ext>
            </a:extLst>
          </a:blip>
          <a:srcRect l="5131" t="27583" r="4596"/>
          <a:stretch>
            <a:fillRect/>
          </a:stretch>
        </p:blipFill>
        <p:spPr bwMode="auto">
          <a:xfrm>
            <a:off x="1023937" y="1447800"/>
            <a:ext cx="7096125" cy="3600000"/>
          </a:xfrm>
          <a:prstGeom prst="rect">
            <a:avLst/>
          </a:prstGeom>
          <a:noFill/>
          <a:ln>
            <a:noFill/>
          </a:ln>
        </p:spPr>
      </p:pic>
    </p:spTree>
    <p:extLst>
      <p:ext uri="{BB962C8B-B14F-4D97-AF65-F5344CB8AC3E}">
        <p14:creationId xmlns:p14="http://schemas.microsoft.com/office/powerpoint/2010/main" val="4032164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10200"/>
            <a:ext cx="8229600" cy="1143000"/>
          </a:xfrm>
        </p:spPr>
        <p:txBody>
          <a:bodyPr>
            <a:noAutofit/>
          </a:bodyPr>
          <a:lstStyle/>
          <a:p>
            <a:pPr algn="just"/>
            <a:r>
              <a:rPr lang="ru-RU"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Мемориальный комплекс</a:t>
            </a:r>
            <a:r>
              <a:rPr lang="ru-RU"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расположен на огромной территории, почти 2 гектара. Центральным объектом является монумент скорбящей женщины, олицетворяющей всех матерей и жен, отправивших близких на войну. Перед памятником горит Вечный огонь, к которому в День Победы горожане приносят цветы. На пяти огромных каменных пилонах изображены картины схваток с врагом. В начале 21 века комплекс пополнился еще одной достопримечательностью – маленькой, уютной часовней Георгия Победоносца.</a:t>
            </a:r>
            <a:endParaRPr lang="ru-RU" sz="1400" dirty="0">
              <a:latin typeface="Times New Roman" panose="02020603050405020304" pitchFamily="18" charset="0"/>
              <a:cs typeface="Times New Roman" panose="02020603050405020304" pitchFamily="18" charset="0"/>
            </a:endParaRPr>
          </a:p>
        </p:txBody>
      </p:sp>
      <p:pic>
        <p:nvPicPr>
          <p:cNvPr id="5" name="Рисунок 4" descr="28 лучших достопримечательностей Новосибирска - описание и фото"/>
          <p:cNvPicPr/>
          <p:nvPr/>
        </p:nvPicPr>
        <p:blipFill>
          <a:blip r:embed="rId2">
            <a:extLst>
              <a:ext uri="{28A0092B-C50C-407E-A947-70E740481C1C}">
                <a14:useLocalDpi xmlns:a14="http://schemas.microsoft.com/office/drawing/2010/main" val="0"/>
              </a:ext>
            </a:extLst>
          </a:blip>
          <a:srcRect/>
          <a:stretch>
            <a:fillRect/>
          </a:stretch>
        </p:blipFill>
        <p:spPr bwMode="auto">
          <a:xfrm>
            <a:off x="1014412" y="1524000"/>
            <a:ext cx="7115175" cy="3600000"/>
          </a:xfrm>
          <a:prstGeom prst="rect">
            <a:avLst/>
          </a:prstGeom>
          <a:noFill/>
          <a:ln>
            <a:noFill/>
          </a:ln>
        </p:spPr>
      </p:pic>
    </p:spTree>
    <p:extLst>
      <p:ext uri="{BB962C8B-B14F-4D97-AF65-F5344CB8AC3E}">
        <p14:creationId xmlns:p14="http://schemas.microsoft.com/office/powerpoint/2010/main" val="10603819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410200"/>
            <a:ext cx="7696200" cy="1143000"/>
          </a:xfrm>
        </p:spPr>
        <p:txBody>
          <a:bodyPr>
            <a:normAutofit fontScale="90000"/>
          </a:bodyPr>
          <a:lstStyle/>
          <a:p>
            <a:pPr algn="l"/>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Новосибирский государственный художественный музей</a:t>
            </a:r>
            <a:r>
              <a:rPr lang="ru-RU" sz="1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 уникальные коллекции живописи Новосибирский государственный художественный музей. 17 Залы музея открыты посетителям с 1958 года. В фондах сегодня хранится более 11 тысяч работ по живописи, графике, скульптуре, декоративно-прикладному искусству. Особого внимания заслуживают старинные иконы, некоторые из них датируются 16-м веком. В Художественном музее постоянно проводятся лекции, семинары, образовательные конкурсы для детей и взрослых. Экспозиция занимает часть огромного здания, в которое также входят другие культурные учреждения: Театр художественной куклы, Новосибирский музей игрушки, Музей восковых фигур.</a:t>
            </a:r>
            <a:r>
              <a:rPr lang="ru-RU" sz="1000" dirty="0">
                <a:solidFill>
                  <a:srgbClr val="000000"/>
                </a:solidFill>
                <a:latin typeface="Arial" panose="020B0604020202020204" pitchFamily="34" charset="0"/>
                <a:ea typeface="Calibri" panose="020F0502020204030204" pitchFamily="34" charset="0"/>
              </a:rPr>
              <a:t/>
            </a:r>
            <a:br>
              <a:rPr lang="ru-RU" sz="1000" dirty="0">
                <a:solidFill>
                  <a:srgbClr val="000000"/>
                </a:solidFill>
                <a:latin typeface="Arial" panose="020B0604020202020204" pitchFamily="34" charset="0"/>
                <a:ea typeface="Calibri" panose="020F0502020204030204" pitchFamily="34" charset="0"/>
              </a:rPr>
            </a:br>
            <a:endParaRPr lang="ru-RU" sz="1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371600"/>
            <a:ext cx="7010400" cy="3886200"/>
          </a:xfrm>
          <a:prstGeom prst="rect">
            <a:avLst/>
          </a:prstGeom>
        </p:spPr>
      </p:pic>
    </p:spTree>
    <p:extLst>
      <p:ext uri="{BB962C8B-B14F-4D97-AF65-F5344CB8AC3E}">
        <p14:creationId xmlns:p14="http://schemas.microsoft.com/office/powerpoint/2010/main" val="378697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81600"/>
            <a:ext cx="7772400" cy="1371600"/>
          </a:xfrm>
        </p:spPr>
        <p:txBody>
          <a:bodyPr>
            <a:normAutofit fontScale="90000"/>
          </a:bodyPr>
          <a:lstStyle/>
          <a:p>
            <a:pPr algn="just"/>
            <a:r>
              <a:rPr lang="ru-RU" sz="1400" b="1" dirty="0">
                <a:solidFill>
                  <a:srgbClr val="000000"/>
                </a:solidFill>
                <a:latin typeface="Arial" panose="020B0604020202020204" pitchFamily="34" charset="0"/>
                <a:ea typeface="Calibri" panose="020F0502020204030204" pitchFamily="34" charset="0"/>
              </a:rPr>
              <a:t>Новосибирский государственный краеведческий </a:t>
            </a:r>
            <a:r>
              <a:rPr lang="ru-RU" sz="1400" b="1" dirty="0" smtClean="0">
                <a:solidFill>
                  <a:srgbClr val="000000"/>
                </a:solidFill>
                <a:latin typeface="Arial" panose="020B0604020202020204" pitchFamily="34" charset="0"/>
                <a:ea typeface="Calibri" panose="020F0502020204030204" pitchFamily="34" charset="0"/>
              </a:rPr>
              <a:t>музей.</a:t>
            </a:r>
            <a:r>
              <a:rPr lang="ru-RU" sz="1200" dirty="0" smtClean="0">
                <a:solidFill>
                  <a:srgbClr val="000000"/>
                </a:solidFill>
                <a:latin typeface="Arial" panose="020B0604020202020204" pitchFamily="34" charset="0"/>
                <a:ea typeface="Calibri" panose="020F0502020204030204" pitchFamily="34" charset="0"/>
              </a:rPr>
              <a:t> </a:t>
            </a:r>
            <a:r>
              <a:rPr lang="ru-RU" sz="1200" dirty="0">
                <a:solidFill>
                  <a:srgbClr val="000000"/>
                </a:solidFill>
                <a:latin typeface="Arial" panose="020B0604020202020204" pitchFamily="34" charset="0"/>
                <a:ea typeface="Calibri" panose="020F0502020204030204" pitchFamily="34" charset="0"/>
              </a:rPr>
              <a:t>Музей основан в 1920 году, первые выставки были посвящены астрономии и геологии. На сегодняшний день в фондах музея хранится почти 150 тысяч экспонатов. Самые интересные исторические находки – настоящий скелет мамонта и древние предметы быта сибирских народов. Коллекции музея отличаются огромным разнообразием. В залах представлены экспонаты на тему археологии, этнографии, нумизматики. Очень любопытны выставки одежды и тканей, изделий из стекла и фарфора. Уникален и книжный фонд, куда входит редкая церковная и светская литература, газеты, журналы.</a:t>
            </a:r>
            <a:br>
              <a:rPr lang="ru-RU" sz="1200" dirty="0">
                <a:solidFill>
                  <a:srgbClr val="000000"/>
                </a:solidFill>
                <a:latin typeface="Arial" panose="020B0604020202020204" pitchFamily="34" charset="0"/>
                <a:ea typeface="Calibri" panose="020F0502020204030204" pitchFamily="34" charset="0"/>
              </a:rPr>
            </a:br>
            <a:endParaRPr lang="ru-RU" sz="1200" dirty="0">
              <a:latin typeface="Times New Roman" panose="02020603050405020304" pitchFamily="18" charset="0"/>
              <a:cs typeface="Times New Roman" panose="02020603050405020304" pitchFamily="18" charset="0"/>
            </a:endParaRPr>
          </a:p>
        </p:txBody>
      </p:sp>
      <p:pic>
        <p:nvPicPr>
          <p:cNvPr id="3" name="Рисунок 2" descr="Художественный музей Новосибирска: история музея, экскурсии, экспозиции"/>
          <p:cNvPicPr/>
          <p:nvPr/>
        </p:nvPicPr>
        <p:blipFill>
          <a:blip r:embed="rId2">
            <a:extLst>
              <a:ext uri="{28A0092B-C50C-407E-A947-70E740481C1C}">
                <a14:useLocalDpi xmlns:a14="http://schemas.microsoft.com/office/drawing/2010/main" val="0"/>
              </a:ext>
            </a:extLst>
          </a:blip>
          <a:srcRect/>
          <a:stretch>
            <a:fillRect/>
          </a:stretch>
        </p:blipFill>
        <p:spPr bwMode="auto">
          <a:xfrm>
            <a:off x="1004887" y="1524000"/>
            <a:ext cx="7134225" cy="3409950"/>
          </a:xfrm>
          <a:prstGeom prst="rect">
            <a:avLst/>
          </a:prstGeom>
          <a:noFill/>
          <a:ln>
            <a:noFill/>
          </a:ln>
        </p:spPr>
      </p:pic>
    </p:spTree>
    <p:extLst>
      <p:ext uri="{BB962C8B-B14F-4D97-AF65-F5344CB8AC3E}">
        <p14:creationId xmlns:p14="http://schemas.microsoft.com/office/powerpoint/2010/main" val="1928866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181600"/>
            <a:ext cx="7924800" cy="1447800"/>
          </a:xfrm>
        </p:spPr>
        <p:txBody>
          <a:bodyPr>
            <a:normAutofit fontScale="90000"/>
          </a:bodyPr>
          <a:lstStyle/>
          <a:p>
            <a:pPr algn="just"/>
            <a:r>
              <a:rPr lang="ru-RU" sz="1200" dirty="0">
                <a:latin typeface="Times New Roman" panose="02020603050405020304" pitchFamily="18" charset="0"/>
                <a:cs typeface="Times New Roman" panose="02020603050405020304" pitchFamily="18" charset="0"/>
              </a:rPr>
              <a:t>Большой новосибирский планетарий – масштабный научный центр Большой новосибирский планетарий.  Планетарий был открыт в Новосибирске в 2012 году. Место, где он располагается, выбрано со смыслом: это самая высокая точка города. На базе планетария действует 20 детских образовательных объединений, постоянно проводятся фестивали и конференции. Для посетителей открыт зал с интересными экспонатами. При желании можно совершить настоящее виртуальное путешествие. Территория не менее интересна: она представляет собой огромный парк в виде планетарной системы. Здесь можно рассмотреть положение планет в Солнечной системе, узнать время по Солнечным часам, увидеть огромный маятник Фуко на подвесе высотой 15 метров. При планетарии работает современная обсерватория с мощными телескопами, позволяющими следить за небесными телами и делать интересные астрономические наблюдения.</a:t>
            </a:r>
          </a:p>
        </p:txBody>
      </p:sp>
      <p:pic>
        <p:nvPicPr>
          <p:cNvPr id="3" name="Рисунок 2"/>
          <p:cNvPicPr>
            <a:picLocks noChangeAspect="1"/>
          </p:cNvPicPr>
          <p:nvPr/>
        </p:nvPicPr>
        <p:blipFill>
          <a:blip r:embed="rId2"/>
          <a:stretch>
            <a:fillRect/>
          </a:stretch>
        </p:blipFill>
        <p:spPr>
          <a:xfrm>
            <a:off x="1002634" y="1371600"/>
            <a:ext cx="7138731" cy="3886200"/>
          </a:xfrm>
          <a:prstGeom prst="rect">
            <a:avLst/>
          </a:prstGeom>
        </p:spPr>
      </p:pic>
    </p:spTree>
    <p:extLst>
      <p:ext uri="{BB962C8B-B14F-4D97-AF65-F5344CB8AC3E}">
        <p14:creationId xmlns:p14="http://schemas.microsoft.com/office/powerpoint/2010/main" val="3911358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486400"/>
            <a:ext cx="7924800" cy="1143000"/>
          </a:xfrm>
        </p:spPr>
        <p:txBody>
          <a:bodyPr>
            <a:normAutofit/>
          </a:bodyPr>
          <a:lstStyle/>
          <a:p>
            <a:pPr algn="just"/>
            <a:r>
              <a:rPr lang="ru-RU" sz="1200" dirty="0">
                <a:latin typeface="Times New Roman" panose="02020603050405020304" pitchFamily="18" charset="0"/>
                <a:cs typeface="Times New Roman" panose="02020603050405020304" pitchFamily="18" charset="0"/>
              </a:rPr>
              <a:t>Бугринский мост – огромный мост через </a:t>
            </a:r>
            <a:r>
              <a:rPr lang="ru-RU" sz="1200" dirty="0" smtClean="0">
                <a:latin typeface="Times New Roman" panose="02020603050405020304" pitchFamily="18" charset="0"/>
                <a:cs typeface="Times New Roman" panose="02020603050405020304" pitchFamily="18" charset="0"/>
              </a:rPr>
              <a:t>Обь.  </a:t>
            </a:r>
            <a:r>
              <a:rPr lang="ru-RU" sz="1200" dirty="0">
                <a:latin typeface="Times New Roman" panose="02020603050405020304" pitchFamily="18" charset="0"/>
                <a:cs typeface="Times New Roman" panose="02020603050405020304" pitchFamily="18" charset="0"/>
              </a:rPr>
              <a:t>Длина Бугринского моста – более двух километров, это один из самых масштабных проектов архитектуры за всю историю Новосибирска. В строительстве использовались современные материалы и инновационные методы. Форма арки выбрана неслучайно: она напоминает лук – старинный символ города. Внимание привлекает оформление арки – она выкрашена в красный цвет. В вечернее время, когда включается подсвета, мост выглядит еще более зрелищно и эффектно.</a:t>
            </a:r>
          </a:p>
        </p:txBody>
      </p:sp>
      <p:pic>
        <p:nvPicPr>
          <p:cNvPr id="3" name="Рисунок 2"/>
          <p:cNvPicPr>
            <a:picLocks noChangeAspect="1"/>
          </p:cNvPicPr>
          <p:nvPr/>
        </p:nvPicPr>
        <p:blipFill>
          <a:blip r:embed="rId2"/>
          <a:stretch>
            <a:fillRect/>
          </a:stretch>
        </p:blipFill>
        <p:spPr>
          <a:xfrm>
            <a:off x="1143000" y="1371600"/>
            <a:ext cx="6858000" cy="4114800"/>
          </a:xfrm>
          <a:prstGeom prst="rect">
            <a:avLst/>
          </a:prstGeom>
        </p:spPr>
      </p:pic>
    </p:spTree>
    <p:extLst>
      <p:ext uri="{BB962C8B-B14F-4D97-AF65-F5344CB8AC3E}">
        <p14:creationId xmlns:p14="http://schemas.microsoft.com/office/powerpoint/2010/main" val="1027395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600" y="7467600"/>
            <a:ext cx="6400800" cy="457200"/>
          </a:xfrm>
        </p:spPr>
        <p:txBody>
          <a:bodyPr>
            <a:normAutofit fontScale="92500" lnSpcReduction="20000"/>
          </a:bodyPr>
          <a:lstStyle/>
          <a:p>
            <a:endParaRPr lang="ru-RU" dirty="0"/>
          </a:p>
        </p:txBody>
      </p:sp>
      <p:pic>
        <p:nvPicPr>
          <p:cNvPr id="4" name="Рисунок 3" descr="Главные достопримечательности Новосибирска презентация, доклад"/>
          <p:cNvPicPr/>
          <p:nvPr/>
        </p:nvPicPr>
        <p:blipFill>
          <a:blip r:embed="rId2">
            <a:extLst>
              <a:ext uri="{28A0092B-C50C-407E-A947-70E740481C1C}">
                <a14:useLocalDpi xmlns:a14="http://schemas.microsoft.com/office/drawing/2010/main" val="0"/>
              </a:ext>
            </a:extLst>
          </a:blip>
          <a:srcRect/>
          <a:stretch>
            <a:fillRect/>
          </a:stretch>
        </p:blipFill>
        <p:spPr bwMode="auto">
          <a:xfrm>
            <a:off x="1038225" y="1371600"/>
            <a:ext cx="7067550" cy="5240972"/>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410200"/>
            <a:ext cx="7848600" cy="1143000"/>
          </a:xfrm>
        </p:spPr>
        <p:txBody>
          <a:bodyPr>
            <a:noAutofit/>
          </a:bodyPr>
          <a:lstStyle/>
          <a:p>
            <a:pPr algn="just"/>
            <a:r>
              <a:rPr lang="ru-RU" sz="1200" dirty="0">
                <a:latin typeface="Times New Roman" panose="02020603050405020304" pitchFamily="18" charset="0"/>
                <a:cs typeface="Times New Roman" panose="02020603050405020304" pitchFamily="18" charset="0"/>
              </a:rPr>
              <a:t> Собор Рождества Пресвятой Богородицы.  Новосибирск всегда был притягательным местом для старообрядцев. Вдали от центральных регионов контроль за иноверцами был не таким жестким. В начале 20 века в Новосибирске образовалась большая община из представителей разных сословий: крестьян, мещан, купцов. Верующие собирались в доме одного из прихожан. Собрания чаще всего носили тайный характер. В 1999 году был освящен первый в городе официально разрешенный старообрядческий собор, и приход значительно вырос. Сегодня соборный комплекс является настоящим украшением города, привлекая своим оригинальным видом многих туристов.</a:t>
            </a:r>
          </a:p>
        </p:txBody>
      </p:sp>
      <p:pic>
        <p:nvPicPr>
          <p:cNvPr id="3" name="Рисунок 2" descr="Собор Рождества Пресвятой Богородицы, Новосибирск, Новосибирская область,  старообрядческие храмы России"/>
          <p:cNvPicPr/>
          <p:nvPr/>
        </p:nvPicPr>
        <p:blipFill>
          <a:blip r:embed="rId2">
            <a:extLst>
              <a:ext uri="{28A0092B-C50C-407E-A947-70E740481C1C}">
                <a14:useLocalDpi xmlns:a14="http://schemas.microsoft.com/office/drawing/2010/main" val="0"/>
              </a:ext>
            </a:extLst>
          </a:blip>
          <a:srcRect/>
          <a:stretch>
            <a:fillRect/>
          </a:stretch>
        </p:blipFill>
        <p:spPr bwMode="auto">
          <a:xfrm>
            <a:off x="902017" y="1371600"/>
            <a:ext cx="7263765" cy="4038600"/>
          </a:xfrm>
          <a:prstGeom prst="rect">
            <a:avLst/>
          </a:prstGeom>
          <a:noFill/>
          <a:ln>
            <a:noFill/>
          </a:ln>
        </p:spPr>
      </p:pic>
    </p:spTree>
    <p:extLst>
      <p:ext uri="{BB962C8B-B14F-4D97-AF65-F5344CB8AC3E}">
        <p14:creationId xmlns:p14="http://schemas.microsoft.com/office/powerpoint/2010/main" val="1001385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410200"/>
            <a:ext cx="7848600" cy="1143000"/>
          </a:xfrm>
        </p:spPr>
        <p:txBody>
          <a:bodyPr>
            <a:noAutofit/>
          </a:bodyPr>
          <a:lstStyle/>
          <a:p>
            <a:pPr algn="just"/>
            <a:r>
              <a:rPr lang="ru-RU" sz="1200" dirty="0">
                <a:latin typeface="Times New Roman" panose="02020603050405020304" pitchFamily="18" charset="0"/>
                <a:cs typeface="Times New Roman" panose="02020603050405020304" pitchFamily="18" charset="0"/>
              </a:rPr>
              <a:t>Кинотеатр «Победа» – современный комплекс Кинотеатр «Победа».  Кинотеатр, расположенный в центре Новосибирска, впервые открылся еще в 1926 году. В 1932 году здесь уже начали показывать звуковые фильмы, что стало настоящим прорывом в жизни города. В конце 20 века кинотеатр пережил масштабную реконструкцию, после которой перед жителями и гостями города открыл двери современный, функциональный центр с удобными кинозалами, уютными кафе, галереей, помещениями для конференций и даже ночным клубом. Кинотеатр «Победа» был отмечен европейским знаком качества, что говорит о высоком уровне комплекса.</a:t>
            </a:r>
          </a:p>
        </p:txBody>
      </p:sp>
      <p:pic>
        <p:nvPicPr>
          <p:cNvPr id="3" name="Рисунок 2" descr="Победа (кинотеатр, Новосибирск) — Википедия"/>
          <p:cNvPicPr/>
          <p:nvPr/>
        </p:nvPicPr>
        <p:blipFill rotWithShape="1">
          <a:blip r:embed="rId2" cstate="print">
            <a:extLst>
              <a:ext uri="{28A0092B-C50C-407E-A947-70E740481C1C}">
                <a14:useLocalDpi xmlns:a14="http://schemas.microsoft.com/office/drawing/2010/main" val="0"/>
              </a:ext>
            </a:extLst>
          </a:blip>
          <a:srcRect t="5902"/>
          <a:stretch/>
        </p:blipFill>
        <p:spPr bwMode="auto">
          <a:xfrm>
            <a:off x="1009650" y="1447800"/>
            <a:ext cx="7200900" cy="3902392"/>
          </a:xfrm>
          <a:prstGeom prst="rect">
            <a:avLst/>
          </a:prstGeom>
          <a:noFill/>
          <a:ln>
            <a:noFill/>
          </a:ln>
        </p:spPr>
      </p:pic>
    </p:spTree>
    <p:extLst>
      <p:ext uri="{BB962C8B-B14F-4D97-AF65-F5344CB8AC3E}">
        <p14:creationId xmlns:p14="http://schemas.microsoft.com/office/powerpoint/2010/main" val="11282518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181600"/>
            <a:ext cx="7924800" cy="1447800"/>
          </a:xfrm>
        </p:spPr>
        <p:txBody>
          <a:bodyPr>
            <a:noAutofit/>
          </a:bodyPr>
          <a:lstStyle/>
          <a:p>
            <a:pPr algn="just"/>
            <a:r>
              <a:rPr lang="ru-RU" sz="1200" dirty="0">
                <a:latin typeface="Times New Roman" panose="02020603050405020304" pitchFamily="18" charset="0"/>
                <a:cs typeface="Times New Roman" panose="02020603050405020304" pitchFamily="18" charset="0"/>
              </a:rPr>
              <a:t>Центральный парк – зона развлечений для всей семьи. Когда-то на месте парка находилось кладбище, но в 1925 году городские власти решили разбить здесь большой красивый сад. Постепенно на территории начали открываться различные культурные объекты: планетарий, театр музыкальной комедии, и парк стал любимым местом отдыха для всех местных жителей. В 1944 году в парке появились первые аттракционы. Сегодня здесь функционируют детские и семейные карусели. Для любителей острых ощущений предусмотрены экстремальные спуски и имеется </a:t>
            </a:r>
            <a:r>
              <a:rPr lang="ru-RU" sz="1200" dirty="0" err="1">
                <a:latin typeface="Times New Roman" panose="02020603050405020304" pitchFamily="18" charset="0"/>
                <a:cs typeface="Times New Roman" panose="02020603050405020304" pitchFamily="18" charset="0"/>
              </a:rPr>
              <a:t>лазертаг</a:t>
            </a:r>
            <a:r>
              <a:rPr lang="ru-RU" sz="1200" dirty="0">
                <a:latin typeface="Times New Roman" panose="02020603050405020304" pitchFamily="18" charset="0"/>
                <a:cs typeface="Times New Roman" panose="02020603050405020304" pitchFamily="18" charset="0"/>
              </a:rPr>
              <a:t>-секция. В теплое время года работают кафе. Зимой все желающие могут прийти на каток и приятно провести время с семьей или друзьями.</a:t>
            </a:r>
          </a:p>
        </p:txBody>
      </p:sp>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t="12347"/>
          <a:stretch/>
        </p:blipFill>
        <p:spPr>
          <a:xfrm>
            <a:off x="457200" y="1371600"/>
            <a:ext cx="5158080" cy="2880000"/>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9600" y="2971800"/>
            <a:ext cx="3840000" cy="2160000"/>
          </a:xfrm>
          <a:prstGeom prst="rect">
            <a:avLst/>
          </a:prstGeom>
        </p:spPr>
      </p:pic>
    </p:spTree>
    <p:extLst>
      <p:ext uri="{BB962C8B-B14F-4D97-AF65-F5344CB8AC3E}">
        <p14:creationId xmlns:p14="http://schemas.microsoft.com/office/powerpoint/2010/main" val="1168336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4876800"/>
            <a:ext cx="7848600" cy="1676400"/>
          </a:xfrm>
        </p:spPr>
        <p:txBody>
          <a:bodyPr>
            <a:noAutofit/>
          </a:bodyPr>
          <a:lstStyle/>
          <a:p>
            <a:pPr algn="just"/>
            <a:r>
              <a:rPr lang="ru-RU" sz="1200" dirty="0">
                <a:latin typeface="Times New Roman" panose="02020603050405020304" pitchFamily="18" charset="0"/>
                <a:cs typeface="Times New Roman" panose="02020603050405020304" pitchFamily="18" charset="0"/>
              </a:rPr>
              <a:t>Центральный сибирский ботанический сад СО РАН.  Ботанический сад в Новосибирске – это особо охраняемая природная зона. На огромной территории (более 850 га) расположились лаборатории, теплицы, оранжереи, экспериментально-производственный корпус. Главная задача, которую ставят перед собой сотрудники Ботанического сада – максимально подробно изучить богатство растительного мира Сибири и разработать концепцию по сохранности всего биоразнообразия. В саду обитает множество птиц и животных, которые свободно ведут себя в естественной среде. В дендрарии и оранжереях представлены уникальные коллекции растений. Ботанический сад открыт для гостей ежедневно. Можно гулять по территории, среди красивых деревьев и цветов, делая фото на ярком фоне. Главное – не разводить костры и не оставлять после себя мусор.</a:t>
            </a:r>
          </a:p>
        </p:txBody>
      </p:sp>
      <p:pic>
        <p:nvPicPr>
          <p:cNvPr id="3" name="Рисунок 2" descr="Ботанический сад Петра Великого"/>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371600"/>
            <a:ext cx="7105650" cy="3600000"/>
          </a:xfrm>
          <a:prstGeom prst="rect">
            <a:avLst/>
          </a:prstGeom>
          <a:noFill/>
          <a:ln>
            <a:noFill/>
          </a:ln>
        </p:spPr>
      </p:pic>
    </p:spTree>
    <p:extLst>
      <p:ext uri="{BB962C8B-B14F-4D97-AF65-F5344CB8AC3E}">
        <p14:creationId xmlns:p14="http://schemas.microsoft.com/office/powerpoint/2010/main" val="892201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334000"/>
            <a:ext cx="7924800" cy="1219200"/>
          </a:xfrm>
        </p:spPr>
        <p:txBody>
          <a:bodyPr>
            <a:noAutofit/>
          </a:bodyPr>
          <a:lstStyle/>
          <a:p>
            <a:pPr algn="just"/>
            <a:r>
              <a:rPr lang="ru-RU" sz="1200" dirty="0">
                <a:latin typeface="Times New Roman" panose="02020603050405020304" pitchFamily="18" charset="0"/>
                <a:cs typeface="Times New Roman" panose="02020603050405020304" pitchFamily="18" charset="0"/>
              </a:rPr>
              <a:t>Музей Мировой Погребальной Культуры. Любители необычных достопримечательностей обязательно должны посетить Музей мировой погребальной культуры – выставку, посвященную похоронным традициям различных народов. Это единственный в России музей подобной направленности. В фондах музея хранится несколько десятков тысяч экспонатов: траурных нарядов, моделей катафалков конца 19-начала 20 века, гравюр похоронной тематики, картин, скульптур, фотографий. В музее периодически проводятся тематические мероприятия: театрализованные постановки, </a:t>
            </a:r>
            <a:r>
              <a:rPr lang="ru-RU" sz="1200" dirty="0" err="1">
                <a:latin typeface="Times New Roman" panose="02020603050405020304" pitchFamily="18" charset="0"/>
                <a:cs typeface="Times New Roman" panose="02020603050405020304" pitchFamily="18" charset="0"/>
              </a:rPr>
              <a:t>квесты</a:t>
            </a:r>
            <a:r>
              <a:rPr lang="ru-RU" sz="1200" dirty="0">
                <a:latin typeface="Times New Roman" panose="02020603050405020304" pitchFamily="18" charset="0"/>
                <a:cs typeface="Times New Roman" panose="02020603050405020304" pitchFamily="18" charset="0"/>
              </a:rPr>
              <a:t>, социальные акции. В 2015 году на базе музея состоялся форум (единственный в своем роде), посвященный похоронному делу и траурной атрибутике. Так же музей организовывал парад катафалков, который собрал большое количество </a:t>
            </a:r>
            <a:r>
              <a:rPr lang="ru-RU" sz="1200" dirty="0" smtClean="0">
                <a:latin typeface="Times New Roman" panose="02020603050405020304" pitchFamily="18" charset="0"/>
                <a:cs typeface="Times New Roman" panose="02020603050405020304" pitchFamily="18" charset="0"/>
              </a:rPr>
              <a:t>зрителей</a:t>
            </a:r>
            <a:endParaRPr lang="ru-RU" sz="12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371600"/>
            <a:ext cx="7467600" cy="3828600"/>
          </a:xfrm>
          <a:prstGeom prst="rect">
            <a:avLst/>
          </a:prstGeom>
        </p:spPr>
      </p:pic>
    </p:spTree>
    <p:extLst>
      <p:ext uri="{BB962C8B-B14F-4D97-AF65-F5344CB8AC3E}">
        <p14:creationId xmlns:p14="http://schemas.microsoft.com/office/powerpoint/2010/main" val="2343657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257800"/>
            <a:ext cx="7848600" cy="1295400"/>
          </a:xfrm>
        </p:spPr>
        <p:txBody>
          <a:bodyPr>
            <a:noAutofit/>
          </a:bodyPr>
          <a:lstStyle/>
          <a:p>
            <a:pPr algn="just"/>
            <a:r>
              <a:rPr lang="ru-RU" sz="1200" dirty="0">
                <a:latin typeface="Times New Roman" panose="02020603050405020304" pitchFamily="18" charset="0"/>
                <a:cs typeface="Times New Roman" panose="02020603050405020304" pitchFamily="18" charset="0"/>
              </a:rPr>
              <a:t>Музей «Сибирская береста» – коллекция декоративно-прикладного мастерства Музей «Сибирская береста».  Экспозиция обязательно придется по вкусу поклонникам народных ремесел. Мастера и профессиональные художники со всей Сибири постарались, чтобы выставка получилась очень яркой и оригинальной. В фондах представлены иконы и картины, украшения и посуда, игрушки, сувениры, всевозможные предметы быта. Здание музея тоже представляет собой интерес – это старинный особняк, построенный более ста лет назад. В музее часто проводятся выставки фотографии и живописи, проходят вечера авторской песни и литературные встречи. Каждый желающий может приобрести понравившееся изделие на память.</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1219200"/>
            <a:ext cx="3840000" cy="2880000"/>
          </a:xfrm>
          <a:prstGeom prst="rect">
            <a:avLst/>
          </a:prstGeom>
        </p:spPr>
      </p:pic>
      <p:pic>
        <p:nvPicPr>
          <p:cNvPr id="4" name="Рисунок 3" descr="Музей-усадьба &quot;Льна и бересты&quot; - Турфирма Барс"/>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2377800"/>
            <a:ext cx="4529137" cy="2880000"/>
          </a:xfrm>
          <a:prstGeom prst="rect">
            <a:avLst/>
          </a:prstGeom>
          <a:noFill/>
          <a:ln>
            <a:noFill/>
          </a:ln>
        </p:spPr>
      </p:pic>
    </p:spTree>
    <p:extLst>
      <p:ext uri="{BB962C8B-B14F-4D97-AF65-F5344CB8AC3E}">
        <p14:creationId xmlns:p14="http://schemas.microsoft.com/office/powerpoint/2010/main" val="7832728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4953000"/>
            <a:ext cx="7848600" cy="1600200"/>
          </a:xfrm>
        </p:spPr>
        <p:txBody>
          <a:bodyPr>
            <a:normAutofit fontScale="90000"/>
          </a:bodyPr>
          <a:lstStyle/>
          <a:p>
            <a:pPr algn="just"/>
            <a:r>
              <a:rPr lang="ru-RU" sz="1200" dirty="0">
                <a:latin typeface="Times New Roman" panose="02020603050405020304" pitchFamily="18" charset="0"/>
                <a:cs typeface="Times New Roman" panose="02020603050405020304" pitchFamily="18" charset="0"/>
              </a:rPr>
              <a:t> Историко-архитектурный музей под открытым небом.   Музей состоит из целого комплекса памятников культуры и истории Сибири. Традиционные сибирские избы, церковь, ветряная мельница, амбар, баня по-черному – список экспонируемых объектов огромен. Ансамбль продолжает застраиваться и другими деревянными сооружениями. Каждая постройка – это прекрасный образец местного зодчества. Музей занимает огромную территорию, более 46 га. Вся площадь разделена на несколько рекреационных зон, где представлены архитектурные, этнографические, археологические памятники. Имеется экспериментальная площадка. Еще одна выставка размещена в административном корпусе. Для туристов музей под открытым небом представляет огромный интерес: в хорошую погоду здесь можно провести несколько часов, рассматривая колоритные сооружения и узнавая детали о прошлой жизни коренных народов. Каждый год музей под открытым небом посещают около тысячи гостей.</a:t>
            </a:r>
          </a:p>
        </p:txBody>
      </p:sp>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l="7396" r="7938"/>
          <a:stretch/>
        </p:blipFill>
        <p:spPr>
          <a:xfrm>
            <a:off x="533400" y="1600200"/>
            <a:ext cx="3657600" cy="2880000"/>
          </a:xfrm>
          <a:prstGeom prst="rect">
            <a:avLst/>
          </a:prstGeom>
        </p:spPr>
      </p:pic>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5953" r="4750" b="5021"/>
          <a:stretch/>
        </p:blipFill>
        <p:spPr>
          <a:xfrm>
            <a:off x="3886200" y="2133600"/>
            <a:ext cx="4572000" cy="2735400"/>
          </a:xfrm>
          <a:prstGeom prst="rect">
            <a:avLst/>
          </a:prstGeom>
        </p:spPr>
      </p:pic>
    </p:spTree>
    <p:extLst>
      <p:ext uri="{BB962C8B-B14F-4D97-AF65-F5344CB8AC3E}">
        <p14:creationId xmlns:p14="http://schemas.microsoft.com/office/powerpoint/2010/main" val="35253057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181600"/>
            <a:ext cx="7848600" cy="1371600"/>
          </a:xfrm>
        </p:spPr>
        <p:txBody>
          <a:bodyPr>
            <a:noAutofit/>
          </a:bodyPr>
          <a:lstStyle/>
          <a:p>
            <a:pPr algn="just"/>
            <a:r>
              <a:rPr lang="ru-RU" sz="1200" dirty="0">
                <a:latin typeface="Times New Roman" panose="02020603050405020304" pitchFamily="18" charset="0"/>
                <a:cs typeface="Times New Roman" panose="02020603050405020304" pitchFamily="18" charset="0"/>
              </a:rPr>
              <a:t>Музей Н. К. Рериха – обитель искусства.  У гостей музея есть прекрасная возможность поближе познакомиться с научной, философской, художественной деятельностью семьи Рерихов. Николай Константинович Рерих был выдающимся художником, путешественником, писателем, деятелем культуры. Его жена – Елена Ивановна – философ-мистик, переводчик. Сыновья – Юрий и Святослав – ученые, искусствоведы. Каждая деталь, представленная в музее, по-своему интересна: репродукции картин, фотографии, семейные альбомы, письма, личные вещи. В музее часто проводят музыкальные и литературные вечера, тематические кинопоказы, художественные выставки. С музыкальными программами выступают артисты из театров Новосибирска и других городов.</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371600"/>
            <a:ext cx="4608000" cy="2880000"/>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3900" y="2301600"/>
            <a:ext cx="4274087" cy="2880000"/>
          </a:xfrm>
          <a:prstGeom prst="rect">
            <a:avLst/>
          </a:prstGeom>
        </p:spPr>
      </p:pic>
    </p:spTree>
    <p:extLst>
      <p:ext uri="{BB962C8B-B14F-4D97-AF65-F5344CB8AC3E}">
        <p14:creationId xmlns:p14="http://schemas.microsoft.com/office/powerpoint/2010/main" val="21888216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410200"/>
            <a:ext cx="7848600" cy="1143000"/>
          </a:xfrm>
        </p:spPr>
        <p:txBody>
          <a:bodyPr>
            <a:normAutofit fontScale="90000"/>
          </a:bodyPr>
          <a:lstStyle/>
          <a:p>
            <a:pPr algn="just"/>
            <a:r>
              <a:rPr lang="ru-RU" sz="1200" dirty="0">
                <a:latin typeface="Times New Roman" panose="02020603050405020304" pitchFamily="18" charset="0"/>
                <a:cs typeface="Times New Roman" panose="02020603050405020304" pitchFamily="18" charset="0"/>
              </a:rPr>
              <a:t>Новосибирская государственная филармония – самая крупная в стране концертная организация. Новосибирская филармония основана в 1937 году. Ежегодно музыкальные коллективы дают более 2 тысяч концертов, не только в Новосибирске, но и в разных городах области. На сегодняшний день в филармонии работает 19 коллективов. Музыкальные и вокальные ансамбли уже стали хорошо узнаваемыми во всей стране. Поклонники ценят их творчество за высокую отдачу и профессионализм. Отдельно работает детско-юношеское направление, представленное талантливой молодежью. Здание филармонии тоже представляет интерес: волнообразная форма стеклянных фасадов ассоциируется с плавностью и возвышенностью музыки.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5328" y="1600200"/>
            <a:ext cx="6857143" cy="3600000"/>
          </a:xfrm>
          <a:prstGeom prst="rect">
            <a:avLst/>
          </a:prstGeom>
        </p:spPr>
      </p:pic>
    </p:spTree>
    <p:extLst>
      <p:ext uri="{BB962C8B-B14F-4D97-AF65-F5344CB8AC3E}">
        <p14:creationId xmlns:p14="http://schemas.microsoft.com/office/powerpoint/2010/main" val="35971320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4876800"/>
            <a:ext cx="7772400" cy="1676400"/>
          </a:xfrm>
        </p:spPr>
        <p:txBody>
          <a:bodyPr>
            <a:noAutofit/>
          </a:bodyPr>
          <a:lstStyle/>
          <a:p>
            <a:pPr algn="just"/>
            <a:r>
              <a:rPr lang="ru-RU" sz="1200" dirty="0">
                <a:latin typeface="Times New Roman" panose="02020603050405020304" pitchFamily="18" charset="0"/>
                <a:cs typeface="Times New Roman" panose="02020603050405020304" pitchFamily="18" charset="0"/>
              </a:rPr>
              <a:t>Музей Солнца – уникальный проект, не имеющий аналогов в мире. Культурно-исторический проект направлен на развитие личности посредством погружения в культуру и историю древних цивилизаций, поклонявшихся Солнцу. Выставки представлены по разделам, посвященным Египту, Америке (Инкам и Ацтекам), Индокитаю. Отдельного внимания заслуживает Русский зал, где подробно рассказывается, как преклонялись перед </a:t>
            </a:r>
            <a:r>
              <a:rPr lang="ru-RU" sz="1200" dirty="0" err="1">
                <a:latin typeface="Times New Roman" panose="02020603050405020304" pitchFamily="18" charset="0"/>
                <a:cs typeface="Times New Roman" panose="02020603050405020304" pitchFamily="18" charset="0"/>
              </a:rPr>
              <a:t>Ярилом</a:t>
            </a:r>
            <a:r>
              <a:rPr lang="ru-RU" sz="1200" dirty="0">
                <a:latin typeface="Times New Roman" panose="02020603050405020304" pitchFamily="18" charset="0"/>
                <a:cs typeface="Times New Roman" panose="02020603050405020304" pitchFamily="18" charset="0"/>
              </a:rPr>
              <a:t> древние славяне. Кроме постоянных экспозиций, в музее часто проводятся различные мероприятия: фестивали, тематические экскурсии, концерты. На базе музея работает научно-методический центр. В сувенирной лавке можно приобрести магниты и игрушки с символикой музея. Посетить выставку можно самостоятельно или в составе экскурсии. С услугами гида осмотр получается еще более интересным, так как специалист подробно рассказывает о каждом экспонате и знакомит с любопытными фактами.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473" y="1143000"/>
            <a:ext cx="4317840" cy="2880000"/>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1996800"/>
            <a:ext cx="4317840" cy="2880000"/>
          </a:xfrm>
          <a:prstGeom prst="rect">
            <a:avLst/>
          </a:prstGeom>
        </p:spPr>
      </p:pic>
    </p:spTree>
    <p:extLst>
      <p:ext uri="{BB962C8B-B14F-4D97-AF65-F5344CB8AC3E}">
        <p14:creationId xmlns:p14="http://schemas.microsoft.com/office/powerpoint/2010/main" val="40883465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38200" y="5943600"/>
            <a:ext cx="7772400" cy="533400"/>
          </a:xfrm>
        </p:spPr>
        <p:txBody>
          <a:bodyPr>
            <a:noAutofit/>
          </a:bodyPr>
          <a:lstStyle/>
          <a:p>
            <a:r>
              <a:rPr lang="ru-RU" sz="4000" dirty="0">
                <a:latin typeface="Times New Roman" panose="02020603050405020304" pitchFamily="18" charset="0"/>
                <a:cs typeface="Times New Roman" panose="02020603050405020304" pitchFamily="18" charset="0"/>
              </a:rPr>
              <a:t>Герб Новосибирска</a:t>
            </a:r>
            <a:endParaRPr lang="ru-RU" sz="4000" b="1"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Рисунок 3" descr="Достопримечательности Новосибирска: 35 мест с фото и описаниями"/>
          <p:cNvPicPr/>
          <p:nvPr/>
        </p:nvPicPr>
        <p:blipFill>
          <a:blip r:embed="rId2">
            <a:extLst>
              <a:ext uri="{28A0092B-C50C-407E-A947-70E740481C1C}">
                <a14:useLocalDpi xmlns:a14="http://schemas.microsoft.com/office/drawing/2010/main" val="0"/>
              </a:ext>
            </a:extLst>
          </a:blip>
          <a:srcRect b="9633"/>
          <a:stretch>
            <a:fillRect/>
          </a:stretch>
        </p:blipFill>
        <p:spPr bwMode="auto">
          <a:xfrm>
            <a:off x="981075" y="1509712"/>
            <a:ext cx="7181850" cy="4205288"/>
          </a:xfrm>
          <a:prstGeom prst="rect">
            <a:avLst/>
          </a:prstGeom>
          <a:noFill/>
          <a:ln>
            <a:noFill/>
          </a:ln>
        </p:spPr>
      </p:pic>
    </p:spTree>
    <p:extLst>
      <p:ext uri="{BB962C8B-B14F-4D97-AF65-F5344CB8AC3E}">
        <p14:creationId xmlns:p14="http://schemas.microsoft.com/office/powerpoint/2010/main" val="3963728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81600"/>
            <a:ext cx="7772400" cy="1447800"/>
          </a:xfrm>
        </p:spPr>
        <p:txBody>
          <a:bodyPr>
            <a:normAutofit fontScale="90000"/>
          </a:bodyPr>
          <a:lstStyle/>
          <a:p>
            <a:pPr algn="l"/>
            <a:r>
              <a:rPr lang="ru-RU" sz="1200" dirty="0">
                <a:latin typeface="Times New Roman" panose="02020603050405020304" pitchFamily="18" charset="0"/>
                <a:cs typeface="Times New Roman" panose="02020603050405020304" pitchFamily="18" charset="0"/>
              </a:rPr>
              <a:t> Уникальная природа </a:t>
            </a:r>
            <a:r>
              <a:rPr lang="ru-RU" sz="1200" dirty="0" smtClean="0">
                <a:latin typeface="Times New Roman" panose="02020603050405020304" pitchFamily="18" charset="0"/>
                <a:cs typeface="Times New Roman" panose="02020603050405020304" pitchFamily="18" charset="0"/>
              </a:rPr>
              <a:t>Сибири</a:t>
            </a:r>
            <a:r>
              <a:rPr lang="ru-RU" sz="1200" dirty="0">
                <a:latin typeface="Times New Roman" panose="02020603050405020304" pitchFamily="18" charset="0"/>
                <a:cs typeface="Times New Roman" panose="02020603050405020304" pitchFamily="18" charset="0"/>
              </a:rPr>
              <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Беловский водопад – удивительная природная достопримечательность. В окрестностях Беловского водопада в теплое время года всегда много отдыхающих. Сюда приезжают семьями или в компании с друзьями. Туристы ставят палатки, купаются, загорают, ловят рыбу. Сам Беловский водопад уникален тем, что он находится на равнинной местности, где нет ни гор, ни возвышенностей. Водопад стекает в живописное озеро, окруженное небольшой березовой рощей. Вода в озере достаточно теплая для купания – именно поэтому многие жители и гости Новосибирска выбирают это место для отдыха. Из-за того, что водопад не слишком высокий, многие осмеливаются вставать под струи воды и получать своего рода сеанс гидромассажа. Опытные путешественники утверждают, что Беловский водопад является одним из самых красивых уголков во всей области.</a:t>
            </a:r>
          </a:p>
        </p:txBody>
      </p:sp>
      <p:pic>
        <p:nvPicPr>
          <p:cNvPr id="3" name="Рисунок 2" descr="Водопад Гилевский — Ураловед"/>
          <p:cNvPicPr/>
          <p:nvPr/>
        </p:nvPicPr>
        <p:blipFill>
          <a:blip r:embed="rId2">
            <a:extLst>
              <a:ext uri="{28A0092B-C50C-407E-A947-70E740481C1C}">
                <a14:useLocalDpi xmlns:a14="http://schemas.microsoft.com/office/drawing/2010/main" val="0"/>
              </a:ext>
            </a:extLst>
          </a:blip>
          <a:srcRect/>
          <a:stretch>
            <a:fillRect/>
          </a:stretch>
        </p:blipFill>
        <p:spPr bwMode="auto">
          <a:xfrm>
            <a:off x="990600" y="1545578"/>
            <a:ext cx="7162800" cy="3600000"/>
          </a:xfrm>
          <a:prstGeom prst="rect">
            <a:avLst/>
          </a:prstGeom>
          <a:noFill/>
          <a:ln>
            <a:noFill/>
          </a:ln>
        </p:spPr>
      </p:pic>
    </p:spTree>
    <p:extLst>
      <p:ext uri="{BB962C8B-B14F-4D97-AF65-F5344CB8AC3E}">
        <p14:creationId xmlns:p14="http://schemas.microsoft.com/office/powerpoint/2010/main" val="14179315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638800"/>
            <a:ext cx="7848600" cy="914400"/>
          </a:xfrm>
        </p:spPr>
        <p:txBody>
          <a:bodyPr>
            <a:noAutofit/>
          </a:bodyPr>
          <a:lstStyle/>
          <a:p>
            <a:pPr algn="just"/>
            <a:r>
              <a:rPr lang="ru-RU" sz="1200" dirty="0">
                <a:latin typeface="Times New Roman" panose="02020603050405020304" pitchFamily="18" charset="0"/>
                <a:cs typeface="Times New Roman" panose="02020603050405020304" pitchFamily="18" charset="0"/>
              </a:rPr>
              <a:t>Экологический парк </a:t>
            </a:r>
            <a:r>
              <a:rPr lang="ru-RU" sz="1200" dirty="0" err="1">
                <a:latin typeface="Times New Roman" panose="02020603050405020304" pitchFamily="18" charset="0"/>
                <a:cs typeface="Times New Roman" panose="02020603050405020304" pitchFamily="18" charset="0"/>
              </a:rPr>
              <a:t>Бердские</a:t>
            </a:r>
            <a:r>
              <a:rPr lang="ru-RU" sz="1200" dirty="0">
                <a:latin typeface="Times New Roman" panose="02020603050405020304" pitchFamily="18" charset="0"/>
                <a:cs typeface="Times New Roman" panose="02020603050405020304" pitchFamily="18" charset="0"/>
              </a:rPr>
              <a:t> Скалы (Скала Зверобой) – комбинация уникальных экосистем Экологический парк. </a:t>
            </a:r>
            <a:r>
              <a:rPr lang="ru-RU" sz="1200" dirty="0" err="1">
                <a:latin typeface="Times New Roman" panose="02020603050405020304" pitchFamily="18" charset="0"/>
                <a:cs typeface="Times New Roman" panose="02020603050405020304" pitchFamily="18" charset="0"/>
              </a:rPr>
              <a:t>Бердские</a:t>
            </a:r>
            <a:r>
              <a:rPr lang="ru-RU" sz="1200" dirty="0">
                <a:latin typeface="Times New Roman" panose="02020603050405020304" pitchFamily="18" charset="0"/>
                <a:cs typeface="Times New Roman" panose="02020603050405020304" pitchFamily="18" charset="0"/>
              </a:rPr>
              <a:t> скалы являются охраняемой природной зоной. Уникальность этой достопримечательности в том, что она соединяет в себе степную и лесную экосистемы, насыщенные редкими видами животных и растений. Многие животные, обитающие здесь, занесены в Красную Книгу. Протяженность крутого скального участка, расположенного вдоль берега реки </a:t>
            </a:r>
            <a:r>
              <a:rPr lang="ru-RU" sz="1200" dirty="0" err="1">
                <a:latin typeface="Times New Roman" panose="02020603050405020304" pitchFamily="18" charset="0"/>
                <a:cs typeface="Times New Roman" panose="02020603050405020304" pitchFamily="18" charset="0"/>
              </a:rPr>
              <a:t>Бердь</a:t>
            </a:r>
            <a:r>
              <a:rPr lang="ru-RU" sz="1200" dirty="0">
                <a:latin typeface="Times New Roman" panose="02020603050405020304" pitchFamily="18" charset="0"/>
                <a:cs typeface="Times New Roman" panose="02020603050405020304" pitchFamily="18" charset="0"/>
              </a:rPr>
              <a:t>, составляет 1,3 км. Ширина – около 300 метров. </a:t>
            </a:r>
          </a:p>
        </p:txBody>
      </p:sp>
      <p:pic>
        <p:nvPicPr>
          <p:cNvPr id="3" name="Рисунок 2" descr="Бердские скалы в Новосибирской области 2022: как добраться, что посмотреть,  чем заняться"/>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47800"/>
            <a:ext cx="7277100" cy="4114800"/>
          </a:xfrm>
          <a:prstGeom prst="rect">
            <a:avLst/>
          </a:prstGeom>
          <a:noFill/>
          <a:ln>
            <a:noFill/>
          </a:ln>
        </p:spPr>
      </p:pic>
    </p:spTree>
    <p:extLst>
      <p:ext uri="{BB962C8B-B14F-4D97-AF65-F5344CB8AC3E}">
        <p14:creationId xmlns:p14="http://schemas.microsoft.com/office/powerpoint/2010/main" val="1626381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1524000"/>
            <a:ext cx="7848600" cy="3962400"/>
          </a:xfrm>
        </p:spPr>
        <p:txBody>
          <a:bodyPr>
            <a:normAutofit fontScale="90000"/>
          </a:bodyPr>
          <a:lstStyle/>
          <a:p>
            <a:pPr algn="just">
              <a:lnSpc>
                <a:spcPct val="200000"/>
              </a:lnSpc>
            </a:pPr>
            <a:r>
              <a:rPr lang="ru-RU" sz="1600" dirty="0"/>
              <a:t> </a:t>
            </a: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b="1" dirty="0" smtClean="0">
                <a:latin typeface="Times New Roman" panose="02020603050405020304" pitchFamily="18" charset="0"/>
                <a:cs typeface="Times New Roman" panose="02020603050405020304" pitchFamily="18" charset="0"/>
              </a:rPr>
              <a:t>До </a:t>
            </a:r>
            <a:r>
              <a:rPr lang="ru-RU" sz="1600" b="1" dirty="0">
                <a:latin typeface="Times New Roman" panose="02020603050405020304" pitchFamily="18" charset="0"/>
                <a:cs typeface="Times New Roman" panose="02020603050405020304" pitchFamily="18" charset="0"/>
              </a:rPr>
              <a:t>1925 года Новосибирск назывался Новониколаевск, в честь императора Николая II. Город довольно молодой, но это не мешает ему стремительно расти и развиваться. Сегодня он занимает третье место в России по численности населения. Новосибирск и область известны не только своими ускоренными темпами развития, главная особенность и богатство – удивительный природный мир, обилие густых, непроходимых лесов, чистых, широких рек, бескрайних лугов. В Новосибирске прекрасным образом сочетается натуральная красота природы и удобство современной цивилизации. Особенно восхитителен город в вечернее время суток, когда повсеместно включается необычная подсветка, превращающая даже обычные здания в по-настоящему сказочные сооружения. Новосибирск хорош во всех своих проявлениях: в нем комфортно жить, продуктивно работать и прекрасно отдыхать!</a:t>
            </a:r>
            <a:r>
              <a:rPr lang="ru-RU" dirty="0"/>
              <a:t/>
            </a:r>
            <a:br>
              <a:rPr lang="ru-RU" dirty="0"/>
            </a:br>
            <a:endParaRPr lang="ru-RU" dirty="0"/>
          </a:p>
        </p:txBody>
      </p:sp>
    </p:spTree>
    <p:extLst>
      <p:ext uri="{BB962C8B-B14F-4D97-AF65-F5344CB8AC3E}">
        <p14:creationId xmlns:p14="http://schemas.microsoft.com/office/powerpoint/2010/main" val="3029083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867400"/>
            <a:ext cx="8229600" cy="685800"/>
          </a:xfrm>
        </p:spPr>
        <p:txBody>
          <a:bodyPr>
            <a:noAutofit/>
          </a:bodyPr>
          <a:lstStyle/>
          <a:p>
            <a:r>
              <a:rPr lang="ru-RU" dirty="0"/>
              <a:t> </a:t>
            </a:r>
            <a:r>
              <a:rPr lang="ru-RU" sz="4000" dirty="0">
                <a:latin typeface="Times New Roman" panose="02020603050405020304" pitchFamily="18" charset="0"/>
                <a:cs typeface="Times New Roman" panose="02020603050405020304" pitchFamily="18" charset="0"/>
              </a:rPr>
              <a:t>Железнодорожный вокзал</a:t>
            </a:r>
            <a:r>
              <a:rPr lang="ru-RU" dirty="0"/>
              <a:t/>
            </a:r>
            <a:br>
              <a:rPr lang="ru-RU" dirty="0"/>
            </a:br>
            <a:endParaRPr lang="ru-RU" sz="3600"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3" name="Рисунок 2" descr="Достопримечательности Новосибирска: красивые места города, что посмотреть и  куда сходить"/>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524000"/>
            <a:ext cx="7181850" cy="4039235"/>
          </a:xfrm>
          <a:prstGeom prst="rect">
            <a:avLst/>
          </a:prstGeom>
          <a:noFill/>
          <a:ln>
            <a:noFill/>
          </a:ln>
        </p:spPr>
      </p:pic>
    </p:spTree>
    <p:extLst>
      <p:ext uri="{BB962C8B-B14F-4D97-AF65-F5344CB8AC3E}">
        <p14:creationId xmlns:p14="http://schemas.microsoft.com/office/powerpoint/2010/main" val="2464873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91200"/>
            <a:ext cx="8229600" cy="609600"/>
          </a:xfrm>
        </p:spPr>
        <p:txBody>
          <a:bodyPr>
            <a:normAutofit fontScale="90000"/>
          </a:bodyPr>
          <a:lstStyle/>
          <a:p>
            <a:r>
              <a:rPr lang="ru-RU" dirty="0">
                <a:latin typeface="Times New Roman" panose="02020603050405020304" pitchFamily="18" charset="0"/>
                <a:cs typeface="Times New Roman" panose="02020603050405020304" pitchFamily="18" charset="0"/>
              </a:rPr>
              <a:t>Кукольный театр</a:t>
            </a:r>
            <a:endParaRPr lang="ru-RU" sz="3200"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 name="Рисунок 2" descr="Культурные, архитектурные и природные достопримечательности Новосибирска —  Твой Новосибирск"/>
          <p:cNvPicPr/>
          <p:nvPr/>
        </p:nvPicPr>
        <p:blipFill>
          <a:blip r:embed="rId2">
            <a:extLst>
              <a:ext uri="{28A0092B-C50C-407E-A947-70E740481C1C}">
                <a14:useLocalDpi xmlns:a14="http://schemas.microsoft.com/office/drawing/2010/main" val="0"/>
              </a:ext>
            </a:extLst>
          </a:blip>
          <a:srcRect/>
          <a:stretch>
            <a:fillRect/>
          </a:stretch>
        </p:blipFill>
        <p:spPr bwMode="auto">
          <a:xfrm>
            <a:off x="1009650" y="1371600"/>
            <a:ext cx="7124700" cy="4428490"/>
          </a:xfrm>
          <a:prstGeom prst="rect">
            <a:avLst/>
          </a:prstGeom>
          <a:noFill/>
          <a:ln>
            <a:noFill/>
          </a:ln>
        </p:spPr>
      </p:pic>
    </p:spTree>
    <p:extLst>
      <p:ext uri="{BB962C8B-B14F-4D97-AF65-F5344CB8AC3E}">
        <p14:creationId xmlns:p14="http://schemas.microsoft.com/office/powerpoint/2010/main" val="21743513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2400"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sz="2400"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sz="2400"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sz="2400" i="1" dirty="0" smtClean="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r>
              <a:rPr lang="ru-RU" sz="2400"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t/>
            </a:r>
            <a:br>
              <a:rPr lang="ru-RU" sz="2400"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rPr>
            </a:br>
            <a:endParaRPr lang="ru-RU" sz="2400"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Подзаголовок 3"/>
          <p:cNvSpPr>
            <a:spLocks noGrp="1"/>
          </p:cNvSpPr>
          <p:nvPr>
            <p:ph type="subTitle" idx="1"/>
          </p:nvPr>
        </p:nvSpPr>
        <p:spPr>
          <a:xfrm>
            <a:off x="1371600" y="5883275"/>
            <a:ext cx="6400800" cy="609600"/>
          </a:xfrm>
        </p:spPr>
        <p:txBody>
          <a:bodyPr>
            <a:noAutofit/>
          </a:bodyPr>
          <a:lstStyle/>
          <a:p>
            <a:r>
              <a:rPr lang="ru-RU" sz="4000" dirty="0">
                <a:solidFill>
                  <a:schemeClr val="tx1"/>
                </a:solidFill>
                <a:latin typeface="Times New Roman" panose="02020603050405020304" pitchFamily="18" charset="0"/>
                <a:cs typeface="Times New Roman" panose="02020603050405020304" pitchFamily="18" charset="0"/>
              </a:rPr>
              <a:t>Цирк</a:t>
            </a: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b="10290"/>
          <a:stretch/>
        </p:blipFill>
        <p:spPr>
          <a:xfrm>
            <a:off x="1074487" y="1517376"/>
            <a:ext cx="6995026" cy="4166148"/>
          </a:xfrm>
          <a:prstGeom prst="rect">
            <a:avLst/>
          </a:prstGeom>
        </p:spPr>
      </p:pic>
    </p:spTree>
    <p:extLst>
      <p:ext uri="{BB962C8B-B14F-4D97-AF65-F5344CB8AC3E}">
        <p14:creationId xmlns:p14="http://schemas.microsoft.com/office/powerpoint/2010/main" val="3164250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895600"/>
            <a:ext cx="7924800" cy="3581400"/>
          </a:xfrm>
        </p:spPr>
        <p:txBody>
          <a:bodyPr>
            <a:normAutofit fontScale="90000"/>
          </a:bodyPr>
          <a:lstStyle/>
          <a:p>
            <a:pPr algn="just">
              <a:lnSpc>
                <a:spcPct val="200000"/>
              </a:lnSpc>
            </a:pPr>
            <a:r>
              <a:rPr lang="ru-RU" sz="1800" dirty="0">
                <a:latin typeface="Times New Roman" panose="02020603050405020304" pitchFamily="18" charset="0"/>
                <a:cs typeface="Times New Roman" panose="02020603050405020304" pitchFamily="18" charset="0"/>
              </a:rPr>
              <a:t>Новосибирск – относительно молодой город, он основан в 1893 году. Но, несмотря на свою не слишком долгую историю, город богат на интересные события и живописные, красивые места. Главным сокровищем Новосибирска является широкая, полноводная река Обь, по берегам которой и раскинулся огромный современный город. Но другие достопримечательности Новосибирска не менее любопытны. Здесь есть и музеи, и художественные галереи, и ухоженные парки, и необычные памятники. Стремительно развивающийся город с настоящим сибирским радушием встречает гостей и предлагает много развлечений, достойных внимания даже самых искушенных туристов.</a:t>
            </a:r>
            <a:r>
              <a:rPr lang="ru-RU" dirty="0"/>
              <a:t/>
            </a:r>
            <a:br>
              <a:rPr lang="ru-RU" dirty="0"/>
            </a:br>
            <a:endParaRPr lang="ru-RU" i="1" dirty="0">
              <a:solidFill>
                <a:schemeClr val="tx2">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4603637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685800" y="4971600"/>
            <a:ext cx="7848600" cy="1657800"/>
          </a:xfrm>
        </p:spPr>
        <p:txBody>
          <a:bodyPr>
            <a:noAutofit/>
          </a:bodyPr>
          <a:lstStyle/>
          <a:p>
            <a:pPr algn="l" fontAlgn="base"/>
            <a:r>
              <a:rPr lang="ru-RU" sz="1200" dirty="0">
                <a:solidFill>
                  <a:srgbClr val="333333"/>
                </a:solidFill>
                <a:latin typeface="Times New Roman" panose="02020603050405020304" pitchFamily="18" charset="0"/>
                <a:cs typeface="Times New Roman" panose="02020603050405020304" pitchFamily="18" charset="0"/>
              </a:rPr>
              <a:t>ТЮЗ – Новосибирский Академический молодёжный театр «</a:t>
            </a:r>
            <a:r>
              <a:rPr lang="ru-RU" sz="1200" dirty="0" smtClean="0">
                <a:solidFill>
                  <a:srgbClr val="333333"/>
                </a:solidFill>
                <a:latin typeface="Times New Roman" panose="02020603050405020304" pitchFamily="18" charset="0"/>
                <a:cs typeface="Times New Roman" panose="02020603050405020304" pitchFamily="18" charset="0"/>
              </a:rPr>
              <a:t>Глобус». Молодежный </a:t>
            </a:r>
            <a:r>
              <a:rPr lang="ru-RU" sz="1200" dirty="0">
                <a:solidFill>
                  <a:srgbClr val="333333"/>
                </a:solidFill>
                <a:latin typeface="Times New Roman" panose="02020603050405020304" pitchFamily="18" charset="0"/>
                <a:cs typeface="Times New Roman" panose="02020603050405020304" pitchFamily="18" charset="0"/>
              </a:rPr>
              <a:t>театр привлекает внимание с первого взгляда: его облик напоминает парусное судно. Основанный в 1930 году, театр известен своим широким </a:t>
            </a:r>
            <a:r>
              <a:rPr lang="ru-RU" sz="1200" dirty="0" err="1">
                <a:solidFill>
                  <a:srgbClr val="333333"/>
                </a:solidFill>
                <a:latin typeface="Times New Roman" panose="02020603050405020304" pitchFamily="18" charset="0"/>
                <a:cs typeface="Times New Roman" panose="02020603050405020304" pitchFamily="18" charset="0"/>
              </a:rPr>
              <a:t>разножанровым</a:t>
            </a:r>
            <a:r>
              <a:rPr lang="ru-RU" sz="1200" dirty="0">
                <a:solidFill>
                  <a:srgbClr val="333333"/>
                </a:solidFill>
                <a:latin typeface="Times New Roman" panose="02020603050405020304" pitchFamily="18" charset="0"/>
                <a:cs typeface="Times New Roman" panose="02020603050405020304" pitchFamily="18" charset="0"/>
              </a:rPr>
              <a:t> репертуаром. Политика театра такова, что к сотрудничеству приглашаются не только опытные режиссеры, но и молодые мастера. Благодаря этому, спектакли, которые ставятся на местной сцене, отвечают всем зрительским вкусам и предпочтениям. Здесь можно увидеть и комедии, и драмы, и музыкальные постановки. Коллектив театра постоянно принимает участие в федеральных и международных фестивалях. За годы работы театр был удостоен множества почетных наград в области искусства. На базе театра функционирует студия пластики и детская вокальная студия. К услугам зрителей – два просторных зала, гардероб, буфет.</a:t>
            </a:r>
            <a:endParaRPr lang="ru-RU" sz="1200"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1371600"/>
            <a:ext cx="5423729" cy="3600000"/>
          </a:xfrm>
          <a:prstGeom prst="rect">
            <a:avLst/>
          </a:prstGeom>
        </p:spPr>
      </p:pic>
    </p:spTree>
    <p:extLst>
      <p:ext uri="{BB962C8B-B14F-4D97-AF65-F5344CB8AC3E}">
        <p14:creationId xmlns:p14="http://schemas.microsoft.com/office/powerpoint/2010/main" val="24042063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838200" y="5943600"/>
            <a:ext cx="7620000" cy="609600"/>
          </a:xfrm>
        </p:spPr>
        <p:txBody>
          <a:bodyPr>
            <a:normAutofit/>
          </a:bodyPr>
          <a:lstStyle/>
          <a:p>
            <a:pPr algn="l" fontAlgn="base"/>
            <a:r>
              <a:rPr lang="ru-RU" b="1" dirty="0" smtClean="0">
                <a:solidFill>
                  <a:srgbClr val="121212"/>
                </a:solidFill>
                <a:latin typeface="normal Tahoma"/>
              </a:rPr>
              <a:t>Аэропорт</a:t>
            </a:r>
            <a:r>
              <a:rPr lang="ru-RU" b="1" dirty="0">
                <a:solidFill>
                  <a:srgbClr val="121212"/>
                </a:solidFill>
                <a:latin typeface="normal Tahoma"/>
              </a:rPr>
              <a:t> Новосибирск Толмачево</a:t>
            </a:r>
            <a:endParaRPr lang="ru-RU" b="1" dirty="0">
              <a:solidFill>
                <a:srgbClr val="121212"/>
              </a:solidFill>
              <a:effectLst/>
              <a:latin typeface="normal Tahoma"/>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5400" y="1447800"/>
            <a:ext cx="6485066" cy="4320000"/>
          </a:xfrm>
          <a:prstGeom prst="rect">
            <a:avLst/>
          </a:prstGeom>
        </p:spPr>
      </p:pic>
    </p:spTree>
    <p:extLst>
      <p:ext uri="{BB962C8B-B14F-4D97-AF65-F5344CB8AC3E}">
        <p14:creationId xmlns:p14="http://schemas.microsoft.com/office/powerpoint/2010/main" val="26846416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517</TotalTime>
  <Words>2321</Words>
  <Application>Microsoft Office PowerPoint</Application>
  <PresentationFormat>Экран (4:3)</PresentationFormat>
  <Paragraphs>32</Paragraphs>
  <Slides>32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32</vt:i4>
      </vt:variant>
    </vt:vector>
  </HeadingPairs>
  <TitlesOfParts>
    <vt:vector size="37" baseType="lpstr">
      <vt:lpstr>Arial</vt:lpstr>
      <vt:lpstr>Calibri</vt:lpstr>
      <vt:lpstr>normal Tahoma</vt:lpstr>
      <vt:lpstr>Times New Roman</vt:lpstr>
      <vt:lpstr>Office Theme</vt:lpstr>
      <vt:lpstr>          Достопримечательности   города Новосибирска   Подготовительная группа  Воспитатель: Калашникова О.В.</vt:lpstr>
      <vt:lpstr>Презентация PowerPoint</vt:lpstr>
      <vt:lpstr>Герб Новосибирска</vt:lpstr>
      <vt:lpstr> Железнодорожный вокзал </vt:lpstr>
      <vt:lpstr>Кукольный театр</vt:lpstr>
      <vt:lpstr>   </vt:lpstr>
      <vt:lpstr>Новосибирск – относительно молодой город, он основан в 1893 году. Но, несмотря на свою не слишком долгую историю, город богат на интересные события и живописные, красивые места. Главным сокровищем Новосибирска является широкая, полноводная река Обь, по берегам которой и раскинулся огромный современный город. Но другие достопримечательности Новосибирска не менее любопытны. Здесь есть и музеи, и художественные галереи, и ухоженные парки, и необычные памятники. Стремительно развивающийся город с настоящим сибирским радушием встречает гостей и предлагает много развлечений, достойных внимания даже самых искушенных туристов. </vt:lpstr>
      <vt:lpstr>Презентация PowerPoint</vt:lpstr>
      <vt:lpstr>Презентация PowerPoint</vt:lpstr>
      <vt:lpstr>Презентация PowerPoint</vt:lpstr>
      <vt:lpstr>Театр оперы и балета открыт в победном 1945 году. Сегодня это один из ведущих театров России. Здание представляет собой уникальный по сложности и задумке архитектурный комплекс, который входит в список объектов культурного наследия РФ. Театр расположен на главной городской площади. Главный зал способен вместить почти полторы тысячи зрителей. Репертуар очень разнообразен; на сцене ставятся классические и современные произведения. Юные зрители неизменно приходят в восторг от интересных детских спектаклей</vt:lpstr>
      <vt:lpstr>Собор Александра Невского стал одной из первых каменных построек, которая появилась на территории города. Сооружение выполнено в неовизантийском стиле, с характерной мощной кладкой стен, узкими арочными окнами, массивным главным куполом. В начале 20 века храм был закрыт, а в 40-е годы внутри разместился крупный проектный институт. Затем здесь была организована Западно - Сибирская студия кинохроники, которая просуществовала несколько десятилетий. За это время роспись на внутренних стенах храма была полностью уничтожена, а в куполе была устроена комната. Только к концу 20 века здесь начались восстановительные работы, и сегодня собор вновь открыт для верующих. В 2017 году у ворот храма был установлен памятник Николаю II и цесаревичу Алексею. Открытие приурочили к 99-й годовщине расстрела царской семьи</vt:lpstr>
      <vt:lpstr>Зоопарк На огромной площади, более 63 га, обитает свыше 11 тысяч особей всевозможных животных. Более половины обитателей внесены в Красную Книгу, то есть у зоопарка очень важная миссия – сохранить и, по возможности, размножить исчезающие виды животных и птиц. В зоопарке можно не только гулять, рассматривая тигров, жирафов, верблюдов. Для детей и взрослых предусмотрены увлекательные аттракционы, уютные кафе, специальные зоны отдыха. На территории работает большой фонтан – настоящее украшение зоопарка. Посещать зоопарк можно в любое время года, но самые интересные виды здесь открываются, конечно, летом. Среди всех любопытных уголков, которые можно посмотреть в Новосибирске, зоопарк неизменно вызовет восторг у каждого гостя</vt:lpstr>
      <vt:lpstr>Академгородок – это крупный район Новосибирска, который состоит из целого комплекса построек: институтов, лабораторий, общежитий и жилых домов для сотрудников. При проектировании района архитекторы старались сохранить имеющиеся здесь зеленые насаждения, поэтому сегодня это один из самых живописных уголков города, где современные кирпичные здания соседствуют с вековыми соснами и величественными дубами. На базе Академгородка постоянно проводятся новейшие разработки и исследования. Кроме научной деятельности, здесь активно ведется образовательная и культурная работа: действуют музеи и интересные выставки, проводятся конференции и семинары, для школьников предусмотрены специальные  курсы.</vt:lpstr>
      <vt:lpstr>Мемориальный комплекс расположен на огромной территории, почти 2 гектара. Центральным объектом является монумент скорбящей женщины, олицетворяющей всех матерей и жен, отправивших близких на войну. Перед памятником горит Вечный огонь, к которому в День Победы горожане приносят цветы. На пяти огромных каменных пилонах изображены картины схваток с врагом. В начале 21 века комплекс пополнился еще одной достопримечательностью – маленькой, уютной часовней Георгия Победоносца.</vt:lpstr>
      <vt:lpstr>Новосибирский государственный художественный музей – уникальные коллекции живописи Новосибирский государственный художественный музей. 17 Залы музея открыты посетителям с 1958 года. В фондах сегодня хранится более 11 тысяч работ по живописи, графике, скульптуре, декоративно-прикладному искусству. Особого внимания заслуживают старинные иконы, некоторые из них датируются 16-м веком. В Художественном музее постоянно проводятся лекции, семинары, образовательные конкурсы для детей и взрослых. Экспозиция занимает часть огромного здания, в которое также входят другие культурные учреждения: Театр художественной куклы, Новосибирский музей игрушки, Музей восковых фигур. </vt:lpstr>
      <vt:lpstr>Новосибирский государственный краеведческий музей. Музей основан в 1920 году, первые выставки были посвящены астрономии и геологии. На сегодняшний день в фондах музея хранится почти 150 тысяч экспонатов. Самые интересные исторические находки – настоящий скелет мамонта и древние предметы быта сибирских народов. Коллекции музея отличаются огромным разнообразием. В залах представлены экспонаты на тему археологии, этнографии, нумизматики. Очень любопытны выставки одежды и тканей, изделий из стекла и фарфора. Уникален и книжный фонд, куда входит редкая церковная и светская литература, газеты, журналы. </vt:lpstr>
      <vt:lpstr>Большой новосибирский планетарий – масштабный научный центр Большой новосибирский планетарий.  Планетарий был открыт в Новосибирске в 2012 году. Место, где он располагается, выбрано со смыслом: это самая высокая точка города. На базе планетария действует 20 детских образовательных объединений, постоянно проводятся фестивали и конференции. Для посетителей открыт зал с интересными экспонатами. При желании можно совершить настоящее виртуальное путешествие. Территория не менее интересна: она представляет собой огромный парк в виде планетарной системы. Здесь можно рассмотреть положение планет в Солнечной системе, узнать время по Солнечным часам, увидеть огромный маятник Фуко на подвесе высотой 15 метров. При планетарии работает современная обсерватория с мощными телескопами, позволяющими следить за небесными телами и делать интересные астрономические наблюдения.</vt:lpstr>
      <vt:lpstr>Бугринский мост – огромный мост через Обь.  Длина Бугринского моста – более двух километров, это один из самых масштабных проектов архитектуры за всю историю Новосибирска. В строительстве использовались современные материалы и инновационные методы. Форма арки выбрана неслучайно: она напоминает лук – старинный символ города. Внимание привлекает оформление арки – она выкрашена в красный цвет. В вечернее время, когда включается подсвета, мост выглядит еще более зрелищно и эффектно.</vt:lpstr>
      <vt:lpstr> Собор Рождества Пресвятой Богородицы.  Новосибирск всегда был притягательным местом для старообрядцев. Вдали от центральных регионов контроль за иноверцами был не таким жестким. В начале 20 века в Новосибирске образовалась большая община из представителей разных сословий: крестьян, мещан, купцов. Верующие собирались в доме одного из прихожан. Собрания чаще всего носили тайный характер. В 1999 году был освящен первый в городе официально разрешенный старообрядческий собор, и приход значительно вырос. Сегодня соборный комплекс является настоящим украшением города, привлекая своим оригинальным видом многих туристов.</vt:lpstr>
      <vt:lpstr>Кинотеатр «Победа» – современный комплекс Кинотеатр «Победа».  Кинотеатр, расположенный в центре Новосибирска, впервые открылся еще в 1926 году. В 1932 году здесь уже начали показывать звуковые фильмы, что стало настоящим прорывом в жизни города. В конце 20 века кинотеатр пережил масштабную реконструкцию, после которой перед жителями и гостями города открыл двери современный, функциональный центр с удобными кинозалами, уютными кафе, галереей, помещениями для конференций и даже ночным клубом. Кинотеатр «Победа» был отмечен европейским знаком качества, что говорит о высоком уровне комплекса.</vt:lpstr>
      <vt:lpstr>Центральный парк – зона развлечений для всей семьи. Когда-то на месте парка находилось кладбище, но в 1925 году городские власти решили разбить здесь большой красивый сад. Постепенно на территории начали открываться различные культурные объекты: планетарий, театр музыкальной комедии, и парк стал любимым местом отдыха для всех местных жителей. В 1944 году в парке появились первые аттракционы. Сегодня здесь функционируют детские и семейные карусели. Для любителей острых ощущений предусмотрены экстремальные спуски и имеется лазертаг-секция. В теплое время года работают кафе. Зимой все желающие могут прийти на каток и приятно провести время с семьей или друзьями.</vt:lpstr>
      <vt:lpstr>Центральный сибирский ботанический сад СО РАН.  Ботанический сад в Новосибирске – это особо охраняемая природная зона. На огромной территории (более 850 га) расположились лаборатории, теплицы, оранжереи, экспериментально-производственный корпус. Главная задача, которую ставят перед собой сотрудники Ботанического сада – максимально подробно изучить богатство растительного мира Сибири и разработать концепцию по сохранности всего биоразнообразия. В саду обитает множество птиц и животных, которые свободно ведут себя в естественной среде. В дендрарии и оранжереях представлены уникальные коллекции растений. Ботанический сад открыт для гостей ежедневно. Можно гулять по территории, среди красивых деревьев и цветов, делая фото на ярком фоне. Главное – не разводить костры и не оставлять после себя мусор.</vt:lpstr>
      <vt:lpstr>Музей Мировой Погребальной Культуры. Любители необычных достопримечательностей обязательно должны посетить Музей мировой погребальной культуры – выставку, посвященную похоронным традициям различных народов. Это единственный в России музей подобной направленности. В фондах музея хранится несколько десятков тысяч экспонатов: траурных нарядов, моделей катафалков конца 19-начала 20 века, гравюр похоронной тематики, картин, скульптур, фотографий. В музее периодически проводятся тематические мероприятия: театрализованные постановки, квесты, социальные акции. В 2015 году на базе музея состоялся форум (единственный в своем роде), посвященный похоронному делу и траурной атрибутике. Так же музей организовывал парад катафалков, который собрал большое количество зрителей</vt:lpstr>
      <vt:lpstr>Музей «Сибирская береста» – коллекция декоративно-прикладного мастерства Музей «Сибирская береста».  Экспозиция обязательно придется по вкусу поклонникам народных ремесел. Мастера и профессиональные художники со всей Сибири постарались, чтобы выставка получилась очень яркой и оригинальной. В фондах представлены иконы и картины, украшения и посуда, игрушки, сувениры, всевозможные предметы быта. Здание музея тоже представляет собой интерес – это старинный особняк, построенный более ста лет назад. В музее часто проводятся выставки фотографии и живописи, проходят вечера авторской песни и литературные встречи. Каждый желающий может приобрести понравившееся изделие на память.</vt:lpstr>
      <vt:lpstr> Историко-архитектурный музей под открытым небом.   Музей состоит из целого комплекса памятников культуры и истории Сибири. Традиционные сибирские избы, церковь, ветряная мельница, амбар, баня по-черному – список экспонируемых объектов огромен. Ансамбль продолжает застраиваться и другими деревянными сооружениями. Каждая постройка – это прекрасный образец местного зодчества. Музей занимает огромную территорию, более 46 га. Вся площадь разделена на несколько рекреационных зон, где представлены архитектурные, этнографические, археологические памятники. Имеется экспериментальная площадка. Еще одна выставка размещена в административном корпусе. Для туристов музей под открытым небом представляет огромный интерес: в хорошую погоду здесь можно провести несколько часов, рассматривая колоритные сооружения и узнавая детали о прошлой жизни коренных народов. Каждый год музей под открытым небом посещают около тысячи гостей.</vt:lpstr>
      <vt:lpstr>Музей Н. К. Рериха – обитель искусства.  У гостей музея есть прекрасная возможность поближе познакомиться с научной, философской, художественной деятельностью семьи Рерихов. Николай Константинович Рерих был выдающимся художником, путешественником, писателем, деятелем культуры. Его жена – Елена Ивановна – философ-мистик, переводчик. Сыновья – Юрий и Святослав – ученые, искусствоведы. Каждая деталь, представленная в музее, по-своему интересна: репродукции картин, фотографии, семейные альбомы, письма, личные вещи. В музее часто проводят музыкальные и литературные вечера, тематические кинопоказы, художественные выставки. С музыкальными программами выступают артисты из театров Новосибирска и других городов.</vt:lpstr>
      <vt:lpstr>Новосибирская государственная филармония – самая крупная в стране концертная организация. Новосибирская филармония основана в 1937 году. Ежегодно музыкальные коллективы дают более 2 тысяч концертов, не только в Новосибирске, но и в разных городах области. На сегодняшний день в филармонии работает 19 коллективов. Музыкальные и вокальные ансамбли уже стали хорошо узнаваемыми во всей стране. Поклонники ценят их творчество за высокую отдачу и профессионализм. Отдельно работает детско-юношеское направление, представленное талантливой молодежью. Здание филармонии тоже представляет интерес: волнообразная форма стеклянных фасадов ассоциируется с плавностью и возвышенностью музыки.</vt:lpstr>
      <vt:lpstr>Музей Солнца – уникальный проект, не имеющий аналогов в мире. Культурно-исторический проект направлен на развитие личности посредством погружения в культуру и историю древних цивилизаций, поклонявшихся Солнцу. Выставки представлены по разделам, посвященным Египту, Америке (Инкам и Ацтекам), Индокитаю. Отдельного внимания заслуживает Русский зал, где подробно рассказывается, как преклонялись перед Ярилом древние славяне. Кроме постоянных экспозиций, в музее часто проводятся различные мероприятия: фестивали, тематические экскурсии, концерты. На базе музея работает научно-методический центр. В сувенирной лавке можно приобрести магниты и игрушки с символикой музея. Посетить выставку можно самостоятельно или в составе экскурсии. С услугами гида осмотр получается еще более интересным, так как специалист подробно рассказывает о каждом экспонате и знакомит с любопытными фактами.</vt:lpstr>
      <vt:lpstr> Уникальная природа Сибири Беловский водопад – удивительная природная достопримечательность. В окрестностях Беловского водопада в теплое время года всегда много отдыхающих. Сюда приезжают семьями или в компании с друзьями. Туристы ставят палатки, купаются, загорают, ловят рыбу. Сам Беловский водопад уникален тем, что он находится на равнинной местности, где нет ни гор, ни возвышенностей. Водопад стекает в живописное озеро, окруженное небольшой березовой рощей. Вода в озере достаточно теплая для купания – именно поэтому многие жители и гости Новосибирска выбирают это место для отдыха. Из-за того, что водопад не слишком высокий, многие осмеливаются вставать под струи воды и получать своего рода сеанс гидромассажа. Опытные путешественники утверждают, что Беловский водопад является одним из самых красивых уголков во всей области.</vt:lpstr>
      <vt:lpstr>Экологический парк Бердские Скалы (Скала Зверобой) – комбинация уникальных экосистем Экологический парк. Бердские скалы являются охраняемой природной зоной. Уникальность этой достопримечательности в том, что она соединяет в себе степную и лесную экосистемы, насыщенные редкими видами животных и растений. Многие животные, обитающие здесь, занесены в Красную Книгу. Протяженность крутого скального участка, расположенного вдоль берега реки Бердь, составляет 1,3 км. Ширина – около 300 метров. </vt:lpstr>
      <vt:lpstr>    До 1925 года Новосибирск назывался Новониколаевск, в честь императора Николая II. Город довольно молодой, но это не мешает ему стремительно расти и развиваться. Сегодня он занимает третье место в России по численности населения. Новосибирск и область известны не только своими ускоренными темпами развития, главная особенность и богатство – удивительный природный мир, обилие густых, непроходимых лесов, чистых, широких рек, бескрайних лугов. В Новосибирске прекрасным образом сочетается натуральная красота природы и удобство современной цивилизации. Особенно восхитителен город в вечернее время суток, когда повсеместно включается необычная подсветка, превращающая даже обычные здания в по-настоящему сказочные сооружения. Новосибирск хорош во всех своих проявлениях: в нем комфортно жить, продуктивно работать и прекрасно отдыхать!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Катенок</dc:creator>
  <cp:lastModifiedBy>Ольга</cp:lastModifiedBy>
  <cp:revision>48</cp:revision>
  <dcterms:created xsi:type="dcterms:W3CDTF">2013-10-28T09:12:00Z</dcterms:created>
  <dcterms:modified xsi:type="dcterms:W3CDTF">2022-11-02T15:13:15Z</dcterms:modified>
</cp:coreProperties>
</file>