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Bold"/>
        <a:ea typeface="Canela Bold"/>
        <a:cs typeface="Canela Bold"/>
        <a:sym typeface="Canela Bold"/>
      </a:defRPr>
    </a:lvl1pPr>
    <a:lvl2pPr marL="0" marR="0" indent="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Bold"/>
        <a:ea typeface="Canela Bold"/>
        <a:cs typeface="Canela Bold"/>
        <a:sym typeface="Canela Bold"/>
      </a:defRPr>
    </a:lvl2pPr>
    <a:lvl3pPr marL="0" marR="0" indent="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Bold"/>
        <a:ea typeface="Canela Bold"/>
        <a:cs typeface="Canela Bold"/>
        <a:sym typeface="Canela Bold"/>
      </a:defRPr>
    </a:lvl3pPr>
    <a:lvl4pPr marL="0" marR="0" indent="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Bold"/>
        <a:ea typeface="Canela Bold"/>
        <a:cs typeface="Canela Bold"/>
        <a:sym typeface="Canela Bold"/>
      </a:defRPr>
    </a:lvl4pPr>
    <a:lvl5pPr marL="0" marR="0" indent="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Bold"/>
        <a:ea typeface="Canela Bold"/>
        <a:cs typeface="Canela Bold"/>
        <a:sym typeface="Canela Bold"/>
      </a:defRPr>
    </a:lvl5pPr>
    <a:lvl6pPr marL="0" marR="0" indent="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Bold"/>
        <a:ea typeface="Canela Bold"/>
        <a:cs typeface="Canela Bold"/>
        <a:sym typeface="Canela Bold"/>
      </a:defRPr>
    </a:lvl6pPr>
    <a:lvl7pPr marL="0" marR="0" indent="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Bold"/>
        <a:ea typeface="Canela Bold"/>
        <a:cs typeface="Canela Bold"/>
        <a:sym typeface="Canela Bold"/>
      </a:defRPr>
    </a:lvl7pPr>
    <a:lvl8pPr marL="0" marR="0" indent="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Bold"/>
        <a:ea typeface="Canela Bold"/>
        <a:cs typeface="Canela Bold"/>
        <a:sym typeface="Canela Bold"/>
      </a:defRPr>
    </a:lvl8pPr>
    <a:lvl9pPr marL="0" marR="0" indent="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Bold"/>
        <a:ea typeface="Canela Bold"/>
        <a:cs typeface="Canela Bold"/>
        <a:sym typeface="Canela Bold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Canela Regular"/>
          <a:ea typeface="Canela Regular"/>
          <a:cs typeface="Canela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Canela Bold"/>
          <a:ea typeface="Canela Bold"/>
          <a:cs typeface="Canela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Canela Bold"/>
          <a:ea typeface="Canela Bold"/>
          <a:cs typeface="Canela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Canela Bold"/>
          <a:ea typeface="Canela Bold"/>
          <a:cs typeface="Canela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n" i="off">
        <a:font>
          <a:latin typeface="Canela Bold"/>
          <a:ea typeface="Canela Bold"/>
          <a:cs typeface="Canel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5EE"/>
          </a:solidFill>
        </a:fill>
      </a:tcStyle>
    </a:wholeTbl>
    <a:band2H>
      <a:tcTxStyle b="def" i="def"/>
      <a:tcStyle>
        <a:tcBdr/>
        <a:fill>
          <a:solidFill>
            <a:srgbClr val="E8EBF7"/>
          </a:solidFill>
        </a:fill>
      </a:tcStyle>
    </a:band2H>
    <a:firstCol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Canela Bold"/>
          <a:ea typeface="Canela Bold"/>
          <a:cs typeface="Canel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E5CD"/>
          </a:solidFill>
        </a:fill>
      </a:tcStyle>
    </a:wholeTbl>
    <a:band2H>
      <a:tcTxStyle b="def" i="def"/>
      <a:tcStyle>
        <a:tcBdr/>
        <a:fill>
          <a:solidFill>
            <a:srgbClr val="E8F2E7"/>
          </a:solidFill>
        </a:fill>
      </a:tcStyle>
    </a:band2H>
    <a:firstCol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Canela Bold"/>
          <a:ea typeface="Canela Bold"/>
          <a:cs typeface="Canel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8D3E5"/>
          </a:solidFill>
        </a:fill>
      </a:tcStyle>
    </a:wholeTbl>
    <a:band2H>
      <a:tcTxStyle b="def" i="def"/>
      <a:tcStyle>
        <a:tcBdr/>
        <a:fill>
          <a:solidFill>
            <a:srgbClr val="ECEAF3"/>
          </a:solidFill>
        </a:fill>
      </a:tcStyle>
    </a:band2H>
    <a:firstCol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Canela Bold"/>
          <a:ea typeface="Canela Bold"/>
          <a:cs typeface="Canela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nela Bold"/>
          <a:ea typeface="Canela Bold"/>
          <a:cs typeface="Canela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Canela Bold"/>
          <a:ea typeface="Canela Bold"/>
          <a:cs typeface="Canel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nela Bold"/>
          <a:ea typeface="Canela Bold"/>
          <a:cs typeface="Canel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Уровень текста 1…"/>
          <p:cNvSpPr txBox="1"/>
          <p:nvPr>
            <p:ph type="body" sz="quarter" idx="1" hasCustomPrompt="1"/>
          </p:nvPr>
        </p:nvSpPr>
        <p:spPr>
          <a:xfrm>
            <a:off x="1219200" y="11986162"/>
            <a:ext cx="21945599" cy="605792"/>
          </a:xfrm>
          <a:prstGeom prst="rect">
            <a:avLst/>
          </a:prstGeom>
        </p:spPr>
        <p:txBody>
          <a:bodyPr/>
          <a:lstStyle>
            <a:lvl1pPr marL="0" indent="0" algn="ctr" defTabSz="808990">
              <a:lnSpc>
                <a:spcPct val="100000"/>
              </a:lnSpc>
              <a:spcBef>
                <a:spcPts val="0"/>
              </a:spcBef>
              <a:buSzTx/>
              <a:buNone/>
              <a:defRPr spc="-29" sz="2900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  <a:lvl2pPr marL="906029" indent="-359929" algn="ctr" defTabSz="808990">
              <a:lnSpc>
                <a:spcPct val="100000"/>
              </a:lnSpc>
              <a:spcBef>
                <a:spcPts val="0"/>
              </a:spcBef>
              <a:defRPr spc="-29" sz="2900">
                <a:latin typeface="Avenir Next Medium"/>
                <a:ea typeface="Avenir Next Medium"/>
                <a:cs typeface="Avenir Next Medium"/>
                <a:sym typeface="Avenir Next Medium"/>
              </a:defRPr>
            </a:lvl2pPr>
            <a:lvl3pPr marL="1452129" indent="-359929" algn="ctr" defTabSz="808990">
              <a:lnSpc>
                <a:spcPct val="100000"/>
              </a:lnSpc>
              <a:spcBef>
                <a:spcPts val="0"/>
              </a:spcBef>
              <a:defRPr spc="-29" sz="2900">
                <a:latin typeface="Avenir Next Medium"/>
                <a:ea typeface="Avenir Next Medium"/>
                <a:cs typeface="Avenir Next Medium"/>
                <a:sym typeface="Avenir Next Medium"/>
              </a:defRPr>
            </a:lvl3pPr>
            <a:lvl4pPr marL="1998229" indent="-359929" algn="ctr" defTabSz="808990">
              <a:lnSpc>
                <a:spcPct val="100000"/>
              </a:lnSpc>
              <a:spcBef>
                <a:spcPts val="0"/>
              </a:spcBef>
              <a:defRPr spc="-29" sz="2900">
                <a:latin typeface="Avenir Next Medium"/>
                <a:ea typeface="Avenir Next Medium"/>
                <a:cs typeface="Avenir Next Medium"/>
                <a:sym typeface="Avenir Next Medium"/>
              </a:defRPr>
            </a:lvl4pPr>
            <a:lvl5pPr marL="2544329" indent="-359929" algn="ctr" defTabSz="808990">
              <a:lnSpc>
                <a:spcPct val="100000"/>
              </a:lnSpc>
              <a:spcBef>
                <a:spcPts val="0"/>
              </a:spcBef>
              <a:defRPr spc="-29" sz="2900">
                <a:latin typeface="Avenir Next Medium"/>
                <a:ea typeface="Avenir Next Medium"/>
                <a:cs typeface="Avenir Next Medium"/>
                <a:sym typeface="Avenir Next Medium"/>
              </a:defRPr>
            </a:lvl5pPr>
          </a:lstStyle>
          <a:p>
            <a:pPr/>
            <a:r>
              <a:t>Автор и дата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Заголовок презентации"/>
          <p:cNvSpPr txBox="1"/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pc="-128" sz="12800"/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/>
          <p:nvPr>
            <p:ph type="body" sz="quarter" idx="21" hasCustomPrompt="1"/>
          </p:nvPr>
        </p:nvSpPr>
        <p:spPr>
          <a:xfrm>
            <a:off x="1219200" y="7567579"/>
            <a:ext cx="21945600" cy="2250594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1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Подзаголовок презентации</a:t>
            </a:r>
          </a:p>
        </p:txBody>
      </p:sp>
      <p:sp>
        <p:nvSpPr>
          <p:cNvPr id="14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Информационное 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Уровень текста 1…"/>
          <p:cNvSpPr txBox="1"/>
          <p:nvPr>
            <p:ph type="body" idx="1" hasCustomPrompt="1"/>
          </p:nvPr>
        </p:nvSpPr>
        <p:spPr>
          <a:xfrm>
            <a:off x="1219200" y="3251200"/>
            <a:ext cx="21945600" cy="66040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1pPr>
            <a:lvl2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2pPr>
            <a:lvl3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3pPr>
            <a:lvl4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4pPr>
            <a:lvl5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5pPr>
          </a:lstStyle>
          <a:p>
            <a:pPr/>
            <a:r>
              <a:t>Информационное сообщение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Уровень текста 1…"/>
          <p:cNvSpPr txBox="1"/>
          <p:nvPr>
            <p:ph type="body" sz="quarter" idx="1" hasCustomPrompt="1"/>
          </p:nvPr>
        </p:nvSpPr>
        <p:spPr>
          <a:xfrm>
            <a:off x="1219200" y="8462239"/>
            <a:ext cx="21945602" cy="832614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10673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16134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21595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27056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pPr/>
            <a:r>
              <a:t>Информация о факте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Уровень текста 1…"/>
          <p:cNvSpPr txBox="1"/>
          <p:nvPr>
            <p:ph type="body" sz="half" idx="21" hasCustomPrompt="1"/>
          </p:nvPr>
        </p:nvSpPr>
        <p:spPr>
          <a:xfrm>
            <a:off x="1219200" y="4214483"/>
            <a:ext cx="21945600" cy="4269709"/>
          </a:xfrm>
          <a:prstGeom prst="rect">
            <a:avLst/>
          </a:prstGeom>
        </p:spPr>
        <p:txBody>
          <a:bodyPr anchor="b"/>
          <a:lstStyle/>
          <a:p>
            <a:pPr lvl="4" marL="0" indent="1097280" algn="ctr" defTabSz="975360">
              <a:lnSpc>
                <a:spcPct val="80000"/>
              </a:lnSpc>
              <a:spcBef>
                <a:spcPts val="0"/>
              </a:spcBef>
              <a:buSzTx/>
              <a:buNone/>
              <a:defRPr sz="8960">
                <a:latin typeface="Canela Bold"/>
                <a:ea typeface="Canela Bold"/>
                <a:cs typeface="Canela Bold"/>
                <a:sym typeface="Canela Bold"/>
              </a:defRPr>
            </a:pPr>
            <a:r>
              <a:t>100 %
</a:t>
            </a:r>
          </a:p>
        </p:txBody>
      </p:sp>
      <p:sp>
        <p:nvSpPr>
          <p:cNvPr id="10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Уровень текста 1…"/>
          <p:cNvSpPr txBox="1"/>
          <p:nvPr>
            <p:ph type="body" sz="quarter" idx="1" hasCustomPrompt="1"/>
          </p:nvPr>
        </p:nvSpPr>
        <p:spPr>
          <a:xfrm>
            <a:off x="1219200" y="11100052"/>
            <a:ext cx="21945602" cy="832614"/>
          </a:xfrm>
          <a:prstGeom prst="rect">
            <a:avLst/>
          </a:prstGeom>
        </p:spPr>
        <p:txBody>
          <a:bodyPr anchor="ctr"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10673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16134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21595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27056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pPr/>
            <a:r>
              <a:t>Авторство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Уровень текста 1…"/>
          <p:cNvSpPr txBox="1"/>
          <p:nvPr>
            <p:ph type="body" sz="half" idx="21" hasCustomPrompt="1"/>
          </p:nvPr>
        </p:nvSpPr>
        <p:spPr>
          <a:xfrm>
            <a:off x="1219200" y="4178300"/>
            <a:ext cx="21945600" cy="4416425"/>
          </a:xfrm>
          <a:prstGeom prst="rect">
            <a:avLst/>
          </a:prstGeom>
        </p:spPr>
        <p:txBody>
          <a:bodyPr anchor="ctr"/>
          <a:lstStyle/>
          <a:p>
            <a:pPr lvl="4" marL="0" indent="1700783" algn="ctr" defTabSz="1511808">
              <a:lnSpc>
                <a:spcPct val="80000"/>
              </a:lnSpc>
              <a:spcBef>
                <a:spcPts val="0"/>
              </a:spcBef>
              <a:buSzTx/>
              <a:buNone/>
              <a:defRPr sz="5208">
                <a:latin typeface="Canela Bold"/>
                <a:ea typeface="Canela Bold"/>
                <a:cs typeface="Canela Bold"/>
                <a:sym typeface="Canela Bold"/>
              </a:defRPr>
            </a:pPr>
            <a:r>
              <a:t>«Важная цитата»
</a:t>
            </a:r>
          </a:p>
        </p:txBody>
      </p:sp>
      <p:sp>
        <p:nvSpPr>
          <p:cNvPr id="117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941297804_1296x1457.jpg"/>
          <p:cNvSpPr/>
          <p:nvPr>
            <p:ph type="pic" sz="quarter" idx="21"/>
          </p:nvPr>
        </p:nvSpPr>
        <p:spPr>
          <a:xfrm>
            <a:off x="15744825" y="5581751"/>
            <a:ext cx="7365408" cy="82804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915009552_2264x1509.jpg"/>
          <p:cNvSpPr/>
          <p:nvPr>
            <p:ph type="pic" sz="quarter" idx="22"/>
          </p:nvPr>
        </p:nvSpPr>
        <p:spPr>
          <a:xfrm>
            <a:off x="15363825" y="1270000"/>
            <a:ext cx="8115300" cy="54090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740519873_3318x2212.jpg"/>
          <p:cNvSpPr/>
          <p:nvPr>
            <p:ph type="pic" idx="23"/>
          </p:nvPr>
        </p:nvSpPr>
        <p:spPr>
          <a:xfrm>
            <a:off x="-63500" y="1270000"/>
            <a:ext cx="167640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740519873_3318x2212.jpg"/>
          <p:cNvSpPr/>
          <p:nvPr>
            <p:ph type="pic" idx="21"/>
          </p:nvPr>
        </p:nvSpPr>
        <p:spPr>
          <a:xfrm>
            <a:off x="1270000" y="-423334"/>
            <a:ext cx="21844000" cy="145626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740519873_3318x2212.jpg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Заголовок презентации"/>
          <p:cNvSpPr txBox="1"/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pc="-128" sz="12800">
                <a:solidFill>
                  <a:srgbClr val="FFFFFF"/>
                </a:solidFill>
              </a:defRPr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23" name="Уровень текста 1…"/>
          <p:cNvSpPr txBox="1"/>
          <p:nvPr>
            <p:ph type="body" sz="quarter" idx="1" hasCustomPrompt="1"/>
          </p:nvPr>
        </p:nvSpPr>
        <p:spPr>
          <a:xfrm>
            <a:off x="1219200" y="7569200"/>
            <a:ext cx="21945600" cy="22521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8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8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8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8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8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Автор и дата"/>
          <p:cNvSpPr txBox="1"/>
          <p:nvPr>
            <p:ph type="body" sz="quarter" idx="22" hasCustomPrompt="1"/>
          </p:nvPr>
        </p:nvSpPr>
        <p:spPr>
          <a:xfrm>
            <a:off x="1219200" y="11988800"/>
            <a:ext cx="21945602" cy="605791"/>
          </a:xfrm>
          <a:prstGeom prst="rect">
            <a:avLst/>
          </a:prstGeom>
        </p:spPr>
        <p:txBody>
          <a:bodyPr/>
          <a:lstStyle>
            <a:lvl1pPr marL="0" indent="0" algn="ctr" defTabSz="808990">
              <a:lnSpc>
                <a:spcPct val="100000"/>
              </a:lnSpc>
              <a:spcBef>
                <a:spcPts val="0"/>
              </a:spcBef>
              <a:buSzTx/>
              <a:buNone/>
              <a:defRPr spc="-100" sz="29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pPr/>
            <a:r>
              <a:t>Автор и дата</a:t>
            </a:r>
          </a:p>
        </p:txBody>
      </p:sp>
      <p:sp>
        <p:nvSpPr>
          <p:cNvPr id="2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Заголовок слайда"/>
          <p:cNvSpPr txBox="1"/>
          <p:nvPr>
            <p:ph type="title" hasCustomPrompt="1"/>
          </p:nvPr>
        </p:nvSpPr>
        <p:spPr>
          <a:xfrm>
            <a:off x="1215494" y="4585101"/>
            <a:ext cx="9757339" cy="2540002"/>
          </a:xfrm>
          <a:prstGeom prst="rect">
            <a:avLst/>
          </a:prstGeom>
        </p:spPr>
        <p:txBody>
          <a:bodyPr anchor="b"/>
          <a:lstStyle/>
          <a:p>
            <a:pPr/>
            <a:r>
              <a:t>Заголовок слайда</a:t>
            </a:r>
          </a:p>
        </p:txBody>
      </p:sp>
      <p:sp>
        <p:nvSpPr>
          <p:cNvPr id="33" name="Изображение"/>
          <p:cNvSpPr/>
          <p:nvPr>
            <p:ph type="pic" idx="21"/>
          </p:nvPr>
        </p:nvSpPr>
        <p:spPr>
          <a:xfrm>
            <a:off x="9283700" y="1270000"/>
            <a:ext cx="167513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4" name="Уровень текста 1…"/>
          <p:cNvSpPr txBox="1"/>
          <p:nvPr>
            <p:ph type="body" sz="quarter" idx="1" hasCustomPrompt="1"/>
          </p:nvPr>
        </p:nvSpPr>
        <p:spPr>
          <a:xfrm>
            <a:off x="1219200" y="7016750"/>
            <a:ext cx="9753600" cy="5416550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слайда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43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" name="Подзаголовок слайда"/>
          <p:cNvSpPr txBox="1"/>
          <p:nvPr>
            <p:ph type="body" sz="quarter" idx="21" hasCustomPrompt="1"/>
          </p:nvPr>
        </p:nvSpPr>
        <p:spPr>
          <a:xfrm>
            <a:off x="1219200" y="2384648"/>
            <a:ext cx="21945602" cy="832614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100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4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Уровень текста 1…"/>
          <p:cNvSpPr txBox="1"/>
          <p:nvPr>
            <p:ph type="body" idx="1" hasCustomPrompt="1"/>
          </p:nvPr>
        </p:nvSpPr>
        <p:spPr>
          <a:xfrm>
            <a:off x="1219200" y="4013200"/>
            <a:ext cx="21945600" cy="8487148"/>
          </a:xfrm>
          <a:prstGeom prst="rect">
            <a:avLst/>
          </a:prstGeom>
        </p:spPr>
        <p:txBody>
          <a:bodyPr numCol="2" spcCol="2558383"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Заголовок слайда"/>
          <p:cNvSpPr txBox="1"/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61" name="Изображение"/>
          <p:cNvSpPr/>
          <p:nvPr>
            <p:ph type="pic" idx="21"/>
          </p:nvPr>
        </p:nvSpPr>
        <p:spPr>
          <a:xfrm>
            <a:off x="12192644" y="718588"/>
            <a:ext cx="10972801" cy="12329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2" name="Уровень текста 1…"/>
          <p:cNvSpPr txBox="1"/>
          <p:nvPr>
            <p:ph type="body" sz="quarter" idx="1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10673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16134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21595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27056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3" name="Уровень текста 1…"/>
          <p:cNvSpPr txBox="1"/>
          <p:nvPr>
            <p:ph type="body" sz="half" idx="22" hasCustomPrompt="1"/>
          </p:nvPr>
        </p:nvSpPr>
        <p:spPr>
          <a:xfrm>
            <a:off x="1219199" y="4023221"/>
            <a:ext cx="9757571" cy="8384680"/>
          </a:xfrm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</p:txBody>
      </p:sp>
      <p:sp>
        <p:nvSpPr>
          <p:cNvPr id="64" name="Номер слайда"/>
          <p:cNvSpPr txBox="1"/>
          <p:nvPr>
            <p:ph type="sldNum" sz="quarter" idx="2"/>
          </p:nvPr>
        </p:nvSpPr>
        <p:spPr>
          <a:xfrm>
            <a:off x="11993880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раздела"/>
          <p:cNvSpPr txBox="1"/>
          <p:nvPr>
            <p:ph type="title" hasCustomPrompt="1"/>
          </p:nvPr>
        </p:nvSpPr>
        <p:spPr>
          <a:xfrm>
            <a:off x="1219200" y="3242269"/>
            <a:ext cx="21945600" cy="6604002"/>
          </a:xfrm>
          <a:prstGeom prst="rect">
            <a:avLst/>
          </a:prstGeom>
        </p:spPr>
        <p:txBody>
          <a:bodyPr anchor="ctr"/>
          <a:lstStyle>
            <a:lvl1pPr>
              <a:defRPr spc="0" sz="12800"/>
            </a:lvl1pPr>
          </a:lstStyle>
          <a:p>
            <a:pPr/>
            <a:r>
              <a:t>Заголовок раздела</a:t>
            </a:r>
          </a:p>
        </p:txBody>
      </p:sp>
      <p:sp>
        <p:nvSpPr>
          <p:cNvPr id="72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Заголовок слайда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80" name="Уровень текста 1…"/>
          <p:cNvSpPr txBox="1"/>
          <p:nvPr>
            <p:ph type="body" sz="quarter" idx="1" hasCustomPrompt="1"/>
          </p:nvPr>
        </p:nvSpPr>
        <p:spPr>
          <a:xfrm>
            <a:off x="1219200" y="2384648"/>
            <a:ext cx="21945602" cy="832614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10673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16134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21595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2705677" indent="-521277" algn="ctr" defTabSz="792479">
              <a:lnSpc>
                <a:spcPct val="100000"/>
              </a:lnSpc>
              <a:spcBef>
                <a:spcPts val="0"/>
              </a:spcBef>
              <a:defRPr spc="-42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1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повестки дня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Заголовок повестки дня</a:t>
            </a:r>
          </a:p>
        </p:txBody>
      </p:sp>
      <p:sp>
        <p:nvSpPr>
          <p:cNvPr id="89" name="Уровень текста 1…"/>
          <p:cNvSpPr txBox="1"/>
          <p:nvPr>
            <p:ph type="body" idx="1" hasCustomPrompt="1"/>
          </p:nvPr>
        </p:nvSpPr>
        <p:spPr>
          <a:xfrm>
            <a:off x="1219200" y="4013200"/>
            <a:ext cx="21945600" cy="838554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1pPr>
            <a:lvl2pPr marL="0" indent="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2pPr>
            <a:lvl3pPr marL="0" indent="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3pPr>
            <a:lvl4pPr marL="0" indent="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4pPr>
            <a:lvl5pPr marL="0" indent="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5pPr>
          </a:lstStyle>
          <a:p>
            <a:pPr/>
            <a:r>
              <a:t>Темы повестки дня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0" name="Подзаголовок повестки дня"/>
          <p:cNvSpPr txBox="1"/>
          <p:nvPr>
            <p:ph type="body" sz="quarter" idx="21" hasCustomPrompt="1"/>
          </p:nvPr>
        </p:nvSpPr>
        <p:spPr>
          <a:xfrm>
            <a:off x="1219200" y="2387114"/>
            <a:ext cx="21945602" cy="832614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100" sz="42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Подзаголовок повестки дня</a:t>
            </a:r>
          </a:p>
        </p:txBody>
      </p:sp>
      <p:sp>
        <p:nvSpPr>
          <p:cNvPr id="91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"/>
          <p:cNvSpPr txBox="1"/>
          <p:nvPr>
            <p:ph type="title" hasCustomPrompt="1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Заголовок слайда</a:t>
            </a:r>
          </a:p>
        </p:txBody>
      </p:sp>
      <p:sp>
        <p:nvSpPr>
          <p:cNvPr id="3" name="Уровень текста 1…"/>
          <p:cNvSpPr txBox="1"/>
          <p:nvPr>
            <p:ph type="body" idx="1" hasCustomPrompt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11987530" y="12684760"/>
            <a:ext cx="408941" cy="4445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lnSpc>
                <a:spcPct val="100000"/>
              </a:lnSpc>
              <a:defRPr sz="2000">
                <a:solidFill>
                  <a:srgbClr val="5E5E5E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Canela Bold"/>
          <a:ea typeface="Canela Bold"/>
          <a:cs typeface="Canela Bold"/>
          <a:sym typeface="Canela Bold"/>
        </a:defRPr>
      </a:lvl1pPr>
      <a:lvl2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Canela Bold"/>
          <a:ea typeface="Canela Bold"/>
          <a:cs typeface="Canela Bold"/>
          <a:sym typeface="Canela Bold"/>
        </a:defRPr>
      </a:lvl2pPr>
      <a:lvl3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Canela Bold"/>
          <a:ea typeface="Canela Bold"/>
          <a:cs typeface="Canela Bold"/>
          <a:sym typeface="Canela Bold"/>
        </a:defRPr>
      </a:lvl3pPr>
      <a:lvl4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Canela Bold"/>
          <a:ea typeface="Canela Bold"/>
          <a:cs typeface="Canela Bold"/>
          <a:sym typeface="Canela Bold"/>
        </a:defRPr>
      </a:lvl4pPr>
      <a:lvl5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Canela Bold"/>
          <a:ea typeface="Canela Bold"/>
          <a:cs typeface="Canela Bold"/>
          <a:sym typeface="Canela Bold"/>
        </a:defRPr>
      </a:lvl5pPr>
      <a:lvl6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Canela Bold"/>
          <a:ea typeface="Canela Bold"/>
          <a:cs typeface="Canela Bold"/>
          <a:sym typeface="Canela Bold"/>
        </a:defRPr>
      </a:lvl6pPr>
      <a:lvl7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Canela Bold"/>
          <a:ea typeface="Canela Bold"/>
          <a:cs typeface="Canela Bold"/>
          <a:sym typeface="Canela Bold"/>
        </a:defRPr>
      </a:lvl7pPr>
      <a:lvl8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Canela Bold"/>
          <a:ea typeface="Canela Bold"/>
          <a:cs typeface="Canela Bold"/>
          <a:sym typeface="Canela Bold"/>
        </a:defRPr>
      </a:lvl8pPr>
      <a:lvl9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Canela Bold"/>
          <a:ea typeface="Canela Bold"/>
          <a:cs typeface="Canela Bold"/>
          <a:sym typeface="Canela Bold"/>
        </a:defRPr>
      </a:lvl9pPr>
    </p:titleStyle>
    <p:bodyStyle>
      <a:lvl1pPr marL="546100" marR="0" indent="-546100" algn="l" defTabSz="2438337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1pPr>
      <a:lvl2pPr marL="1092200" marR="0" indent="-546100" algn="l" defTabSz="2438337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2pPr>
      <a:lvl3pPr marL="1638300" marR="0" indent="-546100" algn="l" defTabSz="2438337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3pPr>
      <a:lvl4pPr marL="2184400" marR="0" indent="-546100" algn="l" defTabSz="2438337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4pPr>
      <a:lvl5pPr marL="2730500" marR="0" indent="-546100" algn="l" defTabSz="2438337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5pPr>
      <a:lvl6pPr marL="3276600" marR="0" indent="-546100" algn="l" defTabSz="2438337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6pPr>
      <a:lvl7pPr marL="3822700" marR="0" indent="-546100" algn="l" defTabSz="2438337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7pPr>
      <a:lvl8pPr marL="4368800" marR="0" indent="-546100" algn="l" defTabSz="2438337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8pPr>
      <a:lvl9pPr marL="4914900" marR="0" indent="-546100" algn="l" defTabSz="2438337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7 класс"/>
          <p:cNvSpPr txBox="1"/>
          <p:nvPr>
            <p:ph type="body" sz="quarter" idx="1"/>
          </p:nvPr>
        </p:nvSpPr>
        <p:spPr>
          <a:xfrm>
            <a:off x="1219199" y="11986162"/>
            <a:ext cx="21945600" cy="605792"/>
          </a:xfrm>
          <a:prstGeom prst="rect">
            <a:avLst/>
          </a:prstGeom>
        </p:spPr>
        <p:txBody>
          <a:bodyPr/>
          <a:lstStyle>
            <a:lvl1pPr>
              <a:defRPr spc="-100"/>
            </a:lvl1pPr>
          </a:lstStyle>
          <a:p>
            <a:pPr/>
            <a:r>
              <a:t>7 класс</a:t>
            </a:r>
          </a:p>
        </p:txBody>
      </p:sp>
      <p:sp>
        <p:nvSpPr>
          <p:cNvPr id="152" name="?"/>
          <p:cNvSpPr txBox="1"/>
          <p:nvPr>
            <p:ph type="title"/>
          </p:nvPr>
        </p:nvSpPr>
        <p:spPr>
          <a:xfrm>
            <a:off x="1219200" y="3543300"/>
            <a:ext cx="21945600" cy="3138460"/>
          </a:xfrm>
          <a:prstGeom prst="rect">
            <a:avLst/>
          </a:prstGeom>
        </p:spPr>
        <p:txBody>
          <a:bodyPr/>
          <a:lstStyle>
            <a:lvl1pPr>
              <a:defRPr spc="-200"/>
            </a:lvl1pPr>
          </a:lstStyle>
          <a:p>
            <a:pPr/>
            <a:r>
              <a:t>?</a:t>
            </a:r>
          </a:p>
        </p:txBody>
      </p:sp>
      <p:sp>
        <p:nvSpPr>
          <p:cNvPr id="153" name="26.10                        Классная работа"/>
          <p:cNvSpPr txBox="1"/>
          <p:nvPr/>
        </p:nvSpPr>
        <p:spPr>
          <a:xfrm>
            <a:off x="1219200" y="7567579"/>
            <a:ext cx="21945600" cy="2250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>
            <a:lvl1pPr algn="l" defTabSz="825500">
              <a:lnSpc>
                <a:spcPct val="100000"/>
              </a:lnSpc>
              <a:defRPr spc="-1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26.10                        Классная работа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Математическая зарядка."/>
          <p:cNvSpPr txBox="1"/>
          <p:nvPr/>
        </p:nvSpPr>
        <p:spPr>
          <a:xfrm>
            <a:off x="6859050" y="1428326"/>
            <a:ext cx="6058248" cy="67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49580">
              <a:lnSpc>
                <a:spcPct val="100000"/>
              </a:lnSpc>
              <a:spcBef>
                <a:spcPts val="700"/>
              </a:spcBef>
              <a:defRPr b="1" sz="4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Математическая зарядка.</a:t>
            </a:r>
          </a:p>
        </p:txBody>
      </p:sp>
      <p:sp>
        <p:nvSpPr>
          <p:cNvPr id="203" name="«Одночлен» - руки подняли вверх; «Многочлен» - руки перед собой; «Другое выражение» - руки в стороны;"/>
          <p:cNvSpPr txBox="1"/>
          <p:nvPr/>
        </p:nvSpPr>
        <p:spPr>
          <a:xfrm>
            <a:off x="2317948" y="2571225"/>
            <a:ext cx="17713599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just" defTabSz="449580">
              <a:lnSpc>
                <a:spcPct val="100000"/>
              </a:lnSpc>
              <a:spcBef>
                <a:spcPts val="700"/>
              </a:spcBef>
              <a:defRPr sz="3000">
                <a:solidFill>
                  <a:srgbClr val="6B267A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«Одночлен» - руки подняли вверх; «Многочлен» - руки перед собой; «Другое выражение» - руки в стороны;</a:t>
            </a:r>
          </a:p>
        </p:txBody>
      </p:sp>
      <p:sp>
        <p:nvSpPr>
          <p:cNvPr id="204" name="42у"/>
          <p:cNvSpPr txBox="1"/>
          <p:nvPr/>
        </p:nvSpPr>
        <p:spPr>
          <a:xfrm>
            <a:off x="3139045" y="3606870"/>
            <a:ext cx="876301" cy="67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just" defTabSz="449580">
              <a:lnSpc>
                <a:spcPct val="100000"/>
              </a:lnSpc>
              <a:spcBef>
                <a:spcPts val="700"/>
              </a:spcBef>
              <a:defRPr b="1" sz="4000">
                <a:solidFill>
                  <a:srgbClr val="ED3833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42у</a:t>
            </a:r>
          </a:p>
        </p:txBody>
      </p:sp>
      <p:sp>
        <p:nvSpPr>
          <p:cNvPr id="205" name="-0,5авс"/>
          <p:cNvSpPr txBox="1"/>
          <p:nvPr/>
        </p:nvSpPr>
        <p:spPr>
          <a:xfrm>
            <a:off x="3092267" y="5504333"/>
            <a:ext cx="1678484" cy="67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49580">
              <a:lnSpc>
                <a:spcPct val="100000"/>
              </a:lnSpc>
              <a:spcBef>
                <a:spcPts val="700"/>
              </a:spcBef>
              <a:defRPr b="1" sz="4000">
                <a:solidFill>
                  <a:srgbClr val="2046F6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-0,5авс</a:t>
            </a:r>
          </a:p>
        </p:txBody>
      </p:sp>
      <p:sp>
        <p:nvSpPr>
          <p:cNvPr id="206" name="х4+3х+1"/>
          <p:cNvSpPr txBox="1"/>
          <p:nvPr/>
        </p:nvSpPr>
        <p:spPr>
          <a:xfrm>
            <a:off x="11690984" y="5504333"/>
            <a:ext cx="1878575" cy="67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b="1" sz="4000">
                <a:solidFill>
                  <a:srgbClr val="6A5B1A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х</a:t>
            </a:r>
            <a:r>
              <a:rPr baseline="31999"/>
              <a:t>4</a:t>
            </a:r>
            <a:r>
              <a:t>+3х+1</a:t>
            </a:r>
          </a:p>
        </p:txBody>
      </p:sp>
      <p:sp>
        <p:nvSpPr>
          <p:cNvPr id="207" name="2,7р7q9"/>
          <p:cNvSpPr txBox="1"/>
          <p:nvPr/>
        </p:nvSpPr>
        <p:spPr>
          <a:xfrm>
            <a:off x="6901116" y="5249296"/>
            <a:ext cx="1653019" cy="67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b="1" sz="4000">
                <a:solidFill>
                  <a:srgbClr val="5BA3E7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2,7р</a:t>
            </a:r>
            <a:r>
              <a:rPr baseline="31999"/>
              <a:t>7</a:t>
            </a:r>
            <a:r>
              <a:t>q</a:t>
            </a:r>
            <a:r>
              <a:rPr baseline="31999"/>
              <a:t>9</a:t>
            </a:r>
          </a:p>
        </p:txBody>
      </p:sp>
      <p:sp>
        <p:nvSpPr>
          <p:cNvPr id="208" name="2ху2 : а3"/>
          <p:cNvSpPr txBox="1"/>
          <p:nvPr/>
        </p:nvSpPr>
        <p:spPr>
          <a:xfrm>
            <a:off x="6791231" y="3973933"/>
            <a:ext cx="1872788" cy="67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b="1" sz="4000">
                <a:solidFill>
                  <a:srgbClr val="6E236E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2ху</a:t>
            </a:r>
            <a:r>
              <a:rPr baseline="31999"/>
              <a:t>2</a:t>
            </a:r>
            <a:r>
              <a:t> : а</a:t>
            </a:r>
            <a:r>
              <a:rPr baseline="31999"/>
              <a:t>3</a:t>
            </a:r>
          </a:p>
        </p:txBody>
      </p:sp>
      <p:sp>
        <p:nvSpPr>
          <p:cNvPr id="209" name="4х5у12"/>
          <p:cNvSpPr txBox="1"/>
          <p:nvPr/>
        </p:nvSpPr>
        <p:spPr>
          <a:xfrm>
            <a:off x="12877335" y="3916652"/>
            <a:ext cx="1384301" cy="67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b="1" sz="4000">
                <a:solidFill>
                  <a:srgbClr val="FEE84E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4х</a:t>
            </a:r>
            <a:r>
              <a:rPr baseline="31999"/>
              <a:t>5</a:t>
            </a:r>
            <a:r>
              <a:t>у</a:t>
            </a:r>
            <a:r>
              <a:rPr baseline="31999"/>
              <a:t>12</a:t>
            </a:r>
          </a:p>
        </p:txBody>
      </p:sp>
      <p:sp>
        <p:nvSpPr>
          <p:cNvPr id="210" name="5а2-гав-в2"/>
          <p:cNvSpPr txBox="1"/>
          <p:nvPr/>
        </p:nvSpPr>
        <p:spPr>
          <a:xfrm>
            <a:off x="6822748" y="6519540"/>
            <a:ext cx="2502000" cy="67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49580">
              <a:lnSpc>
                <a:spcPct val="100000"/>
              </a:lnSpc>
              <a:spcBef>
                <a:spcPts val="700"/>
              </a:spcBef>
              <a:defRPr b="1" sz="4000">
                <a:solidFill>
                  <a:srgbClr val="75F44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5а2-гав-в2</a:t>
            </a:r>
          </a:p>
        </p:txBody>
      </p:sp>
      <p:sp>
        <p:nvSpPr>
          <p:cNvPr id="211" name="2х2 -0,5х+9"/>
          <p:cNvSpPr txBox="1"/>
          <p:nvPr/>
        </p:nvSpPr>
        <p:spPr>
          <a:xfrm>
            <a:off x="2948890" y="6667197"/>
            <a:ext cx="2520273" cy="67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b="1" sz="4000">
                <a:solidFill>
                  <a:srgbClr val="EB58F5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2х</a:t>
            </a:r>
            <a:r>
              <a:rPr baseline="31999"/>
              <a:t>2</a:t>
            </a:r>
            <a:r>
              <a:t> -0,5х+9</a:t>
            </a:r>
          </a:p>
        </p:txBody>
      </p:sp>
      <p:sp>
        <p:nvSpPr>
          <p:cNvPr id="212" name="10-гав-мяу"/>
          <p:cNvSpPr txBox="1"/>
          <p:nvPr/>
        </p:nvSpPr>
        <p:spPr>
          <a:xfrm>
            <a:off x="11676781" y="7092015"/>
            <a:ext cx="2594522" cy="67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49580">
              <a:lnSpc>
                <a:spcPct val="100000"/>
              </a:lnSpc>
              <a:spcBef>
                <a:spcPts val="700"/>
              </a:spcBef>
              <a:defRPr b="1" sz="4000">
                <a:solidFill>
                  <a:srgbClr val="D24CD8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10-гав-мяу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8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8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8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ntr" nodeType="clickEffect" presetSubtype="8" presetID="2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ntr" nodeType="clickEffect" presetSubtype="8" presetID="2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Class="entr" nodeType="clickEffect" presetSubtype="8" presetID="2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0" grpId="6"/>
      <p:bldP build="whole" bldLvl="1" animBg="1" rev="0" advAuto="0" spid="209" grpId="7"/>
      <p:bldP build="whole" bldLvl="1" animBg="1" rev="0" advAuto="0" spid="208" grpId="4"/>
      <p:bldP build="whole" bldLvl="1" animBg="1" rev="0" advAuto="0" spid="212" grpId="9"/>
      <p:bldP build="whole" bldLvl="1" animBg="1" rev="0" advAuto="0" spid="206" grpId="8"/>
      <p:bldP build="whole" bldLvl="1" animBg="1" rev="0" advAuto="0" spid="204" grpId="1"/>
      <p:bldP build="whole" bldLvl="1" animBg="1" rev="0" advAuto="0" spid="211" grpId="3"/>
      <p:bldP build="whole" bldLvl="1" animBg="1" rev="0" advAuto="0" spid="207" grpId="5"/>
      <p:bldP build="whole" bldLvl="1" animBg="1" rev="0" advAuto="0" spid="205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Лаборатория исследований."/>
          <p:cNvSpPr txBox="1"/>
          <p:nvPr/>
        </p:nvSpPr>
        <p:spPr>
          <a:xfrm>
            <a:off x="9082433" y="1297569"/>
            <a:ext cx="4871964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b="1" i="1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Лаборатория исследований</a:t>
            </a:r>
            <a:r>
              <a:rPr b="0" i="0"/>
              <a:t>.</a:t>
            </a:r>
          </a:p>
        </p:txBody>
      </p:sp>
      <p:sp>
        <p:nvSpPr>
          <p:cNvPr id="215" name="У каждого из вас написаны 3 уравнения с решением, среди которых есть верные, а есть и неверные. Вам необходимо найти ошибки. Напротив каждого  уравнения нужно написать верное или неверное. Назвать ошибки."/>
          <p:cNvSpPr txBox="1"/>
          <p:nvPr/>
        </p:nvSpPr>
        <p:spPr>
          <a:xfrm>
            <a:off x="1895099" y="2298527"/>
            <a:ext cx="24434801" cy="9490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indent="360045" algn="just" defTabSz="449580">
              <a:lnSpc>
                <a:spcPct val="100000"/>
              </a:lnSpc>
              <a:spcBef>
                <a:spcPts val="700"/>
              </a:spcBef>
              <a:defRPr sz="3000">
                <a:solidFill>
                  <a:srgbClr val="18248C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У каждого из вас написаны 3 уравнения с решением, среди которых есть верные, а есть и неверные. Вам необходимо найти ошибки. Напротив каждого  уравнения нужно написать верное или неверное. Назвать ошибки.</a:t>
            </a:r>
          </a:p>
        </p:txBody>
      </p:sp>
      <p:graphicFrame>
        <p:nvGraphicFramePr>
          <p:cNvPr id="216" name="Таблица"/>
          <p:cNvGraphicFramePr/>
          <p:nvPr/>
        </p:nvGraphicFramePr>
        <p:xfrm>
          <a:off x="4687080" y="4081745"/>
          <a:ext cx="12267045" cy="438862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4081324"/>
                <a:gridCol w="4103115"/>
                <a:gridCol w="4082605"/>
              </a:tblGrid>
              <a:tr h="1449587"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1. 7а</a:t>
                      </a:r>
                      <a:r>
                        <a:rPr baseline="31999"/>
                        <a:t>2</a:t>
                      </a:r>
                      <a:r>
                        <a:t>(х-у)=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7х</a:t>
                      </a:r>
                      <a:r>
                        <a:rPr baseline="31999"/>
                        <a:t>2</a:t>
                      </a:r>
                      <a:r>
                        <a:t>а-7ау</a:t>
                      </a:r>
                      <a:r>
                        <a:rPr baseline="31999"/>
                        <a:t>2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</a:tr>
              <a:tr h="734759"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2. (3а</a:t>
                      </a:r>
                      <a:r>
                        <a:rPr baseline="31999"/>
                        <a:t>2</a:t>
                      </a:r>
                      <a:r>
                        <a:t>)</a:t>
                      </a:r>
                      <a:r>
                        <a:rPr baseline="31999"/>
                        <a:t>2</a:t>
                      </a:r>
                      <a:r>
                        <a:t>=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27а</a:t>
                      </a:r>
                      <a:r>
                        <a:rPr baseline="31999"/>
                        <a:t>4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</a:tr>
              <a:tr h="734759"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3. (9у</a:t>
                      </a:r>
                      <a:r>
                        <a:rPr baseline="31999"/>
                        <a:t>2</a:t>
                      </a:r>
                      <a:r>
                        <a:t>-3у+1)3у=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27у</a:t>
                      </a:r>
                      <a:r>
                        <a:rPr baseline="31999"/>
                        <a:t>3</a:t>
                      </a:r>
                      <a:r>
                        <a:t>-9у</a:t>
                      </a:r>
                      <a:r>
                        <a:rPr baseline="31999"/>
                        <a:t>2</a:t>
                      </a:r>
                      <a:r>
                        <a:t>+3у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</a:tr>
              <a:tr h="734759"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4. 3с(с</a:t>
                      </a:r>
                      <a:r>
                        <a:rPr baseline="31999"/>
                        <a:t>2</a:t>
                      </a:r>
                      <a:r>
                        <a:t>+с-4)=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3с</a:t>
                      </a:r>
                      <a:r>
                        <a:rPr baseline="31999"/>
                        <a:t>3</a:t>
                      </a:r>
                      <a:r>
                        <a:t>+3с</a:t>
                      </a:r>
                      <a:r>
                        <a:rPr baseline="31999"/>
                        <a:t>2</a:t>
                      </a:r>
                      <a:r>
                        <a:t>-12с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</a:tr>
              <a:tr h="734759"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5. 5а</a:t>
                      </a:r>
                      <a:r>
                        <a:rPr baseline="31999"/>
                        <a:t>2</a:t>
                      </a:r>
                      <a:r>
                        <a:t>+3а-7а+3а</a:t>
                      </a:r>
                      <a:r>
                        <a:rPr baseline="31999"/>
                        <a:t>2</a:t>
                      </a:r>
                      <a:r>
                        <a:t>=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8а</a:t>
                      </a:r>
                      <a:r>
                        <a:rPr baseline="31999"/>
                        <a:t>2</a:t>
                      </a:r>
                      <a:r>
                        <a:t>-4а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17" name="Неверно"/>
          <p:cNvSpPr txBox="1"/>
          <p:nvPr/>
        </p:nvSpPr>
        <p:spPr>
          <a:xfrm>
            <a:off x="13608634" y="4335976"/>
            <a:ext cx="1472544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>
                <a:solidFill>
                  <a:srgbClr val="B83426"/>
                </a:solidFill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</a:lstStyle>
          <a:p>
            <a:pPr/>
            <a:r>
              <a:t>Неверно</a:t>
            </a:r>
          </a:p>
        </p:txBody>
      </p:sp>
      <p:sp>
        <p:nvSpPr>
          <p:cNvPr id="218" name="Верно"/>
          <p:cNvSpPr txBox="1"/>
          <p:nvPr/>
        </p:nvSpPr>
        <p:spPr>
          <a:xfrm>
            <a:off x="13744458" y="7682341"/>
            <a:ext cx="1420831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>
                <a:solidFill>
                  <a:srgbClr val="14144F"/>
                </a:solidFill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</a:lstStyle>
          <a:p>
            <a:pPr/>
            <a:r>
              <a:t>Верно</a:t>
            </a:r>
          </a:p>
        </p:txBody>
      </p:sp>
      <p:sp>
        <p:nvSpPr>
          <p:cNvPr id="219" name="Верно"/>
          <p:cNvSpPr txBox="1"/>
          <p:nvPr/>
        </p:nvSpPr>
        <p:spPr>
          <a:xfrm>
            <a:off x="13716060" y="7114344"/>
            <a:ext cx="1477625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>
                <a:solidFill>
                  <a:srgbClr val="184752"/>
                </a:solidFill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</a:lstStyle>
          <a:p>
            <a:pPr/>
            <a:r>
              <a:t>Верно</a:t>
            </a:r>
          </a:p>
        </p:txBody>
      </p:sp>
      <p:sp>
        <p:nvSpPr>
          <p:cNvPr id="220" name="Верно"/>
          <p:cNvSpPr txBox="1"/>
          <p:nvPr/>
        </p:nvSpPr>
        <p:spPr>
          <a:xfrm>
            <a:off x="13758871" y="6321661"/>
            <a:ext cx="1392003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>
                <a:solidFill>
                  <a:srgbClr val="2B6415"/>
                </a:solidFill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</a:lstStyle>
          <a:p>
            <a:pPr/>
            <a:r>
              <a:t>Верно</a:t>
            </a:r>
          </a:p>
        </p:txBody>
      </p:sp>
      <p:sp>
        <p:nvSpPr>
          <p:cNvPr id="221" name="Неверно"/>
          <p:cNvSpPr txBox="1"/>
          <p:nvPr/>
        </p:nvSpPr>
        <p:spPr>
          <a:xfrm>
            <a:off x="13608634" y="5489214"/>
            <a:ext cx="1472544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>
                <a:solidFill>
                  <a:srgbClr val="B44A27"/>
                </a:solidFill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</a:lstStyle>
          <a:p>
            <a:pPr/>
            <a:r>
              <a:t>Неверно</a:t>
            </a:r>
          </a:p>
        </p:txBody>
      </p:sp>
      <p:sp>
        <p:nvSpPr>
          <p:cNvPr id="222" name="Каждый правильный ответ 1 балл…"/>
          <p:cNvSpPr txBox="1"/>
          <p:nvPr/>
        </p:nvSpPr>
        <p:spPr>
          <a:xfrm>
            <a:off x="6135373" y="9948085"/>
            <a:ext cx="5607733" cy="907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Каждый правильный ответ 1 балл</a:t>
            </a:r>
          </a:p>
          <a:p>
            <a:pPr>
              <a:defRPr sz="3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Максимально 5 баллов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8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8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8" grpId="5"/>
      <p:bldP build="whole" bldLvl="1" animBg="1" rev="0" advAuto="0" spid="220" grpId="3"/>
      <p:bldP build="whole" bldLvl="1" animBg="1" rev="0" advAuto="0" spid="221" grpId="2"/>
      <p:bldP build="whole" bldLvl="1" animBg="1" rev="0" advAuto="0" spid="217" grpId="1"/>
      <p:bldP build="whole" bldLvl="1" animBg="1" rev="0" advAuto="0" spid="219" grpId="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И вот, наконец, то мы добрались до лаборатории раскрытия тайн.…"/>
          <p:cNvSpPr txBox="1"/>
          <p:nvPr/>
        </p:nvSpPr>
        <p:spPr>
          <a:xfrm>
            <a:off x="5675396" y="1645649"/>
            <a:ext cx="10748257" cy="1037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И вот, наконец, то мы добрались до лаборатории раскрытия тайн.</a:t>
            </a:r>
          </a:p>
          <a:p>
            <a:pPr algn="just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Лаборатория раскрытия тайн.</a:t>
            </a:r>
          </a:p>
        </p:txBody>
      </p:sp>
      <p:sp>
        <p:nvSpPr>
          <p:cNvPr id="225" name="Я предлагаю вам на выбор карточки трёх цветов: синюю (оценка «3» 3 балла), красная (оценка «4» 6 баллов, розовая (оценка «5» 8 баллов) в каждой из карточек разрешается допустить 1 ошибку."/>
          <p:cNvSpPr txBox="1"/>
          <p:nvPr/>
        </p:nvSpPr>
        <p:spPr>
          <a:xfrm>
            <a:off x="765118" y="3023964"/>
            <a:ext cx="21168880" cy="9490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marL="372339" indent="-372339" algn="just" defTabSz="449580">
              <a:lnSpc>
                <a:spcPct val="100000"/>
              </a:lnSpc>
              <a:spcBef>
                <a:spcPts val="700"/>
              </a:spcBef>
              <a:buSzPct val="150000"/>
              <a:buChar char="-"/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Я предлагаю вам на выбор карточки трёх цветов: синюю (оценка «3» 3 балла), красная (оценка «4» 6 баллов, розовая (оценка «5» 8 баллов) в каждой из карточек разрешается допустить 1 ошибку.</a:t>
            </a:r>
          </a:p>
        </p:txBody>
      </p:sp>
      <p:sp>
        <p:nvSpPr>
          <p:cNvPr id="226" name="Самостоятельная работа с последующей проверкой (тест)"/>
          <p:cNvSpPr txBox="1"/>
          <p:nvPr/>
        </p:nvSpPr>
        <p:spPr>
          <a:xfrm>
            <a:off x="6304340" y="5486375"/>
            <a:ext cx="10090437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49580">
              <a:lnSpc>
                <a:spcPct val="100000"/>
              </a:lnSpc>
              <a:spcBef>
                <a:spcPts val="700"/>
              </a:spcBef>
              <a:defRPr b="1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Самостоятельная работа с последующей проверкой (тест)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" name="Таблица"/>
          <p:cNvGraphicFramePr/>
          <p:nvPr/>
        </p:nvGraphicFramePr>
        <p:xfrm>
          <a:off x="3380028" y="1148850"/>
          <a:ext cx="17157014" cy="3837564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5594858"/>
                <a:gridCol w="5568374"/>
                <a:gridCol w="5993782"/>
              </a:tblGrid>
              <a:tr h="3837563"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ТЕСТ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1. 2х(х-1)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а) 2х</a:t>
                      </a:r>
                      <a:r>
                        <a:rPr baseline="31999"/>
                        <a:t>2</a:t>
                      </a:r>
                      <a:r>
                        <a:t> – 1 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б) 2х</a:t>
                      </a:r>
                      <a:r>
                        <a:rPr baseline="31999"/>
                        <a:t>2</a:t>
                      </a:r>
                      <a:r>
                        <a:t> – 2х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в) 3х</a:t>
                      </a:r>
                      <a:r>
                        <a:rPr baseline="31999"/>
                        <a:t>2</a:t>
                      </a:r>
                      <a:r>
                        <a:t> – 2х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2. 5в (а-в) + 5в</a:t>
                      </a:r>
                      <a:r>
                        <a:rPr baseline="31999"/>
                        <a:t>2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а) а 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б) 5ав 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в) 5ав +10в</a:t>
                      </a:r>
                      <a:r>
                        <a:rPr baseline="31999"/>
                        <a:t>2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3. 3(х+1) - 2(х-1)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а) 5х+2 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б) х+5 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в) х</a:t>
                      </a:r>
                    </a:p>
                  </a:txBody>
                  <a:tcPr marL="50800" marR="50800" marT="50800" marB="50800" anchor="t" anchorCtr="0" horzOverflow="overflow">
                    <a:lnL w="28575">
                      <a:solidFill>
                        <a:srgbClr val="0000FF"/>
                      </a:solidFill>
                      <a:miter lim="400000"/>
                    </a:lnL>
                    <a:lnR w="28575">
                      <a:solidFill>
                        <a:srgbClr val="FF6600"/>
                      </a:solidFill>
                      <a:miter lim="400000"/>
                    </a:lnR>
                    <a:lnT w="28575">
                      <a:solidFill>
                        <a:srgbClr val="0000FF"/>
                      </a:solidFill>
                      <a:miter lim="400000"/>
                    </a:lnT>
                    <a:lnB w="28575">
                      <a:solidFill>
                        <a:srgbClr val="0000FF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ТЕСТ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1. -3х(2х-1)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а) -6х</a:t>
                      </a:r>
                      <a:r>
                        <a:rPr baseline="31999"/>
                        <a:t>2</a:t>
                      </a:r>
                      <a:r>
                        <a:t>–1 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б) -6х-1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в) -6х</a:t>
                      </a:r>
                      <a:r>
                        <a:rPr baseline="31999"/>
                        <a:t>2</a:t>
                      </a:r>
                      <a:r>
                        <a:t> +3х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2. 8в(2а-в) + 8в</a:t>
                      </a:r>
                      <a:r>
                        <a:rPr baseline="31999"/>
                        <a:t>2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а) 2а 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б) 16ав +16в</a:t>
                      </a:r>
                      <a:r>
                        <a:rPr baseline="31999"/>
                        <a:t>2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в) 16ав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3. 3(х-4) - 2(х-4)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а) 5х+8 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б) х-8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 в) х-4</a:t>
                      </a:r>
                    </a:p>
                  </a:txBody>
                  <a:tcPr marL="50800" marR="50800" marT="50800" marB="50800" anchor="t" anchorCtr="0" horzOverflow="overflow">
                    <a:lnL w="28575">
                      <a:solidFill>
                        <a:srgbClr val="FF6600"/>
                      </a:solidFill>
                      <a:miter lim="400000"/>
                    </a:lnL>
                    <a:lnR w="28575">
                      <a:solidFill>
                        <a:srgbClr val="FF00FF"/>
                      </a:solidFill>
                      <a:miter lim="400000"/>
                    </a:lnR>
                    <a:lnT w="28575">
                      <a:solidFill>
                        <a:srgbClr val="FF6600"/>
                      </a:solidFill>
                      <a:miter lim="400000"/>
                    </a:lnT>
                    <a:lnB w="28575">
                      <a:solidFill>
                        <a:srgbClr val="FF66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ТЕСТ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1. -2х(4х-2)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а) -8х</a:t>
                      </a:r>
                      <a:r>
                        <a:rPr baseline="31999"/>
                        <a:t>2</a:t>
                      </a:r>
                      <a:r>
                        <a:t>+4х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 б)-8х</a:t>
                      </a:r>
                      <a:r>
                        <a:rPr baseline="31999"/>
                        <a:t>2</a:t>
                      </a:r>
                      <a:r>
                        <a:t>–4х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в) 8х</a:t>
                      </a:r>
                      <a:r>
                        <a:rPr baseline="31999"/>
                        <a:t>2</a:t>
                      </a:r>
                      <a:r>
                        <a:t> –2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2. 5а (а-2в) + 10ав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а) 5а</a:t>
                      </a:r>
                      <a:r>
                        <a:rPr baseline="31999"/>
                        <a:t>2</a:t>
                      </a:r>
                      <a:r>
                        <a:t> 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б) 5а</a:t>
                      </a:r>
                      <a:r>
                        <a:rPr baseline="31999"/>
                        <a:t>2</a:t>
                      </a:r>
                      <a:r>
                        <a:t>+20в 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в) 6а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3. 2(х</a:t>
                      </a:r>
                      <a:r>
                        <a:rPr baseline="31999"/>
                        <a:t>2</a:t>
                      </a:r>
                      <a:r>
                        <a:t>+1) - 3(х</a:t>
                      </a:r>
                      <a:r>
                        <a:rPr baseline="31999"/>
                        <a:t>2</a:t>
                      </a:r>
                      <a:r>
                        <a:t>-1)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а) –х</a:t>
                      </a:r>
                      <a:r>
                        <a:rPr baseline="31999"/>
                        <a:t>2</a:t>
                      </a:r>
                      <a:r>
                        <a:t>+5 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б) х</a:t>
                      </a:r>
                      <a:r>
                        <a:rPr baseline="31999"/>
                        <a:t>2</a:t>
                      </a:r>
                      <a:r>
                        <a:t>+5 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в) –х</a:t>
                      </a:r>
                      <a:r>
                        <a:rPr baseline="31999"/>
                        <a:t>2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4) 6у</a:t>
                      </a:r>
                      <a:r>
                        <a:rPr baseline="31999"/>
                        <a:t>4</a:t>
                      </a:r>
                      <a:r>
                        <a:t> – 2у</a:t>
                      </a:r>
                      <a:r>
                        <a:rPr baseline="31999"/>
                        <a:t>3</a:t>
                      </a:r>
                      <a:r>
                        <a:t>(2у+2)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а) 2у</a:t>
                      </a:r>
                      <a:r>
                        <a:rPr baseline="31999"/>
                        <a:t>4</a:t>
                      </a:r>
                      <a:r>
                        <a:t>-4у</a:t>
                      </a:r>
                      <a:r>
                        <a:rPr baseline="31999"/>
                        <a:t>3.     </a:t>
                      </a:r>
                      <a:endParaRPr baseline="31999"/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б) 2у</a:t>
                      </a:r>
                      <a:r>
                        <a:rPr baseline="31999"/>
                        <a:t>4</a:t>
                      </a:r>
                      <a:r>
                        <a:t>+2</a:t>
                      </a:r>
                    </a:p>
                    <a:p>
                      <a:pPr algn="l" defTabSz="449580">
                        <a:spcBef>
                          <a:spcPts val="700"/>
                        </a:spcBef>
                        <a:defRPr sz="4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в) 4у</a:t>
                      </a:r>
                      <a:r>
                        <a:rPr baseline="31999"/>
                        <a:t>4</a:t>
                      </a:r>
                      <a:r>
                        <a:t>-4у</a:t>
                      </a:r>
                      <a:r>
                        <a:rPr baseline="31999"/>
                        <a:t>3</a:t>
                      </a:r>
                    </a:p>
                  </a:txBody>
                  <a:tcPr marL="50800" marR="50800" marT="50800" marB="50800" anchor="t" anchorCtr="0" horzOverflow="overflow">
                    <a:lnL w="28575">
                      <a:solidFill>
                        <a:srgbClr val="FF00FF"/>
                      </a:solidFill>
                      <a:miter lim="400000"/>
                    </a:lnL>
                    <a:lnR w="28575">
                      <a:solidFill>
                        <a:srgbClr val="FF00FF"/>
                      </a:solidFill>
                      <a:miter lim="400000"/>
                    </a:lnR>
                    <a:lnT w="28575">
                      <a:solidFill>
                        <a:srgbClr val="FF00FF"/>
                      </a:solidFill>
                      <a:miter lim="400000"/>
                    </a:lnT>
                    <a:lnB w="28575">
                      <a:solidFill>
                        <a:srgbClr val="FF00FF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29" name="Лаборатория раскрытия тайн"/>
          <p:cNvSpPr txBox="1"/>
          <p:nvPr/>
        </p:nvSpPr>
        <p:spPr>
          <a:xfrm>
            <a:off x="138728" y="4679672"/>
            <a:ext cx="3111139" cy="2083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4000">
                <a:latin typeface="Canela Text Bold"/>
                <a:ea typeface="Canela Text Bold"/>
                <a:cs typeface="Canela Text Bold"/>
                <a:sym typeface="Canela Text Bold"/>
              </a:defRPr>
            </a:lvl1pPr>
          </a:lstStyle>
          <a:p>
            <a:pPr/>
            <a:r>
              <a:t>Лаборатория раскрытия тайн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Код: БББ     Код: ВВВ      Код: АААА"/>
          <p:cNvSpPr txBox="1"/>
          <p:nvPr/>
        </p:nvSpPr>
        <p:spPr>
          <a:xfrm>
            <a:off x="8829723" y="3932250"/>
            <a:ext cx="8108852" cy="67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sz="4000" u="sng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Код: БББ</a:t>
            </a:r>
            <a:r>
              <a:rPr>
                <a:solidFill>
                  <a:srgbClr val="000000"/>
                </a:solidFill>
              </a:rPr>
              <a:t>     </a:t>
            </a:r>
            <a:r>
              <a:rPr>
                <a:solidFill>
                  <a:schemeClr val="accent5"/>
                </a:solidFill>
              </a:rPr>
              <a:t>Код: ВВВ     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A038A3"/>
                </a:solidFill>
              </a:rPr>
              <a:t>Код: АААА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Итог урока.…"/>
          <p:cNvSpPr txBox="1"/>
          <p:nvPr/>
        </p:nvSpPr>
        <p:spPr>
          <a:xfrm>
            <a:off x="2040781" y="971610"/>
            <a:ext cx="18283906" cy="28540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b="1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Итог урока</a:t>
            </a:r>
            <a:r>
              <a:rPr i="1"/>
              <a:t>.</a:t>
            </a:r>
            <a:endParaRPr b="0"/>
          </a:p>
          <a:p>
            <a:pPr algn="just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         Каждый ученик сегодня принимал участие в уроке. Сегодня, выполняя разнообразные задания, вы иногда допускали ошибки. И это неудивительно, </a:t>
            </a:r>
          </a:p>
          <a:p>
            <a:pPr algn="just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любой человек не застрахован от ошибок, особенно, когда он только учится овладевать какой-либо наукой. Важно вовремя найти и исправить эти ошибки, понять, почему они появились, и стараться впредь не допускать их</a:t>
            </a:r>
          </a:p>
        </p:txBody>
      </p:sp>
      <p:sp>
        <p:nvSpPr>
          <p:cNvPr id="234" name="Притча: Шёл мудрец, а навстречу ему 3 человека, которые везли под горячим солнцем тележки с камнями для строительства. Мудрец остановился и задал каждому по вопросу. У первого спросил «Что ты делал целый день? И тот с ухмылкой ответил, что целый день воз"/>
          <p:cNvSpPr txBox="1"/>
          <p:nvPr/>
        </p:nvSpPr>
        <p:spPr>
          <a:xfrm>
            <a:off x="1796562" y="4796577"/>
            <a:ext cx="20790876" cy="22444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just" defTabSz="449580">
              <a:lnSpc>
                <a:spcPct val="100000"/>
              </a:lnSpc>
              <a:spcBef>
                <a:spcPts val="700"/>
              </a:spcBef>
              <a:defRPr b="1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Притча:</a:t>
            </a:r>
            <a:r>
              <a:rPr b="0"/>
              <a:t> Шёл мудрец, а навстречу ему 3 человека, которые везли под горячим солнцем тележки с камнями для строительства. Мудрец остановился и задал каждому по вопросу. У первого спросил «Что ты делал целый день? И тот с ухмылкой ответил, что целый день возил камни. У второго мудрец спросил «А что ты делал целый день?» и тот ответил «А я добросовестно выполнял свою работу». А третий улыбнулся, его лицо засветилось радостью и удовольствием «А я принимал участие в строительстве храма»</a:t>
            </a:r>
          </a:p>
        </p:txBody>
      </p:sp>
      <p:sp>
        <p:nvSpPr>
          <p:cNvPr id="235" name="-        Ребята, давайте мы попробуем с вами оценить каждый свою работу за урок.…"/>
          <p:cNvSpPr txBox="1"/>
          <p:nvPr/>
        </p:nvSpPr>
        <p:spPr>
          <a:xfrm>
            <a:off x="6170792" y="8192096"/>
            <a:ext cx="13338796" cy="20793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-        Ребята, давайте мы попробуем с вами оценить каждый свою работу за урок.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-        Кто возил камни? (поднимают </a:t>
            </a:r>
            <a:r>
              <a:rPr>
                <a:solidFill>
                  <a:schemeClr val="accent4"/>
                </a:solidFill>
              </a:rPr>
              <a:t>жёлтые</a:t>
            </a:r>
            <a:r>
              <a:t> жетоны)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-        Кто добросовестно работал? (поднимают </a:t>
            </a:r>
            <a:r>
              <a:rPr>
                <a:solidFill>
                  <a:srgbClr val="2658AF"/>
                </a:solidFill>
              </a:rPr>
              <a:t>синие </a:t>
            </a:r>
            <a:r>
              <a:t>жетоны)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-        Кто строил храм? (поднимают </a:t>
            </a:r>
            <a:r>
              <a:rPr>
                <a:solidFill>
                  <a:schemeClr val="accent5"/>
                </a:solidFill>
              </a:rPr>
              <a:t>красные</a:t>
            </a:r>
            <a:r>
              <a:t> жетоны)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Давайте, поставим себе оценку за урок:  20-22 баллов –«5»,  15-19 баллов -«4», 10-14 баллов -«3» ."/>
          <p:cNvSpPr txBox="1"/>
          <p:nvPr/>
        </p:nvSpPr>
        <p:spPr>
          <a:xfrm>
            <a:off x="3175476" y="2097441"/>
            <a:ext cx="18033048" cy="1959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sz="4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 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z="4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Давайте, поставим себе оценку за урок:  20-22 баллов –«5»,  15-19 баллов -«4», 10-14 баллов -«3» .</a:t>
            </a:r>
          </a:p>
        </p:txBody>
      </p:sp>
      <p:graphicFrame>
        <p:nvGraphicFramePr>
          <p:cNvPr id="238" name="Таблица"/>
          <p:cNvGraphicFramePr/>
          <p:nvPr/>
        </p:nvGraphicFramePr>
        <p:xfrm>
          <a:off x="4446718" y="4597155"/>
          <a:ext cx="10363001" cy="330136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2215556"/>
                <a:gridCol w="2216851"/>
                <a:gridCol w="2306198"/>
                <a:gridCol w="2216851"/>
                <a:gridCol w="1407545"/>
              </a:tblGrid>
              <a:tr h="2061356"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1800"/>
                      </a:pPr>
                      <a:r>
                        <a:rPr b="1"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Лаборатория теоретиков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1800"/>
                      </a:pPr>
                      <a:r>
                        <a:rPr b="1"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Лаборатория раскрытия скобок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1800"/>
                      </a:pPr>
                      <a:r>
                        <a:rPr b="1"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Лаборатория исследований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1800"/>
                      </a:pPr>
                      <a:r>
                        <a:rPr b="1"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Лаборатория раскрытия тайн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1800"/>
                      </a:pPr>
                      <a:r>
                        <a:rPr b="1" sz="30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Оценка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</a:tr>
              <a:tr h="1240003"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14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14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14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14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700"/>
                        </a:spcBef>
                        <a:defRPr sz="14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A"/>
                      </a:solidFill>
                      <a:miter lim="400000"/>
                    </a:lnL>
                    <a:lnR>
                      <a:solidFill>
                        <a:srgbClr val="00000A"/>
                      </a:solidFill>
                      <a:miter lim="400000"/>
                    </a:lnR>
                    <a:lnT>
                      <a:solidFill>
                        <a:srgbClr val="00000A"/>
                      </a:solidFill>
                      <a:miter lim="400000"/>
                    </a:lnT>
                    <a:lnB>
                      <a:solidFill>
                        <a:srgbClr val="00000A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Автор и дата"/>
          <p:cNvSpPr txBox="1"/>
          <p:nvPr>
            <p:ph type="body" sz="quarter" idx="1"/>
          </p:nvPr>
        </p:nvSpPr>
        <p:spPr>
          <a:xfrm>
            <a:off x="1219199" y="11986162"/>
            <a:ext cx="21945600" cy="605792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В древнем городе жили добрый мудрец и злой человек, который завидовал славе мудреца. И решил он придумать такой вопрос, чтобы мудрец не смог на него ответить. Пошёл он на луг, поймал бабочку, сжал её между сомкнутых ладоней и подумал: «Спрошу-ка я: о, му"/>
          <p:cNvSpPr txBox="1"/>
          <p:nvPr>
            <p:ph type="title"/>
          </p:nvPr>
        </p:nvSpPr>
        <p:spPr>
          <a:xfrm>
            <a:off x="1219200" y="3543299"/>
            <a:ext cx="21945600" cy="5317604"/>
          </a:xfrm>
          <a:prstGeom prst="rect">
            <a:avLst/>
          </a:prstGeom>
        </p:spPr>
        <p:txBody>
          <a:bodyPr/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древнем городе жили добрый мудрец и злой человек, который завидовал славе мудреца. И решил он придумать такой вопрос, чтобы мудрец не смог на него ответить. Пошёл он на луг, поймал бабочку, сжал её между сомкнутых ладоней и подумал: «Спрошу-ка я: о, мудрейший, какая у меня бабочка – живая или мёртвая? Если он ответит, что мёртвая, я раскрою ладони – бабочка улетит, а если скажет – живая, я сомкну ладони, и бабочка умрёт». Так завистник и сделал: поймал бабочку, посадил её между ладоней, отправился к мудрецу и спросил его: «Какая у меня бабочка – живая или мёртвая?» Но мудрец ответил: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b="1" spc="0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«Всё в твоих руках».</a:t>
            </a:r>
            <a:r>
              <a:rPr b="0"/>
              <a:t> И пусть эти слова мудреца будут девизом нашего урока.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26.10"/>
          <p:cNvSpPr txBox="1"/>
          <p:nvPr>
            <p:ph type="body" sz="quarter" idx="1"/>
          </p:nvPr>
        </p:nvSpPr>
        <p:spPr>
          <a:xfrm>
            <a:off x="1219199" y="11986162"/>
            <a:ext cx="21945600" cy="605792"/>
          </a:xfrm>
          <a:prstGeom prst="rect">
            <a:avLst/>
          </a:prstGeom>
        </p:spPr>
        <p:txBody>
          <a:bodyPr/>
          <a:lstStyle>
            <a:lvl1pPr>
              <a:defRPr spc="-100"/>
            </a:lvl1pPr>
          </a:lstStyle>
          <a:p>
            <a:pPr/>
            <a:r>
              <a:t>26.10</a:t>
            </a:r>
          </a:p>
        </p:txBody>
      </p:sp>
      <p:sp>
        <p:nvSpPr>
          <p:cNvPr id="159" name="Цели урока:…"/>
          <p:cNvSpPr txBox="1"/>
          <p:nvPr>
            <p:ph type="title"/>
          </p:nvPr>
        </p:nvSpPr>
        <p:spPr>
          <a:xfrm>
            <a:off x="1219199" y="3543299"/>
            <a:ext cx="21945602" cy="3191755"/>
          </a:xfrm>
          <a:prstGeom prst="rect">
            <a:avLst/>
          </a:prstGeom>
        </p:spPr>
        <p:txBody>
          <a:bodyPr/>
          <a:lstStyle/>
          <a:p>
            <a:pPr>
              <a:defRPr spc="-100" sz="3000"/>
            </a:pPr>
            <a:r>
              <a:t>Цели урока:</a:t>
            </a:r>
            <a:endParaRPr spc="-29"/>
          </a:p>
          <a:p>
            <a:pPr marL="228600" algn="l" defTabSz="449580">
              <a:lnSpc>
                <a:spcPct val="100000"/>
              </a:lnSpc>
              <a:spcBef>
                <a:spcPts val="700"/>
              </a:spcBef>
              <a:tabLst>
                <a:tab pos="457200" algn="l"/>
              </a:tabLst>
              <a:defRPr spc="0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повторить действия со степенями;</a:t>
            </a:r>
          </a:p>
          <a:p>
            <a:pPr marL="228600" algn="l" defTabSz="449580">
              <a:lnSpc>
                <a:spcPct val="100000"/>
              </a:lnSpc>
              <a:spcBef>
                <a:spcPts val="700"/>
              </a:spcBef>
              <a:tabLst>
                <a:tab pos="457200" algn="l"/>
              </a:tabLst>
              <a:defRPr spc="0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повторить правила умножения одночленов;</a:t>
            </a:r>
          </a:p>
          <a:p>
            <a:pPr marL="228600" algn="l" defTabSz="449580">
              <a:lnSpc>
                <a:spcPct val="100000"/>
              </a:lnSpc>
              <a:spcBef>
                <a:spcPts val="700"/>
              </a:spcBef>
              <a:tabLst>
                <a:tab pos="457200" algn="l"/>
              </a:tabLst>
              <a:defRPr spc="0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закрепить понятие многочлена и его стандартного вида, закрепить умение приводить подобные члены;</a:t>
            </a:r>
          </a:p>
        </p:txBody>
      </p:sp>
      <p:sp>
        <p:nvSpPr>
          <p:cNvPr id="160" name="Проверка домашнего задания № 257(д,е,ж),258"/>
          <p:cNvSpPr txBox="1"/>
          <p:nvPr/>
        </p:nvSpPr>
        <p:spPr>
          <a:xfrm>
            <a:off x="1523324" y="7567579"/>
            <a:ext cx="21641476" cy="12059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>
            <a:lvl1pPr defTabSz="825500">
              <a:lnSpc>
                <a:spcPct val="100000"/>
              </a:lnSpc>
              <a:defRPr spc="-100" sz="40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Проверка домашнего задания № 257(д,е,ж),258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Сегодня будем работать в лаборатории и оценивать свою работу…"/>
          <p:cNvSpPr txBox="1"/>
          <p:nvPr>
            <p:ph type="title"/>
          </p:nvPr>
        </p:nvSpPr>
        <p:spPr>
          <a:xfrm>
            <a:off x="1219200" y="1318179"/>
            <a:ext cx="21945602" cy="5519528"/>
          </a:xfrm>
          <a:prstGeom prst="rect">
            <a:avLst/>
          </a:prstGeom>
        </p:spPr>
        <p:txBody>
          <a:bodyPr/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b="1" spc="0" sz="4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Сегодня будем работать в лаборатории и оценивать свою работу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4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Лаборатория теоретиков	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4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Лаборатория раскрытия скобок	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4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Лаборатория исследований	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4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Лаборатория раскрытия тайн	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4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Активность на уроке	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4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Оценка</a:t>
            </a:r>
          </a:p>
        </p:txBody>
      </p:sp>
      <p:sp>
        <p:nvSpPr>
          <p:cNvPr id="163" name="Рабочий лист"/>
          <p:cNvSpPr txBox="1"/>
          <p:nvPr>
            <p:ph type="body" sz="quarter" idx="1"/>
          </p:nvPr>
        </p:nvSpPr>
        <p:spPr>
          <a:xfrm>
            <a:off x="1219200" y="8673923"/>
            <a:ext cx="21945600" cy="1144250"/>
          </a:xfrm>
          <a:prstGeom prst="rect">
            <a:avLst/>
          </a:prstGeom>
        </p:spPr>
        <p:txBody>
          <a:bodyPr/>
          <a:lstStyle>
            <a:lvl1pPr defTabSz="825500">
              <a:defRPr spc="-100" sz="40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Рабочий лист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Тема Урока : Умножение одночлена на многочлен"/>
          <p:cNvSpPr txBox="1"/>
          <p:nvPr>
            <p:ph type="body" sz="quarter" idx="1"/>
          </p:nvPr>
        </p:nvSpPr>
        <p:spPr>
          <a:xfrm>
            <a:off x="1219200" y="5691253"/>
            <a:ext cx="21945600" cy="605791"/>
          </a:xfrm>
          <a:prstGeom prst="rect">
            <a:avLst/>
          </a:prstGeom>
        </p:spPr>
        <p:txBody>
          <a:bodyPr/>
          <a:lstStyle>
            <a:lvl1pPr>
              <a:defRPr spc="-100"/>
            </a:lvl1pPr>
          </a:lstStyle>
          <a:p>
            <a:pPr/>
            <a:r>
              <a:t>Тема Урока : Умножение одночлена на многочлен</a:t>
            </a:r>
          </a:p>
        </p:txBody>
      </p:sp>
      <p:sp>
        <p:nvSpPr>
          <p:cNvPr id="166" name="8(х+5)…"/>
          <p:cNvSpPr txBox="1"/>
          <p:nvPr>
            <p:ph type="title"/>
          </p:nvPr>
        </p:nvSpPr>
        <p:spPr>
          <a:xfrm>
            <a:off x="1219200" y="1556212"/>
            <a:ext cx="21945602" cy="3617638"/>
          </a:xfrm>
          <a:prstGeom prst="rect">
            <a:avLst/>
          </a:prstGeom>
        </p:spPr>
        <p:txBody>
          <a:bodyPr/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8(х+5)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а(1-а+3а</a:t>
            </a:r>
            <a:r>
              <a:rPr baseline="31999"/>
              <a:t>2</a:t>
            </a:r>
            <a:r>
              <a:t>)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Из каких выражений состоит данное выражение?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Как вы думаете, какая тема сегодняшнего урока?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Так чем же мы будем заниматься на уроке?</a:t>
            </a:r>
          </a:p>
        </p:txBody>
      </p:sp>
      <p:sp>
        <p:nvSpPr>
          <p:cNvPr id="167" name="В процессе работы в лаборатории вы должны: научиться умножать одночлен на многочлен, оценить свои знания. У каждого из вас на столе оценочный лист, где вы будете фиксировать свои достижения, и в конце оцените свою работу как сотрудники наших лабораторий."/>
          <p:cNvSpPr txBox="1"/>
          <p:nvPr/>
        </p:nvSpPr>
        <p:spPr>
          <a:xfrm>
            <a:off x="1219200" y="7567579"/>
            <a:ext cx="21945600" cy="2250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>
            <a:lvl1pPr algn="just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В процессе работы в лаборатории вы должны: научиться умножать одночлен на многочлен, оценить свои знания. У каждого из вас на столе оценочный лист, где вы будете фиксировать свои достижения, и в конце оцените свою работу как сотрудники наших лабораторий.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7" grpId="2"/>
      <p:bldP build="whole" bldLvl="1" animBg="1" rev="0" advAuto="0" spid="16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Правильный ответ - 1 балл…"/>
          <p:cNvSpPr txBox="1"/>
          <p:nvPr>
            <p:ph type="body" sz="quarter" idx="1"/>
          </p:nvPr>
        </p:nvSpPr>
        <p:spPr>
          <a:xfrm>
            <a:off x="1219199" y="11387981"/>
            <a:ext cx="21945600" cy="1203972"/>
          </a:xfrm>
          <a:prstGeom prst="rect">
            <a:avLst/>
          </a:prstGeom>
        </p:spPr>
        <p:txBody>
          <a:bodyPr/>
          <a:lstStyle/>
          <a:p>
            <a:pPr defTabSz="825500">
              <a:defRPr spc="-100" sz="3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Правильный ответ - 1 балл</a:t>
            </a:r>
            <a:endParaRPr spc="-29"/>
          </a:p>
          <a:p>
            <a:pPr defTabSz="825500">
              <a:defRPr spc="-100" sz="3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Вносим баллы в таблицу лаборатории</a:t>
            </a:r>
          </a:p>
        </p:txBody>
      </p:sp>
      <p:sp>
        <p:nvSpPr>
          <p:cNvPr id="170" name="Лаборатория теоретиков…"/>
          <p:cNvSpPr txBox="1"/>
          <p:nvPr>
            <p:ph type="title"/>
          </p:nvPr>
        </p:nvSpPr>
        <p:spPr>
          <a:xfrm>
            <a:off x="1219200" y="2453592"/>
            <a:ext cx="21945602" cy="3291941"/>
          </a:xfrm>
          <a:prstGeom prst="rect">
            <a:avLst/>
          </a:prstGeom>
        </p:spPr>
        <p:txBody>
          <a:bodyPr/>
          <a:lstStyle/>
          <a:p>
            <a:pPr>
              <a:defRPr spc="-100" sz="8600"/>
            </a:pPr>
            <a:r>
              <a:t>Лаборатория теоретиков</a:t>
            </a:r>
            <a:endParaRPr spc="-85"/>
          </a:p>
          <a:p>
            <a:pPr>
              <a:defRPr spc="-100" sz="4000"/>
            </a:pPr>
            <a:r>
              <a:t>Графический диктант</a:t>
            </a:r>
          </a:p>
        </p:txBody>
      </p:sp>
      <p:sp>
        <p:nvSpPr>
          <p:cNvPr id="171" name="Верно ли утверждение, определение, свойство?…"/>
          <p:cNvSpPr txBox="1"/>
          <p:nvPr/>
        </p:nvSpPr>
        <p:spPr>
          <a:xfrm>
            <a:off x="1219200" y="5429297"/>
            <a:ext cx="21945600" cy="6239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 Верно ли утверждение, определение, свойство?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 </a:t>
            </a:r>
          </a:p>
          <a:p>
            <a:pPr algn="just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1. Одночленом называют сумму числовых и буквенных множителей. </a:t>
            </a:r>
          </a:p>
          <a:p>
            <a:pPr algn="just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2. Буквенный множитель одночлена, записанного в стандартном виде, называют коэффициентом одночлена.</a:t>
            </a:r>
          </a:p>
          <a:p>
            <a:pPr algn="just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3. Целое выражение, которое содержит произведение чисел и букв, называют одночленом.</a:t>
            </a:r>
          </a:p>
          <a:p>
            <a:pPr algn="just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4. Алгебраическая сумма нескольких одночленов называется многочленом.</a:t>
            </a:r>
          </a:p>
          <a:p>
            <a:pPr algn="just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5. Чтобы раскрыть скобки, перед которыми стоит знак "+”, скобки надо опустить, сохранив знак каждого члена, который был заключен в скобки.</a:t>
            </a:r>
          </a:p>
          <a:p>
            <a:pPr algn="just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6. Когда раскрываем скобки, перед которыми стоит знак "-”, скобки опускаем, и знаки членов, которые были заключены в скобки, меняют на противоположные</a:t>
            </a:r>
          </a:p>
        </p:txBody>
      </p:sp>
      <p:sp>
        <p:nvSpPr>
          <p:cNvPr id="172" name="Неверно"/>
          <p:cNvSpPr txBox="1"/>
          <p:nvPr/>
        </p:nvSpPr>
        <p:spPr>
          <a:xfrm>
            <a:off x="13008846" y="6653068"/>
            <a:ext cx="2036908" cy="5050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spAutoFit/>
          </a:bodyPr>
          <a:lstStyle>
            <a:lvl1pPr defTabSz="449580">
              <a:lnSpc>
                <a:spcPct val="100000"/>
              </a:lnSpc>
              <a:spcBef>
                <a:spcPts val="700"/>
              </a:spcBef>
              <a:defRPr b="1" sz="29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Неверно</a:t>
            </a:r>
          </a:p>
        </p:txBody>
      </p:sp>
      <p:sp>
        <p:nvSpPr>
          <p:cNvPr id="173" name="Неверно"/>
          <p:cNvSpPr txBox="1"/>
          <p:nvPr/>
        </p:nvSpPr>
        <p:spPr>
          <a:xfrm>
            <a:off x="19337149" y="7528905"/>
            <a:ext cx="2036909" cy="5050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spAutoFit/>
          </a:bodyPr>
          <a:lstStyle>
            <a:lvl1pPr defTabSz="449580">
              <a:lnSpc>
                <a:spcPct val="100000"/>
              </a:lnSpc>
              <a:spcBef>
                <a:spcPts val="700"/>
              </a:spcBef>
              <a:defRPr b="1" sz="29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Неверно</a:t>
            </a:r>
          </a:p>
        </p:txBody>
      </p:sp>
      <p:sp>
        <p:nvSpPr>
          <p:cNvPr id="174" name="Верно"/>
          <p:cNvSpPr txBox="1"/>
          <p:nvPr/>
        </p:nvSpPr>
        <p:spPr>
          <a:xfrm>
            <a:off x="17371454" y="8113934"/>
            <a:ext cx="2036908" cy="505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spAutoFit/>
          </a:bodyPr>
          <a:lstStyle>
            <a:lvl1pPr defTabSz="449580">
              <a:lnSpc>
                <a:spcPct val="100000"/>
              </a:lnSpc>
              <a:spcBef>
                <a:spcPts val="700"/>
              </a:spcBef>
              <a:defRPr b="1" sz="29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Верно</a:t>
            </a:r>
          </a:p>
        </p:txBody>
      </p:sp>
      <p:sp>
        <p:nvSpPr>
          <p:cNvPr id="175" name="Верно"/>
          <p:cNvSpPr txBox="1"/>
          <p:nvPr/>
        </p:nvSpPr>
        <p:spPr>
          <a:xfrm>
            <a:off x="4581018" y="9703046"/>
            <a:ext cx="1170152" cy="517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spAutoFit/>
          </a:bodyPr>
          <a:lstStyle>
            <a:lvl1pPr defTabSz="449580">
              <a:lnSpc>
                <a:spcPct val="100000"/>
              </a:lnSpc>
              <a:spcBef>
                <a:spcPts val="700"/>
              </a:spcBef>
              <a:defRPr b="1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Верно</a:t>
            </a:r>
          </a:p>
        </p:txBody>
      </p:sp>
      <p:sp>
        <p:nvSpPr>
          <p:cNvPr id="176" name="Верно"/>
          <p:cNvSpPr txBox="1"/>
          <p:nvPr/>
        </p:nvSpPr>
        <p:spPr>
          <a:xfrm>
            <a:off x="6509907" y="10719290"/>
            <a:ext cx="1170152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spAutoFit/>
          </a:bodyPr>
          <a:lstStyle>
            <a:lvl1pPr defTabSz="449580">
              <a:lnSpc>
                <a:spcPct val="100000"/>
              </a:lnSpc>
              <a:spcBef>
                <a:spcPts val="700"/>
              </a:spcBef>
              <a:defRPr b="1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Верно</a:t>
            </a:r>
          </a:p>
        </p:txBody>
      </p:sp>
      <p:sp>
        <p:nvSpPr>
          <p:cNvPr id="177" name="Верно"/>
          <p:cNvSpPr txBox="1"/>
          <p:nvPr/>
        </p:nvSpPr>
        <p:spPr>
          <a:xfrm>
            <a:off x="14175489" y="8775892"/>
            <a:ext cx="2036909" cy="505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spAutoFit/>
          </a:bodyPr>
          <a:lstStyle>
            <a:lvl1pPr defTabSz="449580">
              <a:lnSpc>
                <a:spcPct val="100000"/>
              </a:lnSpc>
              <a:spcBef>
                <a:spcPts val="700"/>
              </a:spcBef>
              <a:defRPr b="1" sz="29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Верно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8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8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8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ntr" nodeType="clickEffect" presetSubtype="8" presetID="2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3" grpId="3"/>
      <p:bldP build="whole" bldLvl="1" animBg="1" rev="0" advAuto="0" spid="171" grpId="1"/>
      <p:bldP build="whole" bldLvl="1" animBg="1" rev="0" advAuto="0" spid="172" grpId="2"/>
      <p:bldP build="whole" bldLvl="1" animBg="1" rev="0" advAuto="0" spid="175" grpId="5"/>
      <p:bldP build="whole" bldLvl="1" animBg="1" rev="0" advAuto="0" spid="177" grpId="7"/>
      <p:bldP build="whole" bldLvl="1" animBg="1" rev="0" advAuto="0" spid="174" grpId="4"/>
      <p:bldP build="whole" bldLvl="1" animBg="1" rev="0" advAuto="0" spid="176" grpId="6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Автор и дата"/>
          <p:cNvSpPr txBox="1"/>
          <p:nvPr>
            <p:ph type="body" sz="quarter" idx="1"/>
          </p:nvPr>
        </p:nvSpPr>
        <p:spPr>
          <a:xfrm>
            <a:off x="1219199" y="11986162"/>
            <a:ext cx="21945600" cy="605792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0" name="Изучение темы…"/>
          <p:cNvSpPr txBox="1"/>
          <p:nvPr>
            <p:ph type="title"/>
          </p:nvPr>
        </p:nvSpPr>
        <p:spPr>
          <a:xfrm>
            <a:off x="1219200" y="1793605"/>
            <a:ext cx="21945602" cy="3342034"/>
          </a:xfrm>
          <a:prstGeom prst="rect">
            <a:avLst/>
          </a:prstGeom>
        </p:spPr>
        <p:txBody>
          <a:bodyPr/>
          <a:lstStyle/>
          <a:p>
            <a:pPr defTabSz="449580">
              <a:lnSpc>
                <a:spcPct val="100000"/>
              </a:lnSpc>
              <a:spcBef>
                <a:spcPts val="700"/>
              </a:spcBef>
              <a:defRPr b="1" spc="0" sz="33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t>И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зучение темы</a:t>
            </a:r>
            <a:r>
              <a:rPr b="0"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b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38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8(х+5)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38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а(1-а+3а</a:t>
            </a:r>
            <a:r>
              <a:rPr baseline="31999"/>
              <a:t>2</a:t>
            </a:r>
            <a:r>
              <a:t>)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 spc="0" sz="38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Как вы думаете, какой закон умножения используется?</a:t>
            </a:r>
          </a:p>
        </p:txBody>
      </p:sp>
      <p:sp>
        <p:nvSpPr>
          <p:cNvPr id="181" name="Всем вам известен распределительный закон умножения (слайд)…"/>
          <p:cNvSpPr txBox="1"/>
          <p:nvPr/>
        </p:nvSpPr>
        <p:spPr>
          <a:xfrm>
            <a:off x="1219200" y="5025810"/>
            <a:ext cx="21945600" cy="23621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Всем вам известен распределительный закон умножения (слайд)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 </a:t>
            </a:r>
            <a:r>
              <a:rPr i="1"/>
              <a:t>а (в+ с) = ав+ас</a:t>
            </a:r>
          </a:p>
          <a:p>
            <a:pPr algn="l" defTabSz="449580">
              <a:lnSpc>
                <a:spcPct val="100000"/>
              </a:lnSpc>
              <a:spcBef>
                <a:spcPts val="700"/>
              </a:spcBef>
              <a:defRPr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Попробуйте самостоятельно сформулировать правило умножения одночлена на многочлен.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Автор и дата"/>
          <p:cNvSpPr txBox="1"/>
          <p:nvPr>
            <p:ph type="body" sz="quarter" idx="1"/>
          </p:nvPr>
        </p:nvSpPr>
        <p:spPr>
          <a:xfrm>
            <a:off x="1219199" y="11986162"/>
            <a:ext cx="21945600" cy="605792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4" name="Лаборатория  раскрытия скобок."/>
          <p:cNvSpPr txBox="1"/>
          <p:nvPr>
            <p:ph type="title"/>
          </p:nvPr>
        </p:nvSpPr>
        <p:spPr>
          <a:xfrm>
            <a:off x="891583" y="542558"/>
            <a:ext cx="21945602" cy="2942203"/>
          </a:xfrm>
          <a:prstGeom prst="rect">
            <a:avLst/>
          </a:prstGeom>
        </p:spPr>
        <p:txBody>
          <a:bodyPr/>
          <a:lstStyle/>
          <a:p>
            <a:pPr defTabSz="449580">
              <a:lnSpc>
                <a:spcPct val="100000"/>
              </a:lnSpc>
              <a:spcBef>
                <a:spcPts val="700"/>
              </a:spcBef>
              <a:defRPr b="1" i="1" spc="0"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Лаборатория  раскрытия скобок.</a:t>
            </a:r>
            <a:r>
              <a:rPr b="0" i="0"/>
              <a:t> </a:t>
            </a:r>
            <a:endParaRPr b="0"/>
          </a:p>
        </p:txBody>
      </p:sp>
      <p:pic>
        <p:nvPicPr>
          <p:cNvPr id="185" name="slide-17.jpg" descr="slide-1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83301" y="4782485"/>
            <a:ext cx="8617397" cy="645463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с(2а+в)=2ас+св"/>
          <p:cNvSpPr txBox="1"/>
          <p:nvPr/>
        </p:nvSpPr>
        <p:spPr>
          <a:xfrm>
            <a:off x="1445791" y="3029254"/>
            <a:ext cx="4417712" cy="517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с(2а+в)=2ас+св</a:t>
            </a:r>
          </a:p>
        </p:txBody>
      </p:sp>
      <p:sp>
        <p:nvSpPr>
          <p:cNvPr id="188" name="а(3а2+а)=3а3+а2"/>
          <p:cNvSpPr txBox="1"/>
          <p:nvPr/>
        </p:nvSpPr>
        <p:spPr>
          <a:xfrm>
            <a:off x="1440842" y="2233615"/>
            <a:ext cx="3469990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а(3а</a:t>
            </a:r>
            <a:r>
              <a:rPr baseline="31999"/>
              <a:t>2</a:t>
            </a:r>
            <a:r>
              <a:t>+а)=3а</a:t>
            </a:r>
            <a:r>
              <a:rPr baseline="31999"/>
              <a:t>3</a:t>
            </a:r>
            <a:r>
              <a:t>+а</a:t>
            </a:r>
            <a:r>
              <a:rPr baseline="31999"/>
              <a:t>2</a:t>
            </a:r>
          </a:p>
        </p:txBody>
      </p:sp>
      <p:sp>
        <p:nvSpPr>
          <p:cNvPr id="189" name="ПРИМЕРЫ"/>
          <p:cNvSpPr txBox="1"/>
          <p:nvPr/>
        </p:nvSpPr>
        <p:spPr>
          <a:xfrm>
            <a:off x="10811444" y="806401"/>
            <a:ext cx="1637855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</a:lstStyle>
          <a:p>
            <a:pPr/>
            <a:r>
              <a:t>ПРИМЕРЫ</a:t>
            </a:r>
          </a:p>
        </p:txBody>
      </p:sp>
      <p:sp>
        <p:nvSpPr>
          <p:cNvPr id="190" name="5(а2-2ав+в2) ="/>
          <p:cNvSpPr txBox="1"/>
          <p:nvPr/>
        </p:nvSpPr>
        <p:spPr>
          <a:xfrm>
            <a:off x="1346857" y="4033437"/>
            <a:ext cx="2594946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5(а</a:t>
            </a:r>
            <a:r>
              <a:rPr baseline="31999"/>
              <a:t>2</a:t>
            </a:r>
            <a:r>
              <a:t>-2ав+в</a:t>
            </a:r>
            <a:r>
              <a:rPr baseline="31999"/>
              <a:t>2</a:t>
            </a:r>
            <a:r>
              <a:t>) =</a:t>
            </a:r>
          </a:p>
        </p:txBody>
      </p:sp>
      <p:sp>
        <p:nvSpPr>
          <p:cNvPr id="191" name="5а2-10ав+5в2"/>
          <p:cNvSpPr txBox="1"/>
          <p:nvPr/>
        </p:nvSpPr>
        <p:spPr>
          <a:xfrm>
            <a:off x="3909393" y="4296962"/>
            <a:ext cx="2170051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49580">
              <a:lnSpc>
                <a:spcPct val="100000"/>
              </a:lnSpc>
              <a:spcBef>
                <a:spcPts val="700"/>
              </a:spcBef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5а</a:t>
            </a:r>
            <a:r>
              <a:rPr baseline="31999"/>
              <a:t>2</a:t>
            </a:r>
            <a:r>
              <a:t>-10ав+5в</a:t>
            </a:r>
            <a:r>
              <a:rPr baseline="31999"/>
              <a:t>2</a:t>
            </a:r>
          </a:p>
        </p:txBody>
      </p:sp>
      <p:sp>
        <p:nvSpPr>
          <p:cNvPr id="192" name="3а(2b-4ab+11ac) ="/>
          <p:cNvSpPr txBox="1"/>
          <p:nvPr/>
        </p:nvSpPr>
        <p:spPr>
          <a:xfrm>
            <a:off x="1276061" y="5037620"/>
            <a:ext cx="3110956" cy="517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3а(2b-4ab+11ac) = </a:t>
            </a:r>
          </a:p>
        </p:txBody>
      </p:sp>
      <p:sp>
        <p:nvSpPr>
          <p:cNvPr id="193" name="6ab-12ab+33a2c"/>
          <p:cNvSpPr txBox="1"/>
          <p:nvPr/>
        </p:nvSpPr>
        <p:spPr>
          <a:xfrm>
            <a:off x="4507000" y="5037620"/>
            <a:ext cx="3110956" cy="517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6ab-12ab+33a</a:t>
            </a:r>
            <a:r>
              <a:rPr baseline="31999"/>
              <a:t>2</a:t>
            </a:r>
            <a:r>
              <a:t>c</a:t>
            </a:r>
          </a:p>
        </p:txBody>
      </p:sp>
      <p:sp>
        <p:nvSpPr>
          <p:cNvPr id="194" name="Все ли правильно?"/>
          <p:cNvSpPr txBox="1"/>
          <p:nvPr/>
        </p:nvSpPr>
        <p:spPr>
          <a:xfrm>
            <a:off x="8925721" y="5018351"/>
            <a:ext cx="2507559" cy="555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ED3833"/>
                </a:solidFill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</a:lstStyle>
          <a:p>
            <a:pPr/>
            <a:r>
              <a:t>Все ли правильно?</a:t>
            </a:r>
          </a:p>
        </p:txBody>
      </p:sp>
      <p:sp>
        <p:nvSpPr>
          <p:cNvPr id="195" name="-4ab( 5b-3abc) ="/>
          <p:cNvSpPr txBox="1"/>
          <p:nvPr/>
        </p:nvSpPr>
        <p:spPr>
          <a:xfrm>
            <a:off x="1257957" y="6282013"/>
            <a:ext cx="2772744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-4ab( 5b-3abc) = </a:t>
            </a:r>
          </a:p>
        </p:txBody>
      </p:sp>
      <p:sp>
        <p:nvSpPr>
          <p:cNvPr id="196" name="-20ab2- 12a2b2c"/>
          <p:cNvSpPr txBox="1"/>
          <p:nvPr/>
        </p:nvSpPr>
        <p:spPr>
          <a:xfrm>
            <a:off x="4815166" y="6282013"/>
            <a:ext cx="2494621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-20ab</a:t>
            </a:r>
            <a:r>
              <a:rPr baseline="31999"/>
              <a:t>2</a:t>
            </a:r>
            <a:r>
              <a:t>- 12a</a:t>
            </a:r>
            <a:r>
              <a:rPr baseline="31999"/>
              <a:t>2</a:t>
            </a:r>
            <a:r>
              <a:t>b</a:t>
            </a:r>
            <a:r>
              <a:rPr baseline="31999"/>
              <a:t>2</a:t>
            </a:r>
            <a:r>
              <a:t>c</a:t>
            </a:r>
          </a:p>
        </p:txBody>
      </p:sp>
      <p:sp>
        <p:nvSpPr>
          <p:cNvPr id="197" name="Все ли правильно?"/>
          <p:cNvSpPr txBox="1"/>
          <p:nvPr/>
        </p:nvSpPr>
        <p:spPr>
          <a:xfrm>
            <a:off x="9193128" y="6262744"/>
            <a:ext cx="2507559" cy="555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ED3833"/>
                </a:solidFill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</a:lstStyle>
          <a:p>
            <a:pPr/>
            <a:r>
              <a:t>Все ли правильно?</a:t>
            </a:r>
          </a:p>
        </p:txBody>
      </p:sp>
      <p:sp>
        <p:nvSpPr>
          <p:cNvPr id="198" name="-10cd(-3dc+2c) ="/>
          <p:cNvSpPr txBox="1"/>
          <p:nvPr/>
        </p:nvSpPr>
        <p:spPr>
          <a:xfrm>
            <a:off x="1198148" y="7688084"/>
            <a:ext cx="2892364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-10cd(-3dc+2c) = </a:t>
            </a:r>
          </a:p>
        </p:txBody>
      </p:sp>
      <p:sp>
        <p:nvSpPr>
          <p:cNvPr id="199" name="30c2d2- 20c2d"/>
          <p:cNvSpPr txBox="1"/>
          <p:nvPr/>
        </p:nvSpPr>
        <p:spPr>
          <a:xfrm>
            <a:off x="4633962" y="7688084"/>
            <a:ext cx="2198639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30c</a:t>
            </a:r>
            <a:r>
              <a:rPr baseline="31999"/>
              <a:t>2</a:t>
            </a:r>
            <a:r>
              <a:t>d</a:t>
            </a:r>
            <a:r>
              <a:rPr baseline="31999"/>
              <a:t>2</a:t>
            </a:r>
            <a:r>
              <a:t>- 20c</a:t>
            </a:r>
            <a:r>
              <a:rPr baseline="31999"/>
              <a:t>2</a:t>
            </a:r>
            <a:r>
              <a:t>d</a:t>
            </a:r>
          </a:p>
        </p:txBody>
      </p:sp>
      <p:sp>
        <p:nvSpPr>
          <p:cNvPr id="200" name="Каждое верное решение 1 балл…"/>
          <p:cNvSpPr txBox="1"/>
          <p:nvPr/>
        </p:nvSpPr>
        <p:spPr>
          <a:xfrm>
            <a:off x="8415545" y="9450020"/>
            <a:ext cx="4062726" cy="967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latin typeface="Canela Text Regular"/>
                <a:ea typeface="Canela Text Regular"/>
                <a:cs typeface="Canela Text Regular"/>
                <a:sym typeface="Canela Text Regular"/>
              </a:defRPr>
            </a:pPr>
            <a:r>
              <a:t>Каждое верное решение 1 балл</a:t>
            </a:r>
          </a:p>
          <a:p>
            <a:pPr>
              <a:defRPr>
                <a:latin typeface="Canela Text Regular"/>
                <a:ea typeface="Canela Text Regular"/>
                <a:cs typeface="Canela Text Regular"/>
                <a:sym typeface="Canela Text Regular"/>
              </a:defRPr>
            </a:pPr>
            <a:r>
              <a:t>Максимально 4 балла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8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8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8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1" grpId="1"/>
      <p:bldP build="whole" bldLvl="1" animBg="1" rev="0" advAuto="0" spid="196" grpId="4"/>
      <p:bldP build="whole" bldLvl="1" animBg="1" rev="0" advAuto="0" spid="193" grpId="2"/>
      <p:bldP build="whole" bldLvl="1" animBg="1" rev="0" advAuto="0" spid="199" grpId="6"/>
      <p:bldP build="whole" bldLvl="1" animBg="1" rev="0" advAuto="0" spid="197" grpId="5"/>
      <p:bldP build="whole" bldLvl="1" animBg="1" rev="0" advAuto="0" spid="194" grpId="3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23_ClassicWhite">
  <a:themeElements>
    <a:clrScheme name="23_Clas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400" rtl="0" fontAlgn="auto" latinLnBrk="0" hangingPunct="0">
          <a:lnSpc>
            <a:spcPct val="9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nela Bold"/>
            <a:ea typeface="Canela Bold"/>
            <a:cs typeface="Canela Bold"/>
            <a:sym typeface="Canela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400" rtl="0" fontAlgn="auto" latinLnBrk="0" hangingPunct="0">
          <a:lnSpc>
            <a:spcPct val="9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nela Bold"/>
            <a:ea typeface="Canela Bold"/>
            <a:cs typeface="Canela Bold"/>
            <a:sym typeface="Canela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3_ClassicWhite">
  <a:themeElements>
    <a:clrScheme name="23_Clas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400" rtl="0" fontAlgn="auto" latinLnBrk="0" hangingPunct="0">
          <a:lnSpc>
            <a:spcPct val="9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nela Bold"/>
            <a:ea typeface="Canela Bold"/>
            <a:cs typeface="Canela Bold"/>
            <a:sym typeface="Canela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400" rtl="0" fontAlgn="auto" latinLnBrk="0" hangingPunct="0">
          <a:lnSpc>
            <a:spcPct val="9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nela Bold"/>
            <a:ea typeface="Canela Bold"/>
            <a:cs typeface="Canela Bold"/>
            <a:sym typeface="Canela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