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Override9.xml" ContentType="application/vnd.openxmlformats-officedocument.themeOverr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Override8.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handoutMasterIdLst>
    <p:handoutMasterId r:id="rId40"/>
  </p:handoutMasterIdLst>
  <p:sldIdLst>
    <p:sldId id="256" r:id="rId2"/>
    <p:sldId id="301" r:id="rId3"/>
    <p:sldId id="279" r:id="rId4"/>
    <p:sldId id="257" r:id="rId5"/>
    <p:sldId id="268" r:id="rId6"/>
    <p:sldId id="258" r:id="rId7"/>
    <p:sldId id="269" r:id="rId8"/>
    <p:sldId id="311" r:id="rId9"/>
    <p:sldId id="309" r:id="rId10"/>
    <p:sldId id="312" r:id="rId11"/>
    <p:sldId id="308" r:id="rId12"/>
    <p:sldId id="313" r:id="rId13"/>
    <p:sldId id="314" r:id="rId14"/>
    <p:sldId id="310" r:id="rId15"/>
    <p:sldId id="270" r:id="rId16"/>
    <p:sldId id="260" r:id="rId17"/>
    <p:sldId id="271" r:id="rId18"/>
    <p:sldId id="304" r:id="rId19"/>
    <p:sldId id="305" r:id="rId20"/>
    <p:sldId id="261" r:id="rId21"/>
    <p:sldId id="272" r:id="rId22"/>
    <p:sldId id="302" r:id="rId23"/>
    <p:sldId id="303" r:id="rId24"/>
    <p:sldId id="262" r:id="rId25"/>
    <p:sldId id="273" r:id="rId26"/>
    <p:sldId id="306" r:id="rId27"/>
    <p:sldId id="307" r:id="rId28"/>
    <p:sldId id="263" r:id="rId29"/>
    <p:sldId id="274" r:id="rId30"/>
    <p:sldId id="264" r:id="rId31"/>
    <p:sldId id="275" r:id="rId32"/>
    <p:sldId id="265" r:id="rId33"/>
    <p:sldId id="276" r:id="rId34"/>
    <p:sldId id="266" r:id="rId35"/>
    <p:sldId id="277" r:id="rId36"/>
    <p:sldId id="267" r:id="rId37"/>
    <p:sldId id="278" r:id="rId38"/>
    <p:sldId id="300" r:id="rId3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325" autoAdjust="0"/>
    <p:restoredTop sz="94660" autoAdjust="0"/>
  </p:normalViewPr>
  <p:slideViewPr>
    <p:cSldViewPr>
      <p:cViewPr>
        <p:scale>
          <a:sx n="90" d="100"/>
          <a:sy n="90" d="100"/>
        </p:scale>
        <p:origin x="-906" y="324"/>
      </p:cViewPr>
      <p:guideLst>
        <p:guide orient="horz" pos="2160"/>
        <p:guide pos="2880"/>
      </p:guideLst>
    </p:cSldViewPr>
  </p:slideViewPr>
  <p:outlineViewPr>
    <p:cViewPr>
      <p:scale>
        <a:sx n="33" d="100"/>
        <a:sy n="33" d="100"/>
      </p:scale>
      <p:origin x="43" y="18576"/>
    </p:cViewPr>
  </p:outlineViewPr>
  <p:notesTextViewPr>
    <p:cViewPr>
      <p:scale>
        <a:sx n="1" d="1"/>
        <a:sy n="1" d="1"/>
      </p:scale>
      <p:origin x="0" y="0"/>
    </p:cViewPr>
  </p:notesTextViewPr>
  <p:sorterViewPr>
    <p:cViewPr>
      <p:scale>
        <a:sx n="100" d="100"/>
        <a:sy n="100" d="100"/>
      </p:scale>
      <p:origin x="0" y="4483"/>
    </p:cViewPr>
  </p:sorterViewPr>
  <p:notesViewPr>
    <p:cSldViewPr>
      <p:cViewPr varScale="1">
        <p:scale>
          <a:sx n="75" d="100"/>
          <a:sy n="75" d="100"/>
        </p:scale>
        <p:origin x="-2146" y="-91"/>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37B2BC12-ACA4-4A18-A219-A63FFB8C6694}" type="datetimeFigureOut">
              <a:rPr lang="ru-RU"/>
              <a:pPr>
                <a:defRPr/>
              </a:pPr>
              <a:t>01.01.2019</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E67141A-C632-49F5-A53E-541834E99C07}" type="slidenum">
              <a:rPr lang="ru-RU"/>
              <a:pPr>
                <a:defRPr/>
              </a:pPr>
              <a:t>‹#›</a:t>
            </a:fld>
            <a:endParaRPr lang="ru-RU"/>
          </a:p>
        </p:txBody>
      </p:sp>
    </p:spTree>
    <p:extLst>
      <p:ext uri="{BB962C8B-B14F-4D97-AF65-F5344CB8AC3E}">
        <p14:creationId xmlns:p14="http://schemas.microsoft.com/office/powerpoint/2010/main" xmlns="" val="98546108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Прямая соединительная линия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4"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5" name="Прямая соединительная линия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6"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Овал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Овал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Овал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Заголовок 7"/>
          <p:cNvSpPr>
            <a:spLocks noGrp="1"/>
          </p:cNvSpPr>
          <p:nvPr>
            <p:ph type="ctrTitle"/>
          </p:nvPr>
        </p:nvSpPr>
        <p:spPr>
          <a:xfrm>
            <a:off x="2286000" y="3124200"/>
            <a:ext cx="6172200" cy="1894362"/>
          </a:xfrm>
        </p:spPr>
        <p:txBody>
          <a:bodyPr/>
          <a:lstStyle>
            <a:lvl1pPr>
              <a:defRPr b="1"/>
            </a:lvl1pPr>
          </a:lstStyle>
          <a:p>
            <a:r>
              <a:rPr lang="ru-RU" smtClean="0"/>
              <a:t>Образец заголовка</a:t>
            </a:r>
            <a:endParaRPr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2" name="Дата 27"/>
          <p:cNvSpPr>
            <a:spLocks noGrp="1"/>
          </p:cNvSpPr>
          <p:nvPr>
            <p:ph type="dt" sz="half" idx="10"/>
          </p:nvPr>
        </p:nvSpPr>
        <p:spPr bwMode="auto">
          <a:xfrm rot="5400000">
            <a:off x="7764463" y="1174750"/>
            <a:ext cx="2286000" cy="381000"/>
          </a:xfrm>
        </p:spPr>
        <p:txBody>
          <a:bodyPr/>
          <a:lstStyle>
            <a:lvl1pPr>
              <a:defRPr/>
            </a:lvl1pPr>
          </a:lstStyle>
          <a:p>
            <a:pPr>
              <a:defRPr/>
            </a:pPr>
            <a:fld id="{D507DB32-E862-47E2-A31D-0B1EA4DF4844}" type="datetimeFigureOut">
              <a:rPr lang="ru-RU"/>
              <a:pPr>
                <a:defRPr/>
              </a:pPr>
              <a:t>01.01.2019</a:t>
            </a:fld>
            <a:endParaRPr lang="ru-RU"/>
          </a:p>
        </p:txBody>
      </p:sp>
      <p:sp>
        <p:nvSpPr>
          <p:cNvPr id="23" name="Нижний колонтитул 16"/>
          <p:cNvSpPr>
            <a:spLocks noGrp="1"/>
          </p:cNvSpPr>
          <p:nvPr>
            <p:ph type="ftr" sz="quarter" idx="11"/>
          </p:nvPr>
        </p:nvSpPr>
        <p:spPr bwMode="auto">
          <a:xfrm rot="5400000">
            <a:off x="7077076" y="4181475"/>
            <a:ext cx="3657600" cy="384175"/>
          </a:xfrm>
        </p:spPr>
        <p:txBody>
          <a:bodyPr/>
          <a:lstStyle>
            <a:lvl1pPr>
              <a:defRPr/>
            </a:lvl1pPr>
          </a:lstStyle>
          <a:p>
            <a:pPr>
              <a:defRPr/>
            </a:pPr>
            <a:endParaRPr lang="ru-RU"/>
          </a:p>
        </p:txBody>
      </p:sp>
      <p:sp>
        <p:nvSpPr>
          <p:cNvPr id="24" name="Номер слайда 28"/>
          <p:cNvSpPr>
            <a:spLocks noGrp="1"/>
          </p:cNvSpPr>
          <p:nvPr>
            <p:ph type="sldNum" sz="quarter" idx="12"/>
          </p:nvPr>
        </p:nvSpPr>
        <p:spPr bwMode="auto">
          <a:xfrm>
            <a:off x="1325563" y="4929188"/>
            <a:ext cx="609600" cy="517525"/>
          </a:xfrm>
        </p:spPr>
        <p:txBody>
          <a:bodyPr/>
          <a:lstStyle>
            <a:lvl1pPr>
              <a:defRPr/>
            </a:lvl1pPr>
          </a:lstStyle>
          <a:p>
            <a:pPr>
              <a:defRPr/>
            </a:pPr>
            <a:fld id="{36AF0EE0-4981-4CF7-B087-57627FCF9AE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C78D956E-731B-4283-8D61-87B4C27B704C}" type="datetimeFigureOut">
              <a:rPr lang="ru-RU"/>
              <a:pPr>
                <a:defRPr/>
              </a:pPr>
              <a:t>01.01.2019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994E40FA-209D-4882-8249-C2D5D58811C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6780A45E-8CB6-492C-9CC5-7473A65C8893}" type="datetimeFigureOut">
              <a:rPr lang="ru-RU"/>
              <a:pPr>
                <a:defRPr/>
              </a:pPr>
              <a:t>01.01.2019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152F0681-A2F7-4C26-94F8-3CDAEE016F5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8" name="Объект 7"/>
          <p:cNvSpPr>
            <a:spLocks noGrp="1"/>
          </p:cNvSpPr>
          <p:nvPr>
            <p:ph sz="quarter" idx="1"/>
          </p:nvPr>
        </p:nvSpPr>
        <p:spPr>
          <a:xfrm>
            <a:off x="457200" y="1600200"/>
            <a:ext cx="7467600" cy="487375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6"/>
          <p:cNvSpPr>
            <a:spLocks noGrp="1"/>
          </p:cNvSpPr>
          <p:nvPr>
            <p:ph type="dt" sz="half" idx="10"/>
          </p:nvPr>
        </p:nvSpPr>
        <p:spPr/>
        <p:txBody>
          <a:bodyPr rtlCol="0"/>
          <a:lstStyle>
            <a:lvl1pPr>
              <a:defRPr/>
            </a:lvl1pPr>
          </a:lstStyle>
          <a:p>
            <a:pPr>
              <a:defRPr/>
            </a:pPr>
            <a:fld id="{FD401B67-7F6F-4C33-957D-8F2ACD46E640}" type="datetimeFigureOut">
              <a:rPr lang="ru-RU"/>
              <a:pPr>
                <a:defRPr/>
              </a:pPr>
              <a:t>01.01.2019</a:t>
            </a:fld>
            <a:endParaRPr lang="ru-RU"/>
          </a:p>
        </p:txBody>
      </p:sp>
      <p:sp>
        <p:nvSpPr>
          <p:cNvPr id="5" name="Номер слайда 8"/>
          <p:cNvSpPr>
            <a:spLocks noGrp="1"/>
          </p:cNvSpPr>
          <p:nvPr>
            <p:ph type="sldNum" sz="quarter" idx="11"/>
          </p:nvPr>
        </p:nvSpPr>
        <p:spPr/>
        <p:txBody>
          <a:bodyPr rtlCol="0"/>
          <a:lstStyle>
            <a:lvl1pPr>
              <a:defRPr/>
            </a:lvl1pPr>
          </a:lstStyle>
          <a:p>
            <a:pPr>
              <a:defRPr/>
            </a:pPr>
            <a:fld id="{FF0DA948-76C6-4056-9E64-8A49F96A5FD7}" type="slidenum">
              <a:rPr lang="ru-RU"/>
              <a:pPr>
                <a:defRPr/>
              </a:pPr>
              <a:t>‹#›</a:t>
            </a:fld>
            <a:endParaRPr lang="ru-RU"/>
          </a:p>
        </p:txBody>
      </p:sp>
      <p:sp>
        <p:nvSpPr>
          <p:cNvPr id="6" name="Нижний колонтитул 9"/>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Прямая соединительная линия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ая соединительная линия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Овал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Овал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Прямая соединительная линия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lang="ru-RU" smtClean="0"/>
              <a:t>Образец заголовка</a:t>
            </a:r>
            <a:endParaRPr lang="en-US"/>
          </a:p>
        </p:txBody>
      </p:sp>
      <p:sp>
        <p:nvSpPr>
          <p:cNvPr id="3" name="Текст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0" name="Дата 3"/>
          <p:cNvSpPr>
            <a:spLocks noGrp="1"/>
          </p:cNvSpPr>
          <p:nvPr>
            <p:ph type="dt" sz="half" idx="10"/>
          </p:nvPr>
        </p:nvSpPr>
        <p:spPr bwMode="auto">
          <a:xfrm rot="5400000">
            <a:off x="7762875" y="1169988"/>
            <a:ext cx="2286000" cy="381000"/>
          </a:xfrm>
        </p:spPr>
        <p:txBody>
          <a:bodyPr/>
          <a:lstStyle>
            <a:lvl1pPr>
              <a:defRPr/>
            </a:lvl1pPr>
          </a:lstStyle>
          <a:p>
            <a:pPr>
              <a:defRPr/>
            </a:pPr>
            <a:fld id="{517B9D7E-FE3A-4926-8A8F-B89A69E57DA9}" type="datetimeFigureOut">
              <a:rPr lang="ru-RU"/>
              <a:pPr>
                <a:defRPr/>
              </a:pPr>
              <a:t>01.01.2019</a:t>
            </a:fld>
            <a:endParaRPr lang="ru-RU"/>
          </a:p>
        </p:txBody>
      </p:sp>
      <p:sp>
        <p:nvSpPr>
          <p:cNvPr id="21" name="Нижний колонтитул 4"/>
          <p:cNvSpPr>
            <a:spLocks noGrp="1"/>
          </p:cNvSpPr>
          <p:nvPr>
            <p:ph type="ftr" sz="quarter" idx="11"/>
          </p:nvPr>
        </p:nvSpPr>
        <p:spPr bwMode="auto">
          <a:xfrm rot="5400000">
            <a:off x="7077076" y="4178300"/>
            <a:ext cx="3657600" cy="384175"/>
          </a:xfrm>
        </p:spPr>
        <p:txBody>
          <a:bodyPr/>
          <a:lstStyle>
            <a:lvl1pPr>
              <a:defRPr/>
            </a:lvl1pPr>
          </a:lstStyle>
          <a:p>
            <a:pPr>
              <a:defRPr/>
            </a:pPr>
            <a:endParaRPr lang="ru-RU"/>
          </a:p>
        </p:txBody>
      </p:sp>
      <p:sp>
        <p:nvSpPr>
          <p:cNvPr id="22" name="Номер слайда 5"/>
          <p:cNvSpPr>
            <a:spLocks noGrp="1"/>
          </p:cNvSpPr>
          <p:nvPr>
            <p:ph type="sldNum" sz="quarter" idx="12"/>
          </p:nvPr>
        </p:nvSpPr>
        <p:spPr bwMode="auto">
          <a:xfrm>
            <a:off x="1339850" y="4929188"/>
            <a:ext cx="609600" cy="517525"/>
          </a:xfrm>
        </p:spPr>
        <p:txBody>
          <a:bodyPr/>
          <a:lstStyle>
            <a:lvl1pPr>
              <a:defRPr/>
            </a:lvl1pPr>
          </a:lstStyle>
          <a:p>
            <a:pPr>
              <a:defRPr/>
            </a:pPr>
            <a:fld id="{0105855F-AE49-4973-9B9F-CDD8129C570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Объект 8"/>
          <p:cNvSpPr>
            <a:spLocks noGrp="1"/>
          </p:cNvSpPr>
          <p:nvPr>
            <p:ph sz="quarter" idx="1"/>
          </p:nvPr>
        </p:nvSpPr>
        <p:spPr>
          <a:xfrm>
            <a:off x="457200"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Объект 10"/>
          <p:cNvSpPr>
            <a:spLocks noGrp="1"/>
          </p:cNvSpPr>
          <p:nvPr>
            <p:ph sz="quarter" idx="2"/>
          </p:nvPr>
        </p:nvSpPr>
        <p:spPr>
          <a:xfrm>
            <a:off x="4270248"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5ED29F0B-324C-47CA-A3FB-343E7770A441}" type="datetimeFigureOut">
              <a:rPr lang="ru-RU"/>
              <a:pPr>
                <a:defRPr/>
              </a:pPr>
              <a:t>01.01.2019</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DC6A8998-C32A-47FC-851F-4A8F6BF6CCC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lstStyle>
            <a:lvl1pPr>
              <a:defRPr/>
            </a:lvl1pPr>
          </a:lstStyle>
          <a:p>
            <a:r>
              <a:rPr lang="ru-RU" smtClean="0"/>
              <a:t>Образец заголовка</a:t>
            </a:r>
            <a:endParaRPr lang="en-US"/>
          </a:p>
        </p:txBody>
      </p:sp>
      <p:sp>
        <p:nvSpPr>
          <p:cNvPr id="11" name="Объект 10"/>
          <p:cNvSpPr>
            <a:spLocks noGrp="1"/>
          </p:cNvSpPr>
          <p:nvPr>
            <p:ph sz="quarter" idx="2"/>
          </p:nvPr>
        </p:nvSpPr>
        <p:spPr>
          <a:xfrm>
            <a:off x="457200"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Объект 12"/>
          <p:cNvSpPr>
            <a:spLocks noGrp="1"/>
          </p:cNvSpPr>
          <p:nvPr>
            <p:ph sz="quarter" idx="4"/>
          </p:nvPr>
        </p:nvSpPr>
        <p:spPr>
          <a:xfrm>
            <a:off x="4371975"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7" name="Дата 13"/>
          <p:cNvSpPr>
            <a:spLocks noGrp="1"/>
          </p:cNvSpPr>
          <p:nvPr>
            <p:ph type="dt" sz="half" idx="10"/>
          </p:nvPr>
        </p:nvSpPr>
        <p:spPr/>
        <p:txBody>
          <a:bodyPr/>
          <a:lstStyle>
            <a:lvl1pPr>
              <a:defRPr/>
            </a:lvl1pPr>
          </a:lstStyle>
          <a:p>
            <a:pPr>
              <a:defRPr/>
            </a:pPr>
            <a:fld id="{2C76E13A-53E7-49EC-B52C-E2BA21A030E7}" type="datetimeFigureOut">
              <a:rPr lang="ru-RU"/>
              <a:pPr>
                <a:defRPr/>
              </a:pPr>
              <a:t>01.01.2019</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1A788BC4-1ADA-4F47-9B7A-2F33F25B282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5"/>
          <p:cNvSpPr>
            <a:spLocks noGrp="1"/>
          </p:cNvSpPr>
          <p:nvPr>
            <p:ph type="dt" sz="half" idx="10"/>
          </p:nvPr>
        </p:nvSpPr>
        <p:spPr/>
        <p:txBody>
          <a:bodyPr rtlCol="0"/>
          <a:lstStyle>
            <a:lvl1pPr>
              <a:defRPr/>
            </a:lvl1pPr>
          </a:lstStyle>
          <a:p>
            <a:pPr>
              <a:defRPr/>
            </a:pPr>
            <a:fld id="{9E14FE17-FCC8-4D57-95F2-E68687BD6D1A}" type="datetimeFigureOut">
              <a:rPr lang="ru-RU"/>
              <a:pPr>
                <a:defRPr/>
              </a:pPr>
              <a:t>01.01.2019</a:t>
            </a:fld>
            <a:endParaRPr lang="ru-RU"/>
          </a:p>
        </p:txBody>
      </p:sp>
      <p:sp>
        <p:nvSpPr>
          <p:cNvPr id="4" name="Номер слайда 6"/>
          <p:cNvSpPr>
            <a:spLocks noGrp="1"/>
          </p:cNvSpPr>
          <p:nvPr>
            <p:ph type="sldNum" sz="quarter" idx="11"/>
          </p:nvPr>
        </p:nvSpPr>
        <p:spPr/>
        <p:txBody>
          <a:bodyPr rtlCol="0"/>
          <a:lstStyle>
            <a:lvl1pPr>
              <a:defRPr/>
            </a:lvl1pPr>
          </a:lstStyle>
          <a:p>
            <a:pPr>
              <a:defRPr/>
            </a:pPr>
            <a:fld id="{553F81B2-95B7-4CA9-980E-B485FDE549C4}" type="slidenum">
              <a:rPr lang="ru-RU"/>
              <a:pPr>
                <a:defRPr/>
              </a:pPr>
              <a:t>‹#›</a:t>
            </a:fld>
            <a:endParaRPr lang="ru-RU"/>
          </a:p>
        </p:txBody>
      </p:sp>
      <p:sp>
        <p:nvSpPr>
          <p:cNvPr id="5" name="Нижний колонтитул 7"/>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9E290E39-E73E-4F0E-B255-81ABEE2A995E}" type="datetimeFigureOut">
              <a:rPr lang="ru-RU"/>
              <a:pPr>
                <a:defRPr/>
              </a:pPr>
              <a:t>01.01.2019</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ECD8E7D4-8655-460F-9BA1-1AA2E32A05C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Прямая соединительная линия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Овал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Заголовок 1"/>
          <p:cNvSpPr>
            <a:spLocks noGrp="1"/>
          </p:cNvSpPr>
          <p:nvPr>
            <p:ph type="title"/>
          </p:nvPr>
        </p:nvSpPr>
        <p:spPr>
          <a:xfrm rot="5400000">
            <a:off x="3371850" y="3200400"/>
            <a:ext cx="6309360" cy="457200"/>
          </a:xfrm>
        </p:spPr>
        <p:txBody>
          <a:bodyPr/>
          <a:lstStyle>
            <a:lvl1pPr algn="l">
              <a:buNone/>
              <a:defRPr sz="2000" b="1" cap="small" baseline="0"/>
            </a:lvl1pPr>
          </a:lstStyle>
          <a:p>
            <a:r>
              <a:rPr lang="ru-RU" smtClean="0"/>
              <a:t>Образец заголовка</a:t>
            </a:r>
            <a:endParaRPr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8" name="Объект 17"/>
          <p:cNvSpPr>
            <a:spLocks noGrp="1"/>
          </p:cNvSpPr>
          <p:nvPr>
            <p:ph sz="quarter" idx="1"/>
          </p:nvPr>
        </p:nvSpPr>
        <p:spPr>
          <a:xfrm>
            <a:off x="304800" y="274320"/>
            <a:ext cx="5638800" cy="63276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Дата 20"/>
          <p:cNvSpPr>
            <a:spLocks noGrp="1"/>
          </p:cNvSpPr>
          <p:nvPr>
            <p:ph type="dt" sz="half" idx="10"/>
          </p:nvPr>
        </p:nvSpPr>
        <p:spPr/>
        <p:txBody>
          <a:bodyPr rtlCol="0"/>
          <a:lstStyle>
            <a:lvl1pPr>
              <a:defRPr/>
            </a:lvl1pPr>
          </a:lstStyle>
          <a:p>
            <a:pPr>
              <a:defRPr/>
            </a:pPr>
            <a:fld id="{A15A4354-869F-4165-A5AD-FF704B688F20}" type="datetimeFigureOut">
              <a:rPr lang="ru-RU"/>
              <a:pPr>
                <a:defRPr/>
              </a:pPr>
              <a:t>01.01.2019</a:t>
            </a:fld>
            <a:endParaRPr lang="ru-RU"/>
          </a:p>
        </p:txBody>
      </p:sp>
      <p:sp>
        <p:nvSpPr>
          <p:cNvPr id="13" name="Номер слайда 21"/>
          <p:cNvSpPr>
            <a:spLocks noGrp="1"/>
          </p:cNvSpPr>
          <p:nvPr>
            <p:ph type="sldNum" sz="quarter" idx="11"/>
          </p:nvPr>
        </p:nvSpPr>
        <p:spPr/>
        <p:txBody>
          <a:bodyPr rtlCol="0"/>
          <a:lstStyle>
            <a:lvl1pPr>
              <a:defRPr/>
            </a:lvl1pPr>
          </a:lstStyle>
          <a:p>
            <a:pPr>
              <a:defRPr/>
            </a:pPr>
            <a:fld id="{B0EBCE67-E72E-48AD-A066-0F7D9DF9D014}" type="slidenum">
              <a:rPr lang="ru-RU"/>
              <a:pPr>
                <a:defRPr/>
              </a:pPr>
              <a:t>‹#›</a:t>
            </a:fld>
            <a:endParaRPr lang="ru-RU"/>
          </a:p>
        </p:txBody>
      </p:sp>
      <p:sp>
        <p:nvSpPr>
          <p:cNvPr id="14" name="Нижний колонтитул 22"/>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Овал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Прямая соединительная линия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rot="5400000">
            <a:off x="3350133" y="3200400"/>
            <a:ext cx="6309360" cy="457200"/>
          </a:xfrm>
        </p:spPr>
        <p:txBody>
          <a:bodyPr/>
          <a:lstStyle>
            <a:lvl1pPr algn="l">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ru-RU" smtClean="0"/>
              <a:t>Образец текста</a:t>
            </a:r>
          </a:p>
        </p:txBody>
      </p:sp>
      <p:sp>
        <p:nvSpPr>
          <p:cNvPr id="12" name="Дата 16"/>
          <p:cNvSpPr>
            <a:spLocks noGrp="1"/>
          </p:cNvSpPr>
          <p:nvPr>
            <p:ph type="dt" sz="half" idx="10"/>
          </p:nvPr>
        </p:nvSpPr>
        <p:spPr/>
        <p:txBody>
          <a:bodyPr rtlCol="0"/>
          <a:lstStyle>
            <a:lvl1pPr>
              <a:defRPr/>
            </a:lvl1pPr>
          </a:lstStyle>
          <a:p>
            <a:pPr>
              <a:defRPr/>
            </a:pPr>
            <a:fld id="{C7EA3ACF-2C93-4E5D-83D9-97F104E04832}" type="datetimeFigureOut">
              <a:rPr lang="ru-RU"/>
              <a:pPr>
                <a:defRPr/>
              </a:pPr>
              <a:t>01.01.2019</a:t>
            </a:fld>
            <a:endParaRPr lang="ru-RU"/>
          </a:p>
        </p:txBody>
      </p:sp>
      <p:sp>
        <p:nvSpPr>
          <p:cNvPr id="13" name="Номер слайда 17"/>
          <p:cNvSpPr>
            <a:spLocks noGrp="1"/>
          </p:cNvSpPr>
          <p:nvPr>
            <p:ph type="sldNum" sz="quarter" idx="11"/>
          </p:nvPr>
        </p:nvSpPr>
        <p:spPr/>
        <p:txBody>
          <a:bodyPr rtlCol="0"/>
          <a:lstStyle>
            <a:lvl1pPr>
              <a:defRPr/>
            </a:lvl1pPr>
          </a:lstStyle>
          <a:p>
            <a:pPr>
              <a:defRPr/>
            </a:pPr>
            <a:fld id="{279C21E6-16FD-4B22-829B-CEB7A54BB2E0}" type="slidenum">
              <a:rPr lang="ru-RU"/>
              <a:pPr>
                <a:defRPr/>
              </a:pPr>
              <a:t>‹#›</a:t>
            </a:fld>
            <a:endParaRPr lang="ru-RU"/>
          </a:p>
        </p:txBody>
      </p:sp>
      <p:sp>
        <p:nvSpPr>
          <p:cNvPr id="14" name="Нижний колонтитул 20"/>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lang="ru-RU" smtClean="0"/>
              <a:t>Образец заголовка</a:t>
            </a:r>
            <a:endParaRPr lang="en-US"/>
          </a:p>
        </p:txBody>
      </p:sp>
      <p:sp>
        <p:nvSpPr>
          <p:cNvPr id="1028" name="Текст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fld id="{62AE3561-F22E-4F02-8EE4-D557EF95060B}" type="datetimeFigureOut">
              <a:rPr lang="ru-RU"/>
              <a:pPr>
                <a:defRPr/>
              </a:pPr>
              <a:t>01.01.2019</a:t>
            </a:fld>
            <a:endParaRPr lang="ru-RU"/>
          </a:p>
        </p:txBody>
      </p:sp>
      <p:sp>
        <p:nvSpPr>
          <p:cNvPr id="3" name="Нижний колонтитул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Овал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Номер слайда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a:solidFill>
                  <a:srgbClr val="FFFFFF"/>
                </a:solidFill>
                <a:latin typeface="+mn-lt"/>
              </a:defRPr>
            </a:lvl1pPr>
          </a:lstStyle>
          <a:p>
            <a:pPr>
              <a:defRPr/>
            </a:pPr>
            <a:fld id="{E099BA7A-9D59-42CF-9B47-93C9573B6F1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19" r:id="rId4"/>
    <p:sldLayoutId id="2147483718" r:id="rId5"/>
    <p:sldLayoutId id="2147483723" r:id="rId6"/>
    <p:sldLayoutId id="2147483717" r:id="rId7"/>
    <p:sldLayoutId id="2147483724" r:id="rId8"/>
    <p:sldLayoutId id="2147483725" r:id="rId9"/>
    <p:sldLayoutId id="2147483716" r:id="rId10"/>
    <p:sldLayoutId id="2147483715"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445AB0"/>
        </a:buClr>
        <a:buSzPct val="60000"/>
        <a:buFont typeface="Wingdings"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B2B8E0"/>
        </a:buClr>
        <a:buSzPct val="60000"/>
        <a:buFont typeface="Wingdings"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6E2F8"/>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yoga-online.ru/_files/news/41/68.jpg" TargetMode="Externa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hyperlink" Target="http://www.tahminkazan.com/?fdf=sleep-apnea-pictures-Uq2taW3ecrE2QEi08EubmjvvXgWpeMw6HDbESN7hYMcrTbNUgh2j98ss77rhfOzYVBcxA8QBdrAuDpDsCdX91ho17upG6DIDCTtQq/nHl0e1JhNFRvuO74KRhOHude5.j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2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med-portal.ucoz.ru/_nw/3/89638904.jp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www.scool-colection.edu.r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53155" y="1041880"/>
            <a:ext cx="5822950" cy="2552700"/>
          </a:xfrm>
        </p:spPr>
        <p:txBody>
          <a:bodyPr>
            <a:noAutofit/>
          </a:bodyPr>
          <a:lstStyle/>
          <a:p>
            <a:pPr algn="ctr" eaLnBrk="1" fontAlgn="auto" hangingPunct="1">
              <a:spcAft>
                <a:spcPts val="0"/>
              </a:spcAft>
              <a:defRPr/>
            </a:pPr>
            <a:r>
              <a:rPr lang="ru-RU" sz="4800" dirty="0" smtClean="0">
                <a:solidFill>
                  <a:srgbClr val="7030A0"/>
                </a:solidFill>
                <a:effectLst>
                  <a:outerShdw blurRad="38100" dist="38100" dir="2700000" algn="tl">
                    <a:srgbClr val="000000">
                      <a:alpha val="43137"/>
                    </a:srgbClr>
                  </a:outerShdw>
                </a:effectLst>
              </a:rPr>
              <a:t>Домашние лабораторные работы</a:t>
            </a:r>
            <a:r>
              <a:rPr lang="en-US" sz="4800" dirty="0" smtClean="0">
                <a:solidFill>
                  <a:srgbClr val="7030A0"/>
                </a:solidFill>
                <a:effectLst>
                  <a:outerShdw blurRad="38100" dist="38100" dir="2700000" algn="tl">
                    <a:srgbClr val="000000">
                      <a:alpha val="43137"/>
                    </a:srgbClr>
                  </a:outerShdw>
                </a:effectLst>
              </a:rPr>
              <a:t> </a:t>
            </a:r>
            <a:r>
              <a:rPr lang="ru-RU" sz="4800" dirty="0" smtClean="0">
                <a:solidFill>
                  <a:srgbClr val="7030A0"/>
                </a:solidFill>
                <a:effectLst>
                  <a:outerShdw blurRad="38100" dist="38100" dir="2700000" algn="tl">
                    <a:srgbClr val="000000">
                      <a:alpha val="43137"/>
                    </a:srgbClr>
                  </a:outerShdw>
                </a:effectLst>
              </a:rPr>
              <a:t/>
            </a:r>
            <a:br>
              <a:rPr lang="ru-RU" sz="4800" dirty="0" smtClean="0">
                <a:solidFill>
                  <a:srgbClr val="7030A0"/>
                </a:solidFill>
                <a:effectLst>
                  <a:outerShdw blurRad="38100" dist="38100" dir="2700000" algn="tl">
                    <a:srgbClr val="000000">
                      <a:alpha val="43137"/>
                    </a:srgbClr>
                  </a:outerShdw>
                </a:effectLst>
              </a:rPr>
            </a:br>
            <a:r>
              <a:rPr lang="ru-RU" sz="4800" dirty="0" smtClean="0">
                <a:solidFill>
                  <a:srgbClr val="7030A0"/>
                </a:solidFill>
                <a:effectLst>
                  <a:outerShdw blurRad="38100" dist="38100" dir="2700000" algn="tl">
                    <a:srgbClr val="000000">
                      <a:alpha val="43137"/>
                    </a:srgbClr>
                  </a:outerShdw>
                </a:effectLst>
              </a:rPr>
              <a:t/>
            </a:r>
            <a:br>
              <a:rPr lang="ru-RU" sz="4800" dirty="0" smtClean="0">
                <a:solidFill>
                  <a:srgbClr val="7030A0"/>
                </a:solidFill>
                <a:effectLst>
                  <a:outerShdw blurRad="38100" dist="38100" dir="2700000" algn="tl">
                    <a:srgbClr val="000000">
                      <a:alpha val="43137"/>
                    </a:srgbClr>
                  </a:outerShdw>
                </a:effectLst>
              </a:rPr>
            </a:br>
            <a:r>
              <a:rPr lang="ru-RU" sz="3200" i="1" dirty="0" smtClean="0">
                <a:solidFill>
                  <a:srgbClr val="7030A0"/>
                </a:solidFill>
                <a:effectLst>
                  <a:outerShdw blurRad="38100" dist="38100" dir="2700000" algn="tl">
                    <a:srgbClr val="000000">
                      <a:alpha val="43137"/>
                    </a:srgbClr>
                  </a:outerShdw>
                </a:effectLst>
              </a:rPr>
              <a:t>по биологии</a:t>
            </a:r>
            <a:endParaRPr lang="ru-RU" sz="3200" i="1" dirty="0">
              <a:solidFill>
                <a:srgbClr val="7030A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3571868" y="3714752"/>
            <a:ext cx="2952750" cy="2592387"/>
          </a:xfrm>
        </p:spPr>
        <p:txBody>
          <a:bodyPr>
            <a:noAutofit/>
          </a:bodyPr>
          <a:lstStyle/>
          <a:p>
            <a:pPr eaLnBrk="1" fontAlgn="auto" hangingPunct="1">
              <a:spcAft>
                <a:spcPts val="0"/>
              </a:spcAft>
              <a:buFont typeface="Wingdings"/>
              <a:buNone/>
              <a:defRPr/>
            </a:pPr>
            <a:r>
              <a:rPr lang="ru-RU" sz="5400" i="1" dirty="0" smtClean="0">
                <a:solidFill>
                  <a:schemeClr val="tx1"/>
                </a:solidFill>
                <a:effectLst>
                  <a:outerShdw blurRad="38100" dist="38100" dir="2700000" algn="tl">
                    <a:srgbClr val="000000">
                      <a:alpha val="43137"/>
                    </a:srgbClr>
                  </a:outerShdw>
                </a:effectLst>
              </a:rPr>
              <a:t>     8</a:t>
            </a:r>
          </a:p>
          <a:p>
            <a:pPr eaLnBrk="1" fontAlgn="auto" hangingPunct="1">
              <a:spcAft>
                <a:spcPts val="0"/>
              </a:spcAft>
              <a:buFont typeface="Wingdings"/>
              <a:buNone/>
              <a:defRPr/>
            </a:pPr>
            <a:r>
              <a:rPr lang="ru-RU" sz="5400" i="1" dirty="0" smtClean="0">
                <a:solidFill>
                  <a:schemeClr val="tx1"/>
                </a:solidFill>
                <a:effectLst>
                  <a:outerShdw blurRad="38100" dist="38100" dir="2700000" algn="tl">
                    <a:srgbClr val="000000">
                      <a:alpha val="43137"/>
                    </a:srgbClr>
                  </a:outerShdw>
                </a:effectLst>
              </a:rPr>
              <a:t>класс</a:t>
            </a:r>
          </a:p>
          <a:p>
            <a:pPr eaLnBrk="1" fontAlgn="auto" hangingPunct="1">
              <a:spcAft>
                <a:spcPts val="0"/>
              </a:spcAft>
              <a:buFont typeface="Wingdings"/>
              <a:buNone/>
              <a:defRPr/>
            </a:pPr>
            <a:endParaRPr lang="ru-RU" i="1" dirty="0" smtClean="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87675" y="0"/>
            <a:ext cx="1595438" cy="581025"/>
          </a:xfrm>
        </p:spPr>
        <p:txBody>
          <a:bodyPr wrap="square" lIns="91440" tIns="45720" rIns="91440" bIns="45720" numCol="1" anchorCtr="0" compatLnSpc="1">
            <a:prstTxWarp prst="textNoShape">
              <a:avLst/>
            </a:prstTxWarp>
          </a:bodyPr>
          <a:lstStyle/>
          <a:p>
            <a:pP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СКЕЛЕТ.</a:t>
            </a:r>
          </a:p>
        </p:txBody>
      </p:sp>
      <p:sp>
        <p:nvSpPr>
          <p:cNvPr id="51203" name="Объект 2"/>
          <p:cNvSpPr>
            <a:spLocks noGrp="1"/>
          </p:cNvSpPr>
          <p:nvPr>
            <p:ph sz="quarter" idx="1"/>
          </p:nvPr>
        </p:nvSpPr>
        <p:spPr>
          <a:xfrm>
            <a:off x="323850" y="1484313"/>
            <a:ext cx="7272338" cy="2160587"/>
          </a:xfrm>
        </p:spPr>
        <p:txBody>
          <a:bodyPr/>
          <a:lstStyle/>
          <a:p>
            <a:pPr marL="342900" indent="-342900" eaLnBrk="1" hangingPunct="1">
              <a:spcBef>
                <a:spcPct val="20000"/>
              </a:spcBef>
              <a:buClr>
                <a:srgbClr val="7030A0"/>
              </a:buClr>
              <a:buSzPct val="103000"/>
              <a:buFont typeface="Arial" charset="0"/>
              <a:buChar char="•"/>
            </a:pPr>
            <a:r>
              <a:rPr lang="ru-RU" sz="2000" dirty="0" smtClean="0">
                <a:solidFill>
                  <a:srgbClr val="000000"/>
                </a:solidFill>
              </a:rPr>
              <a:t>Возьмите в руки линейку и встаньте на стул.</a:t>
            </a:r>
          </a:p>
          <a:p>
            <a:pPr marL="342900" indent="-342900" eaLnBrk="1" hangingPunct="1">
              <a:spcBef>
                <a:spcPct val="20000"/>
              </a:spcBef>
              <a:buClr>
                <a:srgbClr val="7030A0"/>
              </a:buClr>
              <a:buSzPct val="103000"/>
              <a:buFont typeface="Arial" charset="0"/>
              <a:buChar char="•"/>
            </a:pPr>
            <a:r>
              <a:rPr lang="ru-RU" sz="2000" dirty="0" smtClean="0">
                <a:solidFill>
                  <a:srgbClr val="000000"/>
                </a:solidFill>
              </a:rPr>
              <a:t>Не сгибая ног, согните корпус в пояснице.</a:t>
            </a:r>
          </a:p>
          <a:p>
            <a:pPr marL="342900" indent="-342900" eaLnBrk="1" hangingPunct="1">
              <a:spcBef>
                <a:spcPct val="20000"/>
              </a:spcBef>
              <a:buClr>
                <a:srgbClr val="7030A0"/>
              </a:buClr>
              <a:buSzPct val="103000"/>
              <a:buFont typeface="Arial" charset="0"/>
              <a:buChar char="•"/>
            </a:pPr>
            <a:r>
              <a:rPr lang="ru-RU" sz="2000" dirty="0" smtClean="0">
                <a:solidFill>
                  <a:srgbClr val="000000"/>
                </a:solidFill>
              </a:rPr>
              <a:t>Измерьте расстояние между указательным пальцем опущенных вниз рук и уровнем стула.</a:t>
            </a:r>
          </a:p>
        </p:txBody>
      </p:sp>
      <p:sp>
        <p:nvSpPr>
          <p:cNvPr id="4" name="Прямоугольник 3"/>
          <p:cNvSpPr/>
          <p:nvPr/>
        </p:nvSpPr>
        <p:spPr>
          <a:xfrm>
            <a:off x="190500" y="496888"/>
            <a:ext cx="8629650" cy="457200"/>
          </a:xfrm>
          <a:prstGeom prst="rect">
            <a:avLst/>
          </a:prstGeom>
        </p:spPr>
        <p:txBody>
          <a:bodyPr>
            <a:spAutoFit/>
          </a:bodyPr>
          <a:lstStyle/>
          <a:p>
            <a:pPr>
              <a:defRPr/>
            </a:pPr>
            <a:r>
              <a:rPr lang="ru-RU" sz="2400" i="1" u="sng" dirty="0">
                <a:solidFill>
                  <a:srgbClr val="7030A0"/>
                </a:solidFill>
                <a:effectLst>
                  <a:outerShdw blurRad="38100" dist="38100" dir="2700000" algn="tl">
                    <a:srgbClr val="C0C0C0"/>
                  </a:outerShdw>
                </a:effectLst>
                <a:latin typeface="Century Schoolbook" pitchFamily="18" charset="0"/>
              </a:rPr>
              <a:t>Работа </a:t>
            </a:r>
            <a:r>
              <a:rPr lang="ru-RU" sz="2400" i="1" u="sng" dirty="0" smtClean="0">
                <a:solidFill>
                  <a:srgbClr val="7030A0"/>
                </a:solidFill>
                <a:effectLst>
                  <a:outerShdw blurRad="38100" dist="38100" dir="2700000" algn="tl">
                    <a:srgbClr val="C0C0C0"/>
                  </a:outerShdw>
                </a:effectLst>
                <a:latin typeface="Century Schoolbook" pitchFamily="18" charset="0"/>
              </a:rPr>
              <a:t>№4  </a:t>
            </a:r>
            <a:r>
              <a:rPr lang="ru-RU" sz="2400" u="sng" dirty="0" smtClean="0">
                <a:effectLst>
                  <a:outerShdw blurRad="38100" dist="38100" dir="2700000" algn="tl">
                    <a:srgbClr val="C0C0C0"/>
                  </a:outerShdw>
                </a:effectLst>
                <a:latin typeface="Century Schoolbook" pitchFamily="18" charset="0"/>
              </a:rPr>
              <a:t>Определение </a:t>
            </a:r>
            <a:r>
              <a:rPr lang="ru-RU" sz="2400" u="sng" dirty="0">
                <a:effectLst>
                  <a:outerShdw blurRad="38100" dist="38100" dir="2700000" algn="tl">
                    <a:srgbClr val="C0C0C0"/>
                  </a:outerShdw>
                </a:effectLst>
                <a:latin typeface="Century Schoolbook" pitchFamily="18" charset="0"/>
              </a:rPr>
              <a:t>гибкости позвоночника</a:t>
            </a:r>
          </a:p>
        </p:txBody>
      </p:sp>
      <p:sp>
        <p:nvSpPr>
          <p:cNvPr id="51205" name="Прямоугольник 4"/>
          <p:cNvSpPr>
            <a:spLocks noChangeArrowheads="1"/>
          </p:cNvSpPr>
          <p:nvPr/>
        </p:nvSpPr>
        <p:spPr bwMode="auto">
          <a:xfrm>
            <a:off x="323850" y="1052513"/>
            <a:ext cx="1955800" cy="400050"/>
          </a:xfrm>
          <a:prstGeom prst="rect">
            <a:avLst/>
          </a:prstGeom>
          <a:noFill/>
          <a:ln w="9525">
            <a:noFill/>
            <a:miter lim="800000"/>
            <a:headEnd/>
            <a:tailEnd/>
          </a:ln>
        </p:spPr>
        <p:txBody>
          <a:bodyPr wrap="none">
            <a:spAutoFit/>
          </a:bodyPr>
          <a:lstStyle/>
          <a:p>
            <a:pPr>
              <a:spcBef>
                <a:spcPts val="600"/>
              </a:spcBef>
              <a:buClr>
                <a:srgbClr val="4E67C8"/>
              </a:buClr>
              <a:buSzPct val="70000"/>
            </a:pPr>
            <a:r>
              <a:rPr lang="ru-RU" sz="2000" b="1">
                <a:solidFill>
                  <a:srgbClr val="000000"/>
                </a:solidFill>
                <a:latin typeface="Century Schoolbook" pitchFamily="18" charset="0"/>
              </a:rPr>
              <a:t>«помощник»:</a:t>
            </a:r>
          </a:p>
        </p:txBody>
      </p:sp>
      <p:sp>
        <p:nvSpPr>
          <p:cNvPr id="6" name="Прямоугольник 5"/>
          <p:cNvSpPr/>
          <p:nvPr/>
        </p:nvSpPr>
        <p:spPr>
          <a:xfrm>
            <a:off x="581025" y="4149725"/>
            <a:ext cx="7848600" cy="1476375"/>
          </a:xfrm>
          <a:prstGeom prst="rect">
            <a:avLst/>
          </a:prstGeom>
          <a:solidFill>
            <a:schemeClr val="accent1">
              <a:lumMod val="20000"/>
              <a:lumOff val="80000"/>
            </a:schemeClr>
          </a:solidFill>
          <a:ln>
            <a:solidFill>
              <a:srgbClr val="7030A0"/>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ru-RU" dirty="0"/>
              <a:t>Возраст и работоспособность позвоночника определяются его гибкостью, а не возрастом человека. Так позвоночник 70-летних йогов порой “моложе” позвоночников 15-летних подростков. Доказано, что регулярные физические нагрузки </a:t>
            </a:r>
            <a:r>
              <a:rPr lang="ru-RU" dirty="0" err="1"/>
              <a:t>оздоравливают</a:t>
            </a:r>
            <a:r>
              <a:rPr lang="ru-RU" dirty="0"/>
              <a:t> позвоночник, позволяя его хозяину навсегда забыть о болях в спине.</a:t>
            </a:r>
            <a:endParaRPr lang="ru-RU" dirty="0">
              <a:solidFill>
                <a:prstClr val="black"/>
              </a:solidFill>
            </a:endParaRPr>
          </a:p>
        </p:txBody>
      </p:sp>
      <p:sp>
        <p:nvSpPr>
          <p:cNvPr id="7" name="Горизонтальный свиток 6"/>
          <p:cNvSpPr/>
          <p:nvPr/>
        </p:nvSpPr>
        <p:spPr>
          <a:xfrm>
            <a:off x="323850" y="3860800"/>
            <a:ext cx="8013700" cy="2016125"/>
          </a:xfrm>
          <a:prstGeom prst="horizontalScroll">
            <a:avLst/>
          </a:prstGeom>
          <a:solidFill>
            <a:schemeClr val="accent1">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p:nvPr>
        </p:nvSpPr>
        <p:spPr bwMode="auto">
          <a:xfrm>
            <a:off x="1714480" y="142852"/>
            <a:ext cx="5545138" cy="581025"/>
          </a:xfrm>
        </p:spPr>
        <p:txBody>
          <a:bodyPr wrap="square" lIns="91440" tIns="45720" rIns="91440" bIns="45720" numCol="1" anchorCtr="0" compatLnSpc="1">
            <a:prstTxWarp prst="textNoShape">
              <a:avLst/>
            </a:prstTxWarp>
          </a:bodyPr>
          <a:lstStyle/>
          <a:p>
            <a:pPr eaLnBrk="1" hangingPunct="1"/>
            <a:r>
              <a:rPr lang="ru-RU" sz="2700" cap="none" dirty="0" smtClean="0">
                <a:solidFill>
                  <a:srgbClr val="7030A0"/>
                </a:solidFill>
              </a:rPr>
              <a:t>Оформление работы №</a:t>
            </a:r>
            <a:r>
              <a:rPr lang="en-US" sz="2700" cap="none" dirty="0" smtClean="0">
                <a:solidFill>
                  <a:srgbClr val="7030A0"/>
                </a:solidFill>
              </a:rPr>
              <a:t>4</a:t>
            </a:r>
            <a:endParaRPr lang="ru-RU" sz="2700" cap="none" dirty="0" smtClean="0">
              <a:solidFill>
                <a:srgbClr val="7030A0"/>
              </a:solidFill>
            </a:endParaRPr>
          </a:p>
        </p:txBody>
      </p:sp>
      <p:sp>
        <p:nvSpPr>
          <p:cNvPr id="52226" name="Объект 2"/>
          <p:cNvSpPr>
            <a:spLocks noGrp="1"/>
          </p:cNvSpPr>
          <p:nvPr>
            <p:ph sz="quarter" idx="1"/>
          </p:nvPr>
        </p:nvSpPr>
        <p:spPr>
          <a:xfrm>
            <a:off x="250825" y="1196975"/>
            <a:ext cx="7467600" cy="3170238"/>
          </a:xfrm>
        </p:spPr>
        <p:txBody>
          <a:bodyPr/>
          <a:lstStyle/>
          <a:p>
            <a:pPr marL="0" indent="0" eaLnBrk="1" hangingPunct="1">
              <a:buClr>
                <a:srgbClr val="4E67C8"/>
              </a:buClr>
              <a:buFont typeface="Wingdings" pitchFamily="2" charset="2"/>
              <a:buNone/>
            </a:pPr>
            <a:r>
              <a:rPr lang="ru-RU" sz="1900" dirty="0" smtClean="0">
                <a:solidFill>
                  <a:srgbClr val="000000"/>
                </a:solidFill>
              </a:rPr>
              <a:t>1.Выполнить предложенные исследования.</a:t>
            </a:r>
          </a:p>
          <a:p>
            <a:pPr marL="0" indent="0" eaLnBrk="1" hangingPunct="1">
              <a:buFont typeface="Wingdings" pitchFamily="2" charset="2"/>
              <a:buNone/>
            </a:pPr>
            <a:r>
              <a:rPr lang="ru-RU" sz="1900" dirty="0" smtClean="0">
                <a:solidFill>
                  <a:srgbClr val="000000"/>
                </a:solidFill>
              </a:rPr>
              <a:t>2.Оцените результат:</a:t>
            </a:r>
          </a:p>
          <a:p>
            <a:pPr marL="0" indent="0" eaLnBrk="1" hangingPunct="1">
              <a:buFont typeface="Wingdings" pitchFamily="2" charset="2"/>
              <a:buNone/>
            </a:pPr>
            <a:r>
              <a:rPr lang="ru-RU" sz="1900" dirty="0" smtClean="0">
                <a:solidFill>
                  <a:srgbClr val="000000"/>
                </a:solidFill>
              </a:rPr>
              <a:t>Если палец опускается ниже уровня стула, измерьте расстояние и запишите со знаком «+» (это говорит о хорошей гибкости позвоночника).</a:t>
            </a:r>
          </a:p>
          <a:p>
            <a:pPr marL="0" indent="0" eaLnBrk="1" hangingPunct="1">
              <a:buClr>
                <a:srgbClr val="4E67C8"/>
              </a:buClr>
              <a:buFont typeface="Wingdings" pitchFamily="2" charset="2"/>
              <a:buNone/>
            </a:pPr>
            <a:r>
              <a:rPr lang="ru-RU" sz="1900" dirty="0" smtClean="0">
                <a:solidFill>
                  <a:srgbClr val="000000"/>
                </a:solidFill>
              </a:rPr>
              <a:t>Если палец не достал до уровня опоры, измерьте расстояние и запишите со знаком «-» (это говорит о недостаточной гибкости позвоночника).</a:t>
            </a:r>
          </a:p>
          <a:p>
            <a:pPr marL="0" indent="0" eaLnBrk="1" hangingPunct="1">
              <a:buFont typeface="Wingdings" pitchFamily="2" charset="2"/>
              <a:buNone/>
            </a:pPr>
            <a:endParaRPr lang="ru-RU" dirty="0" smtClean="0">
              <a:solidFill>
                <a:srgbClr val="000000"/>
              </a:solidFill>
            </a:endParaRPr>
          </a:p>
        </p:txBody>
      </p:sp>
      <p:sp>
        <p:nvSpPr>
          <p:cNvPr id="52227" name="Прямоугольник 3"/>
          <p:cNvSpPr>
            <a:spLocks noChangeArrowheads="1"/>
          </p:cNvSpPr>
          <p:nvPr/>
        </p:nvSpPr>
        <p:spPr bwMode="auto">
          <a:xfrm>
            <a:off x="323850" y="620713"/>
            <a:ext cx="4572000" cy="646112"/>
          </a:xfrm>
          <a:prstGeom prst="rect">
            <a:avLst/>
          </a:prstGeom>
          <a:noFill/>
          <a:ln w="9525">
            <a:noFill/>
            <a:miter lim="800000"/>
            <a:headEnd/>
            <a:tailEnd/>
          </a:ln>
        </p:spPr>
        <p:txBody>
          <a:bodyPr>
            <a:spAutoFit/>
          </a:bodyPr>
          <a:lstStyle/>
          <a:p>
            <a:r>
              <a:rPr lang="ru-RU" b="1" dirty="0">
                <a:solidFill>
                  <a:srgbClr val="000000"/>
                </a:solidFill>
                <a:latin typeface="Century Schoolbook" pitchFamily="18" charset="0"/>
              </a:rPr>
              <a:t>Цель</a:t>
            </a:r>
            <a:r>
              <a:rPr lang="ru-RU" dirty="0">
                <a:solidFill>
                  <a:srgbClr val="000000"/>
                </a:solidFill>
                <a:latin typeface="Century Schoolbook" pitchFamily="18" charset="0"/>
              </a:rPr>
              <a:t>:……</a:t>
            </a:r>
            <a:endParaRPr lang="en-US" dirty="0">
              <a:solidFill>
                <a:srgbClr val="000000"/>
              </a:solidFill>
              <a:latin typeface="Century Schoolbook" pitchFamily="18" charset="0"/>
            </a:endParaRPr>
          </a:p>
          <a:p>
            <a:r>
              <a:rPr lang="ru-RU" b="1" dirty="0">
                <a:solidFill>
                  <a:srgbClr val="000000"/>
                </a:solidFill>
                <a:latin typeface="Century Schoolbook" pitchFamily="18" charset="0"/>
              </a:rPr>
              <a:t>Этапы работы:</a:t>
            </a:r>
          </a:p>
        </p:txBody>
      </p:sp>
      <p:pic>
        <p:nvPicPr>
          <p:cNvPr id="2051" name="Picture 3"/>
          <p:cNvPicPr>
            <a:picLocks noChangeAspect="1" noChangeArrowheads="1"/>
          </p:cNvPicPr>
          <p:nvPr/>
        </p:nvPicPr>
        <p:blipFill rotWithShape="1">
          <a:blip r:embed="rId2" cstate="print">
            <a:extLst/>
          </a:blip>
          <a:srcRect r="3430" b="3301"/>
          <a:stretch/>
        </p:blipFill>
        <p:spPr bwMode="auto">
          <a:xfrm>
            <a:off x="395536" y="4077073"/>
            <a:ext cx="1839664" cy="219672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pic>
        <p:nvPicPr>
          <p:cNvPr id="2052" name="Picture 4"/>
          <p:cNvPicPr>
            <a:picLocks noChangeAspect="1" noChangeArrowheads="1"/>
          </p:cNvPicPr>
          <p:nvPr/>
        </p:nvPicPr>
        <p:blipFill>
          <a:blip r:embed="rId3" cstate="print">
            <a:extLst/>
          </a:blip>
          <a:srcRect/>
          <a:stretch>
            <a:fillRect/>
          </a:stretch>
        </p:blipFill>
        <p:spPr bwMode="auto">
          <a:xfrm>
            <a:off x="3995936" y="3861048"/>
            <a:ext cx="3096344" cy="275574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bwMode="auto">
          <a:xfrm>
            <a:off x="250825" y="-171450"/>
            <a:ext cx="8218488" cy="796925"/>
          </a:xfrm>
          <a:noFill/>
        </p:spPr>
        <p:txBody>
          <a:bodyPr wrap="square" lIns="91440" tIns="45720" rIns="91440" bIns="45720" numCol="1" anchorCtr="0" compatLnSpc="1">
            <a:prstTxWarp prst="textNoShape">
              <a:avLst/>
            </a:prstTxWarp>
          </a:bodyPr>
          <a:lstStyle/>
          <a:p>
            <a:r>
              <a:rPr lang="ru-RU" sz="2400" i="1" u="sng" cap="none" dirty="0" smtClean="0">
                <a:solidFill>
                  <a:srgbClr val="7030A0"/>
                </a:solidFill>
                <a:effectLst>
                  <a:outerShdw blurRad="38100" dist="38100" dir="2700000" algn="tl">
                    <a:srgbClr val="C0C0C0"/>
                  </a:outerShdw>
                </a:effectLst>
              </a:rPr>
              <a:t>Работа№5</a:t>
            </a:r>
            <a:r>
              <a:rPr lang="en-US" sz="2400" i="1" u="sng" cap="none" dirty="0" smtClean="0">
                <a:solidFill>
                  <a:srgbClr val="7030A0"/>
                </a:solidFill>
                <a:effectLst>
                  <a:outerShdw blurRad="38100" dist="38100" dir="2700000" algn="tl">
                    <a:srgbClr val="C0C0C0"/>
                  </a:outerShdw>
                </a:effectLst>
              </a:rPr>
              <a:t> </a:t>
            </a:r>
            <a:r>
              <a:rPr lang="ru-RU" sz="2400" u="sng" cap="none" dirty="0" smtClean="0">
                <a:solidFill>
                  <a:schemeClr val="tx1"/>
                </a:solidFill>
                <a:effectLst>
                  <a:outerShdw blurRad="38100" dist="38100" dir="2700000" algn="tl">
                    <a:srgbClr val="C0C0C0"/>
                  </a:outerShdw>
                </a:effectLst>
              </a:rPr>
              <a:t>Определение наличия плоскостопия</a:t>
            </a:r>
          </a:p>
        </p:txBody>
      </p:sp>
      <p:sp>
        <p:nvSpPr>
          <p:cNvPr id="61443" name="Rectangle 3"/>
          <p:cNvSpPr>
            <a:spLocks noGrp="1"/>
          </p:cNvSpPr>
          <p:nvPr>
            <p:ph sz="quarter" idx="1"/>
          </p:nvPr>
        </p:nvSpPr>
        <p:spPr>
          <a:xfrm>
            <a:off x="251520" y="1340768"/>
            <a:ext cx="8238835" cy="2952328"/>
          </a:xfrm>
        </p:spPr>
        <p:txBody>
          <a:bodyPr/>
          <a:lstStyle/>
          <a:p>
            <a:pPr marL="342900" indent="-342900" eaLnBrk="1" hangingPunct="1">
              <a:spcBef>
                <a:spcPct val="20000"/>
              </a:spcBef>
              <a:buClr>
                <a:srgbClr val="7030A0"/>
              </a:buClr>
              <a:buSzPct val="103000"/>
              <a:buFont typeface="Arial" charset="0"/>
              <a:buChar char="•"/>
            </a:pPr>
            <a:r>
              <a:rPr lang="ru-RU" sz="2000" dirty="0">
                <a:solidFill>
                  <a:srgbClr val="000000"/>
                </a:solidFill>
              </a:rPr>
              <a:t>Измерьте ширину плюсневой части отпечатка ноги в сантиметрах.</a:t>
            </a:r>
          </a:p>
          <a:p>
            <a:pPr marL="342900" indent="-342900" eaLnBrk="1" hangingPunct="1">
              <a:spcBef>
                <a:spcPct val="20000"/>
              </a:spcBef>
              <a:buClr>
                <a:srgbClr val="7030A0"/>
              </a:buClr>
              <a:buSzPct val="103000"/>
              <a:buFont typeface="Arial" charset="0"/>
              <a:buChar char="•"/>
            </a:pPr>
            <a:r>
              <a:rPr lang="ru-RU" sz="2000" dirty="0">
                <a:solidFill>
                  <a:srgbClr val="000000"/>
                </a:solidFill>
              </a:rPr>
              <a:t>Измерьте ширину отпечатка стопы в её средней части.</a:t>
            </a:r>
          </a:p>
          <a:p>
            <a:pPr marL="342900" indent="-342900" eaLnBrk="1" hangingPunct="1">
              <a:spcBef>
                <a:spcPct val="20000"/>
              </a:spcBef>
              <a:buClr>
                <a:srgbClr val="7030A0"/>
              </a:buClr>
              <a:buSzPct val="103000"/>
              <a:buFont typeface="Arial" charset="0"/>
              <a:buChar char="•"/>
            </a:pPr>
            <a:r>
              <a:rPr lang="ru-RU" sz="2000" dirty="0">
                <a:solidFill>
                  <a:srgbClr val="000000"/>
                </a:solidFill>
              </a:rPr>
              <a:t>Число, означающее ширину отпечатка стопы в средней части, разделите на число, означающее ширину её плюсневой части. Результат выразите в процентах.</a:t>
            </a:r>
          </a:p>
        </p:txBody>
      </p:sp>
      <p:sp>
        <p:nvSpPr>
          <p:cNvPr id="61448" name="Rectangle 8"/>
          <p:cNvSpPr>
            <a:spLocks noChangeArrowheads="1"/>
          </p:cNvSpPr>
          <p:nvPr/>
        </p:nvSpPr>
        <p:spPr bwMode="auto">
          <a:xfrm>
            <a:off x="388946" y="719172"/>
            <a:ext cx="1938337" cy="671513"/>
          </a:xfrm>
          <a:prstGeom prst="rect">
            <a:avLst/>
          </a:prstGeom>
          <a:noFill/>
          <a:ln w="9525">
            <a:noFill/>
            <a:miter lim="800000"/>
            <a:headEnd/>
            <a:tailEnd/>
          </a:ln>
          <a:effectLst/>
        </p:spPr>
        <p:txBody>
          <a:bodyPr wrap="none">
            <a:spAutoFit/>
          </a:bodyPr>
          <a:lstStyle/>
          <a:p>
            <a:r>
              <a:rPr lang="ru-RU" sz="2000" b="1" dirty="0">
                <a:solidFill>
                  <a:srgbClr val="000000"/>
                </a:solidFill>
                <a:latin typeface="Century Schoolbook" pitchFamily="18" charset="0"/>
              </a:rPr>
              <a:t>«помощник»:</a:t>
            </a:r>
            <a:r>
              <a:rPr lang="ru-RU" b="1" dirty="0">
                <a:solidFill>
                  <a:srgbClr val="000000"/>
                </a:solidFill>
              </a:rPr>
              <a:t/>
            </a:r>
            <a:br>
              <a:rPr lang="ru-RU" b="1" dirty="0">
                <a:solidFill>
                  <a:srgbClr val="000000"/>
                </a:solidFill>
              </a:rPr>
            </a:br>
            <a:endParaRPr lang="ru-RU" dirty="0">
              <a:solidFill>
                <a:srgbClr val="000000"/>
              </a:solidFill>
            </a:endParaRPr>
          </a:p>
        </p:txBody>
      </p:sp>
      <p:sp>
        <p:nvSpPr>
          <p:cNvPr id="6" name="Прямоугольник 5"/>
          <p:cNvSpPr/>
          <p:nvPr/>
        </p:nvSpPr>
        <p:spPr>
          <a:xfrm>
            <a:off x="555113" y="3958146"/>
            <a:ext cx="8424863" cy="2298700"/>
          </a:xfrm>
          <a:prstGeom prst="rect">
            <a:avLst/>
          </a:prstGeom>
          <a:solidFill>
            <a:schemeClr val="accent1">
              <a:lumMod val="20000"/>
              <a:lumOff val="80000"/>
            </a:schemeClr>
          </a:solidFill>
          <a:ln>
            <a:solidFill>
              <a:srgbClr val="7030A0"/>
            </a:solidFill>
          </a:ln>
        </p:spPr>
        <p:txBody>
          <a:bodyPr>
            <a:spAutoFit/>
          </a:bodyPr>
          <a:lstStyle/>
          <a:p>
            <a:r>
              <a:rPr lang="ru-RU">
                <a:latin typeface="Century Schoolbook" pitchFamily="18" charset="0"/>
              </a:rPr>
              <a:t>Плоскостопием, как следует из названия, называется болезнь, при которой свод стопы теряет свою природную вогнутость, и нога становится уплощенной. Казалось бы, такой небольшой дефект, но вреда от него очень-очень много. Во-первых, у человека сразу изменяется походка. Во-вторых, обувь начинает стаптываться неравномерно, внутренняя часть быстрее, чем наружная. Но это еще полбеды. Самое ужасное заключается в том, что такие «плоские» стопы теряют способность пружинить при ходьбе.</a:t>
            </a:r>
            <a:r>
              <a:rPr lang="ru-RU"/>
              <a:t> </a:t>
            </a:r>
          </a:p>
        </p:txBody>
      </p:sp>
      <p:sp>
        <p:nvSpPr>
          <p:cNvPr id="7" name="Горизонтальный свиток 6"/>
          <p:cNvSpPr/>
          <p:nvPr/>
        </p:nvSpPr>
        <p:spPr>
          <a:xfrm>
            <a:off x="179512" y="3573016"/>
            <a:ext cx="8785101" cy="3068960"/>
          </a:xfrm>
          <a:prstGeom prst="horizontalScroll">
            <a:avLst/>
          </a:prstGeom>
          <a:solidFill>
            <a:schemeClr val="accent1">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idx="4294967295"/>
          </p:nvPr>
        </p:nvSpPr>
        <p:spPr bwMode="auto">
          <a:xfrm>
            <a:off x="971600" y="116632"/>
            <a:ext cx="7395542" cy="594320"/>
          </a:xfrm>
          <a:noFill/>
        </p:spPr>
        <p:txBody>
          <a:bodyPr wrap="square" lIns="91440" tIns="45720" rIns="91440" bIns="45720" numCol="1" anchorCtr="0" compatLnSpc="1">
            <a:prstTxWarp prst="textNoShape">
              <a:avLst/>
            </a:prstTxWarp>
            <a:normAutofit/>
          </a:bodyPr>
          <a:lstStyle/>
          <a:p>
            <a:r>
              <a:rPr lang="ru-RU" sz="2700" cap="none" dirty="0" smtClean="0">
                <a:solidFill>
                  <a:srgbClr val="7030A0"/>
                </a:solidFill>
              </a:rPr>
              <a:t>Оформление работы №5</a:t>
            </a:r>
            <a:endParaRPr lang="ru-RU" sz="2700" cap="none" dirty="0">
              <a:solidFill>
                <a:srgbClr val="7030A0"/>
              </a:solidFill>
            </a:endParaRPr>
          </a:p>
        </p:txBody>
      </p:sp>
      <p:sp>
        <p:nvSpPr>
          <p:cNvPr id="62468" name="Rectangle 4"/>
          <p:cNvSpPr>
            <a:spLocks noChangeArrowheads="1"/>
          </p:cNvSpPr>
          <p:nvPr/>
        </p:nvSpPr>
        <p:spPr bwMode="auto">
          <a:xfrm>
            <a:off x="330498" y="764704"/>
            <a:ext cx="4572000" cy="641350"/>
          </a:xfrm>
          <a:prstGeom prst="rect">
            <a:avLst/>
          </a:prstGeom>
          <a:noFill/>
          <a:ln w="9525">
            <a:noFill/>
            <a:miter lim="800000"/>
            <a:headEnd/>
            <a:tailEnd/>
          </a:ln>
          <a:effectLst/>
        </p:spPr>
        <p:txBody>
          <a:bodyPr>
            <a:spAutoFit/>
          </a:bodyPr>
          <a:lstStyle/>
          <a:p>
            <a:r>
              <a:rPr lang="ru-RU" b="1" dirty="0">
                <a:solidFill>
                  <a:srgbClr val="000000"/>
                </a:solidFill>
                <a:latin typeface="Century Schoolbook" pitchFamily="18" charset="0"/>
              </a:rPr>
              <a:t>Цель:……</a:t>
            </a:r>
            <a:endParaRPr lang="en-US" b="1" dirty="0">
              <a:solidFill>
                <a:srgbClr val="000000"/>
              </a:solidFill>
              <a:latin typeface="Century Schoolbook" pitchFamily="18" charset="0"/>
            </a:endParaRPr>
          </a:p>
          <a:p>
            <a:r>
              <a:rPr lang="ru-RU" b="1" dirty="0">
                <a:solidFill>
                  <a:srgbClr val="000000"/>
                </a:solidFill>
                <a:latin typeface="Century Schoolbook" pitchFamily="18" charset="0"/>
              </a:rPr>
              <a:t>Этапы работы:</a:t>
            </a:r>
          </a:p>
        </p:txBody>
      </p:sp>
      <p:sp>
        <p:nvSpPr>
          <p:cNvPr id="62469" name="Объект 2"/>
          <p:cNvSpPr>
            <a:spLocks/>
          </p:cNvSpPr>
          <p:nvPr/>
        </p:nvSpPr>
        <p:spPr bwMode="auto">
          <a:xfrm>
            <a:off x="309042" y="1556792"/>
            <a:ext cx="7467600" cy="1511300"/>
          </a:xfrm>
          <a:prstGeom prst="rect">
            <a:avLst/>
          </a:prstGeom>
          <a:noFill/>
          <a:ln w="9525">
            <a:noFill/>
            <a:miter lim="800000"/>
            <a:headEnd/>
            <a:tailEnd/>
          </a:ln>
        </p:spPr>
        <p:txBody>
          <a:bodyPr/>
          <a:lstStyle/>
          <a:p>
            <a:pPr>
              <a:spcBef>
                <a:spcPts val="600"/>
              </a:spcBef>
              <a:buClr>
                <a:srgbClr val="4E67C8"/>
              </a:buClr>
              <a:buSzPct val="70000"/>
              <a:buFont typeface="Wingdings" pitchFamily="2" charset="2"/>
              <a:buNone/>
            </a:pPr>
            <a:r>
              <a:rPr lang="ru-RU" sz="1900" dirty="0">
                <a:solidFill>
                  <a:srgbClr val="000000"/>
                </a:solidFill>
                <a:latin typeface="Century Schoolbook" pitchFamily="18" charset="0"/>
              </a:rPr>
              <a:t>1.Выполнить предложенные исследования.</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2.Оцените результат:</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Если полученное процентное отношение не будут превышать 33%,стопа нормальная, плоскостопия нет.</a:t>
            </a:r>
            <a:endParaRPr lang="ru-RU" sz="2400" dirty="0">
              <a:solidFill>
                <a:srgbClr val="000000"/>
              </a:solidFill>
              <a:latin typeface="Century Schoolbook" pitchFamily="18" charset="0"/>
            </a:endParaRPr>
          </a:p>
        </p:txBody>
      </p:sp>
      <p:pic>
        <p:nvPicPr>
          <p:cNvPr id="62470" name="Picture 6"/>
          <p:cNvPicPr>
            <a:picLocks noChangeAspect="1" noChangeArrowheads="1"/>
          </p:cNvPicPr>
          <p:nvPr/>
        </p:nvPicPr>
        <p:blipFill>
          <a:blip r:embed="rId2" cstate="print"/>
          <a:srcRect/>
          <a:stretch>
            <a:fillRect/>
          </a:stretch>
        </p:blipFill>
        <p:spPr bwMode="auto">
          <a:xfrm>
            <a:off x="468313" y="3789362"/>
            <a:ext cx="4032250" cy="268128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827963" cy="606425"/>
          </a:xfrm>
        </p:spPr>
        <p:txBody>
          <a:bodyPr wrap="square" lIns="91440" tIns="45720" rIns="91440" bIns="45720" numCol="1" anchorCtr="0" compatLnSpc="1">
            <a:prstTxWarp prst="textNoShape">
              <a:avLst/>
            </a:prstTxWarp>
          </a:bodyPr>
          <a:lstStyle/>
          <a:p>
            <a:pPr algn="ctr" eaLnBrk="1" hangingPunct="1">
              <a:defRPr/>
            </a:pPr>
            <a:r>
              <a:rPr lang="en-US" cap="none" smtClean="0">
                <a:solidFill>
                  <a:srgbClr val="7030A0"/>
                </a:solidFill>
                <a:effectLst>
                  <a:outerShdw blurRad="38100" dist="38100" dir="2700000" algn="tl">
                    <a:srgbClr val="C0C0C0"/>
                  </a:outerShdw>
                </a:effectLst>
                <a:latin typeface="Tahoma" pitchFamily="34" charset="0"/>
                <a:cs typeface="Tahoma" pitchFamily="34" charset="0"/>
              </a:rPr>
              <a:t>   </a:t>
            </a:r>
            <a:r>
              <a:rPr lang="ru-RU" cap="none" smtClean="0">
                <a:solidFill>
                  <a:srgbClr val="7030A0"/>
                </a:solidFill>
                <a:effectLst>
                  <a:outerShdw blurRad="38100" dist="38100" dir="2700000" algn="tl">
                    <a:srgbClr val="C0C0C0"/>
                  </a:outerShdw>
                </a:effectLst>
                <a:latin typeface="Tahoma" pitchFamily="34" charset="0"/>
                <a:cs typeface="Tahoma" pitchFamily="34" charset="0"/>
              </a:rPr>
              <a:t>МЫШЕЧНАЯ СИСТЕМА</a:t>
            </a:r>
          </a:p>
        </p:txBody>
      </p:sp>
      <p:sp>
        <p:nvSpPr>
          <p:cNvPr id="3" name="Объект 2"/>
          <p:cNvSpPr>
            <a:spLocks noGrp="1"/>
          </p:cNvSpPr>
          <p:nvPr>
            <p:ph sz="quarter" idx="1"/>
          </p:nvPr>
        </p:nvSpPr>
        <p:spPr>
          <a:xfrm>
            <a:off x="179388" y="549275"/>
            <a:ext cx="8569325" cy="4751388"/>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№6</a:t>
            </a:r>
            <a:r>
              <a:rPr lang="ru-RU" u="sng" dirty="0" smtClean="0">
                <a:solidFill>
                  <a:prstClr val="black"/>
                </a:solidFill>
                <a:effectLst>
                  <a:outerShdw blurRad="38100" dist="38100" dir="2700000" algn="tl">
                    <a:srgbClr val="000000">
                      <a:alpha val="43137"/>
                    </a:srgbClr>
                  </a:outerShdw>
                </a:effectLst>
              </a:rPr>
              <a:t>   Сравните </a:t>
            </a:r>
            <a:r>
              <a:rPr lang="ru-RU" u="sng" dirty="0">
                <a:solidFill>
                  <a:prstClr val="black"/>
                </a:solidFill>
                <a:effectLst>
                  <a:outerShdw blurRad="38100" dist="38100" dir="2700000" algn="tl">
                    <a:srgbClr val="000000">
                      <a:alpha val="43137"/>
                    </a:srgbClr>
                  </a:outerShdw>
                </a:effectLst>
              </a:rPr>
              <a:t>скорость утомления мышц при статической и динамической </a:t>
            </a:r>
            <a:r>
              <a:rPr lang="ru-RU" u="sng" dirty="0" smtClean="0">
                <a:solidFill>
                  <a:prstClr val="black"/>
                </a:solidFill>
                <a:effectLst>
                  <a:outerShdw blurRad="38100" dist="38100" dir="2700000" algn="tl">
                    <a:srgbClr val="000000">
                      <a:alpha val="43137"/>
                    </a:srgbClr>
                  </a:outerShdw>
                </a:effectLst>
              </a:rPr>
              <a:t>работе</a:t>
            </a:r>
          </a:p>
          <a:p>
            <a:pPr marL="0" indent="0" eaLnBrk="1" fontAlgn="auto" hangingPunct="1">
              <a:spcBef>
                <a:spcPct val="20000"/>
              </a:spcBef>
              <a:spcAft>
                <a:spcPts val="0"/>
              </a:spcAft>
              <a:buFont typeface="Wingdings"/>
              <a:buNone/>
              <a:defRPr/>
            </a:pPr>
            <a:r>
              <a:rPr lang="ru-RU" sz="2000" b="1" dirty="0" smtClean="0">
                <a:solidFill>
                  <a:prstClr val="black"/>
                </a:solidFill>
              </a:rPr>
              <a:t>       «</a:t>
            </a:r>
            <a:r>
              <a:rPr lang="ru-RU" sz="2000" b="1" dirty="0">
                <a:solidFill>
                  <a:prstClr val="black"/>
                </a:solidFill>
              </a:rPr>
              <a:t>помощник»:</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Возьмите в руку гантелю(1кг) и отведите руку в сторону до горизонтального положения.</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Отметьте время наступления утомления(рука с грузом начинает опускаться).</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Отдохните. Теперь поднимайте и опускайте груз. Когда наступает утомление в этом случае?</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Сделайте вывод о влиянии вида работы на утомление мышц.</a:t>
            </a:r>
          </a:p>
          <a:p>
            <a:pPr marL="0" indent="0" eaLnBrk="1" fontAlgn="auto" hangingPunct="1">
              <a:spcAft>
                <a:spcPts val="0"/>
              </a:spcAft>
              <a:buFont typeface="Wingdings"/>
              <a:buNone/>
              <a:defRPr/>
            </a:pPr>
            <a:r>
              <a:rPr lang="ru-RU" u="sng" dirty="0" smtClean="0">
                <a:solidFill>
                  <a:prstClr val="black"/>
                </a:solidFill>
              </a:rPr>
              <a:t> </a:t>
            </a:r>
            <a:endParaRPr lang="ru-RU" u="sng" dirty="0">
              <a:solidFill>
                <a:prstClr val="black"/>
              </a:solidFill>
            </a:endParaRPr>
          </a:p>
        </p:txBody>
      </p:sp>
      <p:sp>
        <p:nvSpPr>
          <p:cNvPr id="4" name="Прямоугольник 3"/>
          <p:cNvSpPr/>
          <p:nvPr/>
        </p:nvSpPr>
        <p:spPr>
          <a:xfrm>
            <a:off x="250825" y="4346575"/>
            <a:ext cx="7993063" cy="1477963"/>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При снижении физических нагрузок мышцы уменьшаются в объёме и размерах. При этом сокращается поступление питательных веществ, кислорода к тканям, органам и вывод продукта обмена. В результате замедляется рост и развитие организма, снижаются иммунитет, выносливость и работо-способность, ускоряется процесс старения.</a:t>
            </a:r>
          </a:p>
        </p:txBody>
      </p:sp>
      <p:sp>
        <p:nvSpPr>
          <p:cNvPr id="5" name="Горизонтальный свиток 4"/>
          <p:cNvSpPr/>
          <p:nvPr/>
        </p:nvSpPr>
        <p:spPr>
          <a:xfrm>
            <a:off x="0" y="4076700"/>
            <a:ext cx="8243888" cy="2016125"/>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5638" y="115888"/>
            <a:ext cx="7488237" cy="477837"/>
          </a:xfrm>
        </p:spPr>
        <p:txBody>
          <a:bodyPr>
            <a:normAutofit fontScale="90000"/>
          </a:bodyPr>
          <a:lstStyle/>
          <a:p>
            <a:pPr eaLnBrk="1" fontAlgn="auto" hangingPunct="1">
              <a:spcAft>
                <a:spcPts val="0"/>
              </a:spcAft>
              <a:defRPr/>
            </a:pPr>
            <a:r>
              <a:rPr lang="ru-RU" dirty="0" smtClean="0">
                <a:solidFill>
                  <a:srgbClr val="7030A0"/>
                </a:solidFill>
              </a:rPr>
              <a:t>Оформление  работы №6</a:t>
            </a:r>
            <a:endParaRPr lang="ru-RU" dirty="0"/>
          </a:p>
        </p:txBody>
      </p:sp>
      <p:pic>
        <p:nvPicPr>
          <p:cNvPr id="3074" name="Picture 2" descr="H:\0000037358-preview.jpg"/>
          <p:cNvPicPr>
            <a:picLocks noGrp="1" noChangeAspect="1" noChangeArrowheads="1"/>
          </p:cNvPicPr>
          <p:nvPr>
            <p:ph sz="quarter" idx="1"/>
          </p:nvPr>
        </p:nvPicPr>
        <p:blipFill>
          <a:blip r:embed="rId2" cstate="print"/>
          <a:srcRect r="14947"/>
          <a:stretch>
            <a:fillRect/>
          </a:stretch>
        </p:blipFill>
        <p:spPr>
          <a:xfrm>
            <a:off x="107504" y="1268760"/>
            <a:ext cx="3000396" cy="5072098"/>
          </a:xfrm>
          <a:prstGeom prst="roundRect">
            <a:avLst>
              <a:gd name="adj" fmla="val 4167"/>
            </a:avLst>
          </a:prstGeom>
          <a:solidFill>
            <a:srgbClr val="FFFFFF"/>
          </a:solidFill>
          <a:ln w="76200" cap="sq">
            <a:solidFill>
              <a:srgbClr val="EAEAEA"/>
            </a:solidFill>
          </a:ln>
          <a:scene3d>
            <a:camera prst="orthographicFront"/>
            <a:lightRig rig="threePt" dir="t">
              <a:rot lat="0" lon="0" rev="2700000"/>
            </a:lightRig>
          </a:scene3d>
          <a:sp3d contourW="6350">
            <a:bevelT h="38100"/>
            <a:contourClr>
              <a:srgbClr val="C0C0C0"/>
            </a:contourClr>
          </a:sp3d>
        </p:spPr>
      </p:pic>
      <p:sp>
        <p:nvSpPr>
          <p:cNvPr id="22531" name="Прямоугольник 5"/>
          <p:cNvSpPr>
            <a:spLocks noChangeArrowheads="1"/>
          </p:cNvSpPr>
          <p:nvPr/>
        </p:nvSpPr>
        <p:spPr bwMode="auto">
          <a:xfrm>
            <a:off x="3554413" y="692150"/>
            <a:ext cx="4572000" cy="646113"/>
          </a:xfrm>
          <a:prstGeom prst="rect">
            <a:avLst/>
          </a:prstGeom>
          <a:noFill/>
          <a:ln w="9525">
            <a:noFill/>
            <a:miter lim="800000"/>
            <a:headEnd/>
            <a:tailEnd/>
          </a:ln>
        </p:spPr>
        <p:txBody>
          <a:bodyPr>
            <a:spAutoFit/>
          </a:bodyPr>
          <a:lstStyle/>
          <a:p>
            <a:r>
              <a:rPr lang="ru-RU" b="1">
                <a:latin typeface="Century Schoolbook" pitchFamily="18" charset="0"/>
              </a:rPr>
              <a:t>Цель</a:t>
            </a:r>
            <a:r>
              <a:rPr lang="ru-RU">
                <a:latin typeface="Century Schoolbook" pitchFamily="18" charset="0"/>
              </a:rPr>
              <a:t>:……</a:t>
            </a:r>
          </a:p>
          <a:p>
            <a:r>
              <a:rPr lang="ru-RU" b="1">
                <a:latin typeface="Century Schoolbook" pitchFamily="18" charset="0"/>
              </a:rPr>
              <a:t>Заполнить таблицу:</a:t>
            </a:r>
          </a:p>
        </p:txBody>
      </p:sp>
      <p:graphicFrame>
        <p:nvGraphicFramePr>
          <p:cNvPr id="9" name="Таблица 8"/>
          <p:cNvGraphicFramePr>
            <a:graphicFrameLocks noGrp="1"/>
          </p:cNvGraphicFramePr>
          <p:nvPr/>
        </p:nvGraphicFramePr>
        <p:xfrm>
          <a:off x="3286116" y="1767665"/>
          <a:ext cx="5310182" cy="4951457"/>
        </p:xfrm>
        <a:graphic>
          <a:graphicData uri="http://schemas.openxmlformats.org/drawingml/2006/table">
            <a:tbl>
              <a:tblPr firstRow="1" bandRow="1">
                <a:tableStyleId>{5C22544A-7EE6-4342-B048-85BDC9FD1C3A}</a:tableStyleId>
              </a:tblPr>
              <a:tblGrid>
                <a:gridCol w="2655091"/>
                <a:gridCol w="2655091"/>
              </a:tblGrid>
              <a:tr h="524599">
                <a:tc>
                  <a:txBody>
                    <a:bodyPr/>
                    <a:lstStyle/>
                    <a:p>
                      <a:r>
                        <a:rPr lang="ru-RU" dirty="0" smtClean="0"/>
                        <a:t>Вид деятельности</a:t>
                      </a:r>
                      <a:endParaRPr lang="ru-RU" dirty="0"/>
                    </a:p>
                  </a:txBody>
                  <a:tcPr/>
                </a:tc>
                <a:tc>
                  <a:txBody>
                    <a:bodyPr/>
                    <a:lstStyle/>
                    <a:p>
                      <a:r>
                        <a:rPr lang="ru-RU" dirty="0" smtClean="0"/>
                        <a:t>Время наступления утомления</a:t>
                      </a:r>
                      <a:endParaRPr lang="ru-RU" dirty="0"/>
                    </a:p>
                  </a:txBody>
                  <a:tcPr/>
                </a:tc>
              </a:tr>
              <a:tr h="974256">
                <a:tc>
                  <a:txBody>
                    <a:bodyPr/>
                    <a:lstStyle/>
                    <a:p>
                      <a:r>
                        <a:rPr lang="ru-RU" sz="1800" dirty="0" smtClean="0">
                          <a:solidFill>
                            <a:prstClr val="black"/>
                          </a:solidFill>
                        </a:rPr>
                        <a:t>Отведите руку с гантелей в сторону до горизонтального положения.</a:t>
                      </a:r>
                      <a:endParaRPr lang="ru-RU" dirty="0"/>
                    </a:p>
                  </a:txBody>
                  <a:tcPr/>
                </a:tc>
                <a:tc>
                  <a:txBody>
                    <a:bodyPr/>
                    <a:lstStyle/>
                    <a:p>
                      <a:endParaRPr lang="ru-RU" dirty="0"/>
                    </a:p>
                  </a:txBody>
                  <a:tcPr/>
                </a:tc>
              </a:tr>
              <a:tr h="600324">
                <a:tc>
                  <a:txBody>
                    <a:bodyPr/>
                    <a:lstStyle/>
                    <a:p>
                      <a:r>
                        <a:rPr lang="ru-RU" sz="1800" dirty="0" smtClean="0">
                          <a:solidFill>
                            <a:prstClr val="black"/>
                          </a:solidFill>
                        </a:rPr>
                        <a:t>Поднимайте и опускайте груз.</a:t>
                      </a:r>
                      <a:endParaRPr lang="ru-RU" dirty="0"/>
                    </a:p>
                  </a:txBody>
                  <a:tcPr/>
                </a:tc>
                <a:tc>
                  <a:txBody>
                    <a:bodyPr/>
                    <a:lstStyle/>
                    <a:p>
                      <a:endParaRPr lang="ru-RU" dirty="0"/>
                    </a:p>
                  </a:txBody>
                  <a:tcPr/>
                </a:tc>
              </a:tr>
              <a:tr h="1648740">
                <a:tc gridSpan="2">
                  <a:txBody>
                    <a:bodyPr/>
                    <a:lstStyle/>
                    <a:p>
                      <a:r>
                        <a:rPr lang="ru-RU" i="1" dirty="0" smtClean="0"/>
                        <a:t>Ответить на вопросы:</a:t>
                      </a:r>
                    </a:p>
                    <a:p>
                      <a:r>
                        <a:rPr lang="ru-RU" dirty="0" smtClean="0"/>
                        <a:t>1.Что такое утомление?</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2.От чего зависит время наступления утомления?</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3.Как замедлить время наступления утомления?</a:t>
                      </a:r>
                    </a:p>
                    <a:p>
                      <a:endParaRPr lang="ru-RU" dirty="0"/>
                    </a:p>
                  </a:txBody>
                  <a:tcPr/>
                </a:tc>
                <a:tc hMerge="1">
                  <a:txBody>
                    <a:bodyPr/>
                    <a:lstStyle/>
                    <a:p>
                      <a:endParaRPr lang="ru-RU" dirty="0"/>
                    </a:p>
                  </a:txBody>
                  <a:tcPr/>
                </a:tc>
              </a:tr>
              <a:tr h="470897">
                <a:tc>
                  <a:txBody>
                    <a:bodyPr/>
                    <a:lstStyle/>
                    <a:p>
                      <a:r>
                        <a:rPr lang="ru-RU" i="1" dirty="0" smtClean="0"/>
                        <a:t>Вывод:</a:t>
                      </a:r>
                      <a:endParaRPr lang="ru-RU" i="1" dirty="0"/>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777163" cy="620713"/>
          </a:xfrm>
        </p:spPr>
        <p:txBody>
          <a:bodyPr wrap="square" lIns="91440" tIns="45720" rIns="91440" bIns="45720" numCol="1" anchorCtr="0" compatLnSpc="1">
            <a:prstTxWarp prst="textNoShape">
              <a:avLst/>
            </a:prstTxWarp>
          </a:bodyPr>
          <a:lstStyle/>
          <a:p>
            <a:pPr algn="ctr" eaLnBrk="1" hangingPunct="1">
              <a:defRPr/>
            </a:pPr>
            <a:r>
              <a:rPr lang="ru-RU" cap="none" smtClean="0">
                <a:solidFill>
                  <a:srgbClr val="7030A0"/>
                </a:solidFill>
                <a:effectLst>
                  <a:outerShdw blurRad="38100" dist="38100" dir="2700000" algn="tl">
                    <a:srgbClr val="C0C0C0"/>
                  </a:outerShdw>
                </a:effectLst>
                <a:latin typeface="Tahoma" pitchFamily="34" charset="0"/>
                <a:cs typeface="Tahoma" pitchFamily="34" charset="0"/>
              </a:rPr>
              <a:t>ДВИЖЕНИЕ КРОВИ ПО СОСУДАМ</a:t>
            </a:r>
          </a:p>
        </p:txBody>
      </p:sp>
      <p:sp>
        <p:nvSpPr>
          <p:cNvPr id="3" name="Объект 2"/>
          <p:cNvSpPr>
            <a:spLocks noGrp="1"/>
          </p:cNvSpPr>
          <p:nvPr>
            <p:ph sz="quarter" idx="1"/>
          </p:nvPr>
        </p:nvSpPr>
        <p:spPr>
          <a:xfrm>
            <a:off x="107950" y="549275"/>
            <a:ext cx="8640763" cy="3095625"/>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№7  </a:t>
            </a:r>
            <a:r>
              <a:rPr lang="ru-RU" u="sng" dirty="0" smtClean="0">
                <a:solidFill>
                  <a:prstClr val="black"/>
                </a:solidFill>
                <a:effectLst>
                  <a:outerShdw blurRad="38100" dist="38100" dir="2700000" algn="tl">
                    <a:srgbClr val="000000">
                      <a:alpha val="43137"/>
                    </a:srgbClr>
                  </a:outerShdw>
                </a:effectLst>
              </a:rPr>
              <a:t>Выясните </a:t>
            </a:r>
            <a:r>
              <a:rPr lang="ru-RU" u="sng" dirty="0">
                <a:solidFill>
                  <a:prstClr val="black"/>
                </a:solidFill>
                <a:effectLst>
                  <a:outerShdw blurRad="38100" dist="38100" dir="2700000" algn="tl">
                    <a:srgbClr val="000000">
                      <a:alpha val="43137"/>
                    </a:srgbClr>
                  </a:outerShdw>
                </a:effectLst>
              </a:rPr>
              <a:t>состояние свей сердечно-сосудистой </a:t>
            </a:r>
            <a:r>
              <a:rPr lang="ru-RU" u="sng" dirty="0" smtClean="0">
                <a:solidFill>
                  <a:prstClr val="black"/>
                </a:solidFill>
                <a:effectLst>
                  <a:outerShdw blurRad="38100" dist="38100" dir="2700000" algn="tl">
                    <a:srgbClr val="000000">
                      <a:alpha val="43137"/>
                    </a:srgbClr>
                  </a:outerShdw>
                </a:effectLst>
              </a:rPr>
              <a:t>системы</a:t>
            </a:r>
          </a:p>
          <a:p>
            <a:pPr marL="0" indent="0" eaLnBrk="1" fontAlgn="auto" hangingPunct="1">
              <a:spcBef>
                <a:spcPct val="20000"/>
              </a:spcBef>
              <a:spcAft>
                <a:spcPts val="0"/>
              </a:spcAft>
              <a:buFont typeface="Wingdings"/>
              <a:buNone/>
              <a:defRPr/>
            </a:pPr>
            <a:r>
              <a:rPr lang="ru-RU" sz="2000" b="1" dirty="0" smtClean="0">
                <a:solidFill>
                  <a:prstClr val="black"/>
                </a:solidFill>
              </a:rPr>
              <a:t>     «</a:t>
            </a:r>
            <a:r>
              <a:rPr lang="ru-RU" sz="2000" b="1" dirty="0">
                <a:solidFill>
                  <a:prstClr val="black"/>
                </a:solidFill>
              </a:rPr>
              <a:t>помощник</a:t>
            </a:r>
            <a:r>
              <a:rPr lang="ru-RU" sz="2000" b="1" dirty="0" smtClean="0">
                <a:solidFill>
                  <a:prstClr val="black"/>
                </a:solidFill>
              </a:rPr>
              <a:t>»:</a:t>
            </a:r>
            <a:endParaRPr lang="ru-RU" sz="2000" b="1" dirty="0">
              <a:solidFill>
                <a:prstClr val="black"/>
              </a:solidFill>
            </a:endParaRP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Измерить пульс в состоянии покоя за 10 с.</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Сделайте 20 приседаний в быстром темпе и вновь измерить пульс за 10 с.</a:t>
            </a:r>
          </a:p>
          <a:p>
            <a:pPr marL="342900" indent="-342900" eaLnBrk="1" fontAlgn="auto" hangingPunct="1">
              <a:lnSpc>
                <a:spcPct val="90000"/>
              </a:lnSpc>
              <a:spcBef>
                <a:spcPct val="20000"/>
              </a:spcBef>
              <a:spcAft>
                <a:spcPts val="0"/>
              </a:spcAft>
              <a:buClr>
                <a:srgbClr val="7030A0"/>
              </a:buClr>
              <a:buSzPct val="103000"/>
              <a:buFont typeface="Arial" pitchFamily="34" charset="0"/>
              <a:buChar char="•"/>
              <a:defRPr/>
            </a:pPr>
            <a:r>
              <a:rPr lang="ru-RU" sz="2000" dirty="0">
                <a:solidFill>
                  <a:prstClr val="black"/>
                </a:solidFill>
              </a:rPr>
              <a:t>Оцените полученные результаты ( в норме 20 приседаний частота пульса повышается на треть и меньше.)</a:t>
            </a:r>
          </a:p>
          <a:p>
            <a:pPr marL="0" indent="0" eaLnBrk="1" fontAlgn="auto" hangingPunct="1">
              <a:spcAft>
                <a:spcPts val="0"/>
              </a:spcAft>
              <a:buFont typeface="Wingdings"/>
              <a:buNone/>
              <a:defRPr/>
            </a:pPr>
            <a:endParaRPr lang="ru-RU" dirty="0">
              <a:solidFill>
                <a:prstClr val="black"/>
              </a:solidFill>
            </a:endParaRPr>
          </a:p>
          <a:p>
            <a:pPr marL="0" indent="0" eaLnBrk="1" fontAlgn="auto" hangingPunct="1">
              <a:spcAft>
                <a:spcPts val="0"/>
              </a:spcAft>
              <a:buFont typeface="Wingdings"/>
              <a:buNone/>
              <a:defRPr/>
            </a:pPr>
            <a:endParaRPr lang="ru-RU" dirty="0"/>
          </a:p>
        </p:txBody>
      </p:sp>
      <p:sp>
        <p:nvSpPr>
          <p:cNvPr id="4" name="Прямоугольник 3"/>
          <p:cNvSpPr/>
          <p:nvPr/>
        </p:nvSpPr>
        <p:spPr>
          <a:xfrm>
            <a:off x="323850" y="4076700"/>
            <a:ext cx="7993063" cy="1477963"/>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У взрослых здоровых людей максимальное систолическое давление равно 110-120 мм рт. ст., а минимальное (диастолическое) – 70-80 мм рт. ст. Разность между максимальным и минимальным  давлением называют пульсовым давлением. Его величина в норме составляет 40-50 мм рт. ст.</a:t>
            </a:r>
          </a:p>
        </p:txBody>
      </p:sp>
      <p:sp>
        <p:nvSpPr>
          <p:cNvPr id="5" name="Горизонтальный свиток 4"/>
          <p:cNvSpPr/>
          <p:nvPr/>
        </p:nvSpPr>
        <p:spPr>
          <a:xfrm>
            <a:off x="34925" y="3808413"/>
            <a:ext cx="8281988" cy="2120900"/>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188913"/>
            <a:ext cx="7467600" cy="417512"/>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№7</a:t>
            </a:r>
            <a:endParaRPr lang="ru-RU" dirty="0"/>
          </a:p>
        </p:txBody>
      </p:sp>
      <p:pic>
        <p:nvPicPr>
          <p:cNvPr id="4098" name="Picture 2" descr="H:\system.jpg"/>
          <p:cNvPicPr>
            <a:picLocks noGrp="1" noChangeAspect="1" noChangeArrowheads="1"/>
          </p:cNvPicPr>
          <p:nvPr>
            <p:ph sz="quarter" idx="1"/>
          </p:nvPr>
        </p:nvPicPr>
        <p:blipFill>
          <a:blip r:embed="rId2" cstate="print"/>
          <a:srcRect/>
          <a:stretch>
            <a:fillRect/>
          </a:stretch>
        </p:blipFill>
        <p:spPr>
          <a:xfrm>
            <a:off x="178942" y="908720"/>
            <a:ext cx="2964298" cy="5715040"/>
          </a:xfrm>
          <a:prstGeom prst="roundRect">
            <a:avLst>
              <a:gd name="adj" fmla="val 4167"/>
            </a:avLst>
          </a:prstGeom>
          <a:solidFill>
            <a:srgbClr val="FFFFFF"/>
          </a:solidFill>
          <a:ln w="76200" cap="sq">
            <a:solidFill>
              <a:srgbClr val="EAEAEA"/>
            </a:solidFill>
          </a:ln>
          <a:scene3d>
            <a:camera prst="orthographicFront"/>
            <a:lightRig rig="threePt" dir="t">
              <a:rot lat="0" lon="0" rev="2700000"/>
            </a:lightRig>
          </a:scene3d>
          <a:sp3d contourW="6350">
            <a:bevelT h="38100"/>
            <a:contourClr>
              <a:srgbClr val="C0C0C0"/>
            </a:contourClr>
          </a:sp3d>
        </p:spPr>
      </p:pic>
      <p:sp>
        <p:nvSpPr>
          <p:cNvPr id="24579" name="Прямоугольник 4"/>
          <p:cNvSpPr>
            <a:spLocks noChangeArrowheads="1"/>
          </p:cNvSpPr>
          <p:nvPr/>
        </p:nvSpPr>
        <p:spPr bwMode="auto">
          <a:xfrm>
            <a:off x="3143250" y="1000125"/>
            <a:ext cx="5357813" cy="646113"/>
          </a:xfrm>
          <a:prstGeom prst="rect">
            <a:avLst/>
          </a:prstGeom>
          <a:noFill/>
          <a:ln w="9525">
            <a:noFill/>
            <a:miter lim="800000"/>
            <a:headEnd/>
            <a:tailEnd/>
          </a:ln>
        </p:spPr>
        <p:txBody>
          <a:bodyPr>
            <a:spAutoFit/>
          </a:bodyPr>
          <a:lstStyle/>
          <a:p>
            <a:r>
              <a:rPr lang="ru-RU" b="1">
                <a:latin typeface="Century Schoolbook" pitchFamily="18" charset="0"/>
              </a:rPr>
              <a:t>Цель</a:t>
            </a:r>
            <a:r>
              <a:rPr lang="ru-RU">
                <a:latin typeface="Century Schoolbook" pitchFamily="18" charset="0"/>
              </a:rPr>
              <a:t>:……</a:t>
            </a:r>
          </a:p>
          <a:p>
            <a:r>
              <a:rPr lang="ru-RU" b="1">
                <a:latin typeface="Century Schoolbook" pitchFamily="18" charset="0"/>
              </a:rPr>
              <a:t>Заполнить таблицу:</a:t>
            </a:r>
          </a:p>
        </p:txBody>
      </p:sp>
      <p:graphicFrame>
        <p:nvGraphicFramePr>
          <p:cNvPr id="6" name="Таблица 5"/>
          <p:cNvGraphicFramePr>
            <a:graphicFrameLocks noGrp="1"/>
          </p:cNvGraphicFramePr>
          <p:nvPr/>
        </p:nvGraphicFramePr>
        <p:xfrm>
          <a:off x="3224213" y="1700213"/>
          <a:ext cx="5572164" cy="3114040"/>
        </p:xfrm>
        <a:graphic>
          <a:graphicData uri="http://schemas.openxmlformats.org/drawingml/2006/table">
            <a:tbl>
              <a:tblPr firstRow="1" bandRow="1">
                <a:tableStyleId>{5C22544A-7EE6-4342-B048-85BDC9FD1C3A}</a:tableStyleId>
              </a:tblPr>
              <a:tblGrid>
                <a:gridCol w="2786082"/>
                <a:gridCol w="2786082"/>
              </a:tblGrid>
              <a:tr h="370840">
                <a:tc>
                  <a:txBody>
                    <a:bodyPr/>
                    <a:lstStyle/>
                    <a:p>
                      <a:r>
                        <a:rPr lang="ru-RU" dirty="0" smtClean="0"/>
                        <a:t>Вид деятельности</a:t>
                      </a:r>
                      <a:endParaRPr lang="ru-RU" dirty="0"/>
                    </a:p>
                  </a:txBody>
                  <a:tcPr/>
                </a:tc>
                <a:tc>
                  <a:txBody>
                    <a:bodyPr/>
                    <a:lstStyle/>
                    <a:p>
                      <a:r>
                        <a:rPr lang="ru-RU" dirty="0" smtClean="0"/>
                        <a:t>Состояние пульса</a:t>
                      </a:r>
                      <a:endParaRPr lang="ru-RU" dirty="0"/>
                    </a:p>
                  </a:txBody>
                  <a:tcPr/>
                </a:tc>
              </a:tr>
              <a:tr h="370840">
                <a:tc>
                  <a:txBody>
                    <a:bodyPr/>
                    <a:lstStyle/>
                    <a:p>
                      <a:r>
                        <a:rPr lang="ru-RU" sz="1800" dirty="0" smtClean="0">
                          <a:solidFill>
                            <a:prstClr val="black"/>
                          </a:solidFill>
                        </a:rPr>
                        <a:t>Измерить пульс в состоянии покоя за 10 с</a:t>
                      </a:r>
                      <a:endParaRPr lang="ru-RU" dirty="0"/>
                    </a:p>
                  </a:txBody>
                  <a:tcPr/>
                </a:tc>
                <a:tc>
                  <a:txBody>
                    <a:bodyPr/>
                    <a:lstStyle/>
                    <a:p>
                      <a:endParaRPr lang="ru-RU"/>
                    </a:p>
                  </a:txBody>
                  <a:tcPr/>
                </a:tc>
              </a:tr>
              <a:tr h="370840">
                <a:tc>
                  <a:txBody>
                    <a:bodyPr/>
                    <a:lstStyle/>
                    <a:p>
                      <a:r>
                        <a:rPr lang="ru-RU" sz="1800" dirty="0" smtClean="0">
                          <a:solidFill>
                            <a:prstClr val="black"/>
                          </a:solidFill>
                        </a:rPr>
                        <a:t>Сделайте 20 приседаний в быстром темпе за 10 с</a:t>
                      </a:r>
                      <a:endParaRPr lang="ru-RU" dirty="0"/>
                    </a:p>
                  </a:txBody>
                  <a:tcPr/>
                </a:tc>
                <a:tc>
                  <a:txBody>
                    <a:bodyPr/>
                    <a:lstStyle/>
                    <a:p>
                      <a:endParaRPr lang="ru-RU"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solidFill>
                            <a:prstClr val="black"/>
                          </a:solidFill>
                        </a:rPr>
                        <a:t>Сделайте 20 отжиманий в быстром темпе за 10 с</a:t>
                      </a:r>
                      <a:endParaRPr lang="ru-RU" dirty="0" smtClean="0"/>
                    </a:p>
                    <a:p>
                      <a:endParaRPr lang="ru-RU" dirty="0"/>
                    </a:p>
                  </a:txBody>
                  <a:tcPr/>
                </a:tc>
                <a:tc>
                  <a:txBody>
                    <a:bodyPr/>
                    <a:lstStyle/>
                    <a:p>
                      <a:endParaRPr lang="ru-RU" dirty="0"/>
                    </a:p>
                  </a:txBody>
                  <a:tcPr/>
                </a:tc>
              </a:tr>
            </a:tbl>
          </a:graphicData>
        </a:graphic>
      </p:graphicFrame>
      <p:sp>
        <p:nvSpPr>
          <p:cNvPr id="24597" name="Прямоугольник 6"/>
          <p:cNvSpPr>
            <a:spLocks noChangeArrowheads="1"/>
          </p:cNvSpPr>
          <p:nvPr/>
        </p:nvSpPr>
        <p:spPr bwMode="auto">
          <a:xfrm>
            <a:off x="3214688" y="5000625"/>
            <a:ext cx="4367212" cy="369888"/>
          </a:xfrm>
          <a:prstGeom prst="rect">
            <a:avLst/>
          </a:prstGeom>
          <a:noFill/>
          <a:ln w="9525">
            <a:noFill/>
            <a:miter lim="800000"/>
            <a:headEnd/>
            <a:tailEnd/>
          </a:ln>
        </p:spPr>
        <p:txBody>
          <a:bodyPr wrap="none">
            <a:spAutoFit/>
          </a:bodyPr>
          <a:lstStyle/>
          <a:p>
            <a:r>
              <a:rPr lang="ru-RU" b="1" dirty="0">
                <a:solidFill>
                  <a:srgbClr val="000000"/>
                </a:solidFill>
                <a:latin typeface="Century Schoolbook" pitchFamily="18" charset="0"/>
              </a:rPr>
              <a:t>Оцените полученные результаты </a:t>
            </a:r>
            <a:endParaRPr lang="ru-RU" b="1" dirty="0">
              <a:latin typeface="Century Schoolbook"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650" y="28575"/>
            <a:ext cx="6664325" cy="581025"/>
          </a:xfrm>
        </p:spPr>
        <p:txBody>
          <a:bodyPr wrap="square" lIns="91440" tIns="45720" rIns="91440" bIns="45720" numCol="1" anchorCtr="0" compatLnSpc="1">
            <a:prstTxWarp prst="textNoShape">
              <a:avLst/>
            </a:prstTxWarp>
          </a:bodyPr>
          <a:lstStyle/>
          <a:p>
            <a:pPr algn="ct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ПЕРВАЯ ПОМОЩЬ ПРИ КРОВОТЕЧЕНИЯХ</a:t>
            </a:r>
          </a:p>
        </p:txBody>
      </p:sp>
      <p:sp>
        <p:nvSpPr>
          <p:cNvPr id="3" name="Объект 2"/>
          <p:cNvSpPr>
            <a:spLocks noGrp="1"/>
          </p:cNvSpPr>
          <p:nvPr>
            <p:ph sz="quarter" idx="1"/>
          </p:nvPr>
        </p:nvSpPr>
        <p:spPr>
          <a:xfrm>
            <a:off x="187325" y="815975"/>
            <a:ext cx="8599517" cy="3240088"/>
          </a:xfrm>
        </p:spPr>
        <p:txBody>
          <a:bodyPr>
            <a:normAutofit/>
          </a:bodyPr>
          <a:lstStyle/>
          <a:p>
            <a:pPr marL="0" indent="0" eaLnBrk="1" hangingPunct="1">
              <a:buFont typeface="Wingdings" pitchFamily="2" charset="2"/>
              <a:buNone/>
              <a:defRPr/>
            </a:pPr>
            <a:r>
              <a:rPr lang="ru-RU" i="1" u="sng" dirty="0" smtClean="0">
                <a:solidFill>
                  <a:srgbClr val="7030A0"/>
                </a:solidFill>
                <a:effectLst>
                  <a:outerShdw blurRad="38100" dist="38100" dir="2700000" algn="tl">
                    <a:srgbClr val="C0C0C0"/>
                  </a:outerShdw>
                </a:effectLst>
              </a:rPr>
              <a:t>Работа №8  </a:t>
            </a:r>
            <a:r>
              <a:rPr lang="ru-RU" u="sng" dirty="0" smtClean="0">
                <a:effectLst>
                  <a:outerShdw blurRad="38100" dist="38100" dir="2700000" algn="tl">
                    <a:srgbClr val="C0C0C0"/>
                  </a:outerShdw>
                </a:effectLst>
              </a:rPr>
              <a:t>Правила накладывания жгута при кровотечениях</a:t>
            </a:r>
          </a:p>
          <a:p>
            <a:pPr marL="0" indent="0" eaLnBrk="1" hangingPunct="1">
              <a:buFont typeface="Wingdings" pitchFamily="2" charset="2"/>
              <a:buNone/>
              <a:defRPr/>
            </a:pPr>
            <a:endParaRPr lang="ru-RU" u="sng" dirty="0" smtClean="0">
              <a:effectLst>
                <a:outerShdw blurRad="38100" dist="38100" dir="2700000" algn="tl">
                  <a:srgbClr val="C0C0C0"/>
                </a:outerShdw>
              </a:effectLst>
            </a:endParaRPr>
          </a:p>
          <a:p>
            <a:pPr marL="0" indent="0" eaLnBrk="1" hangingPunct="1">
              <a:spcBef>
                <a:spcPct val="20000"/>
              </a:spcBef>
              <a:buClr>
                <a:srgbClr val="7030A0"/>
              </a:buClr>
              <a:buSzPct val="103000"/>
              <a:buFont typeface="Arial" charset="0"/>
              <a:buChar char="•"/>
              <a:defRPr/>
            </a:pPr>
            <a:r>
              <a:rPr lang="ru-RU" sz="2000" dirty="0" smtClean="0">
                <a:solidFill>
                  <a:srgbClr val="000000"/>
                </a:solidFill>
              </a:rPr>
              <a:t>Прочитайте правила наложения жгута.</a:t>
            </a:r>
          </a:p>
          <a:p>
            <a:pPr marL="0" indent="0" eaLnBrk="1" hangingPunct="1">
              <a:spcBef>
                <a:spcPct val="20000"/>
              </a:spcBef>
              <a:buClr>
                <a:srgbClr val="7030A0"/>
              </a:buClr>
              <a:buSzPct val="103000"/>
              <a:buFont typeface="Arial" charset="0"/>
              <a:buChar char="•"/>
              <a:defRPr/>
            </a:pPr>
            <a:r>
              <a:rPr lang="ru-RU" sz="2000" dirty="0" smtClean="0">
                <a:solidFill>
                  <a:srgbClr val="000000"/>
                </a:solidFill>
              </a:rPr>
              <a:t>Наложите жгут на предплечье товарища для остановки условного кровотечения.</a:t>
            </a:r>
          </a:p>
          <a:p>
            <a:pPr marL="0" indent="0" eaLnBrk="1" hangingPunct="1">
              <a:spcBef>
                <a:spcPct val="20000"/>
              </a:spcBef>
              <a:buClr>
                <a:srgbClr val="7030A0"/>
              </a:buClr>
              <a:buSzPct val="103000"/>
              <a:buFont typeface="Arial" charset="0"/>
              <a:buChar char="•"/>
              <a:defRPr/>
            </a:pPr>
            <a:r>
              <a:rPr lang="ru-RU" sz="2000" dirty="0" smtClean="0">
                <a:solidFill>
                  <a:srgbClr val="000000"/>
                </a:solidFill>
              </a:rPr>
              <a:t>Забинтуйте место условного повреждения артерии.</a:t>
            </a:r>
          </a:p>
        </p:txBody>
      </p:sp>
      <p:sp>
        <p:nvSpPr>
          <p:cNvPr id="43012" name="Прямоугольник 3"/>
          <p:cNvSpPr>
            <a:spLocks noChangeArrowheads="1"/>
          </p:cNvSpPr>
          <p:nvPr/>
        </p:nvSpPr>
        <p:spPr bwMode="auto">
          <a:xfrm>
            <a:off x="357158" y="1643050"/>
            <a:ext cx="1957388" cy="400050"/>
          </a:xfrm>
          <a:prstGeom prst="rect">
            <a:avLst/>
          </a:prstGeom>
          <a:noFill/>
          <a:ln w="9525">
            <a:noFill/>
            <a:miter lim="800000"/>
            <a:headEnd/>
            <a:tailEnd/>
          </a:ln>
        </p:spPr>
        <p:txBody>
          <a:bodyPr wrap="none">
            <a:spAutoFit/>
          </a:bodyPr>
          <a:lstStyle/>
          <a:p>
            <a:pPr>
              <a:spcBef>
                <a:spcPts val="600"/>
              </a:spcBef>
              <a:buClr>
                <a:srgbClr val="4E67C8"/>
              </a:buClr>
              <a:buSzPct val="70000"/>
            </a:pPr>
            <a:r>
              <a:rPr lang="ru-RU" sz="2000" b="1" dirty="0">
                <a:solidFill>
                  <a:srgbClr val="000000"/>
                </a:solidFill>
                <a:latin typeface="Century Schoolbook" pitchFamily="18" charset="0"/>
              </a:rPr>
              <a:t>«помощник»:</a:t>
            </a:r>
          </a:p>
        </p:txBody>
      </p:sp>
      <p:sp>
        <p:nvSpPr>
          <p:cNvPr id="9" name="Прямоугольник 8"/>
          <p:cNvSpPr/>
          <p:nvPr/>
        </p:nvSpPr>
        <p:spPr>
          <a:xfrm>
            <a:off x="468313" y="4056063"/>
            <a:ext cx="7848600" cy="1477962"/>
          </a:xfrm>
          <a:prstGeom prst="rect">
            <a:avLst/>
          </a:prstGeom>
          <a:solidFill>
            <a:schemeClr val="accent1">
              <a:lumMod val="20000"/>
              <a:lumOff val="80000"/>
            </a:schemeClr>
          </a:solidFill>
          <a:ln>
            <a:solidFill>
              <a:srgbClr val="7030A0"/>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ru-RU" dirty="0">
                <a:solidFill>
                  <a:prstClr val="black"/>
                </a:solidFill>
              </a:rPr>
              <a:t>Кро</a:t>
            </a:r>
            <a:r>
              <a:rPr lang="ru-RU" b="1" dirty="0">
                <a:solidFill>
                  <a:prstClr val="black"/>
                </a:solidFill>
              </a:rPr>
              <a:t>в</a:t>
            </a:r>
            <a:r>
              <a:rPr lang="ru-RU" dirty="0">
                <a:solidFill>
                  <a:prstClr val="black"/>
                </a:solidFill>
              </a:rPr>
              <a:t>отечения различают артериальные, венозные, артерио-венозные и капиллярные. В зависимости от направления кровотечения делят на наружные, внутренние и внутритканевые, а в зависимости от сроков – на первичные и вторичные. По происхождению их делят на травматические и нетравматические.</a:t>
            </a:r>
          </a:p>
        </p:txBody>
      </p:sp>
      <p:sp>
        <p:nvSpPr>
          <p:cNvPr id="8" name="Горизонтальный свиток 7"/>
          <p:cNvSpPr/>
          <p:nvPr/>
        </p:nvSpPr>
        <p:spPr>
          <a:xfrm>
            <a:off x="180975" y="3787775"/>
            <a:ext cx="8137525" cy="2016125"/>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Заголовок 1"/>
          <p:cNvSpPr>
            <a:spLocks noGrp="1"/>
          </p:cNvSpPr>
          <p:nvPr>
            <p:ph type="title"/>
          </p:nvPr>
        </p:nvSpPr>
        <p:spPr bwMode="auto">
          <a:xfrm>
            <a:off x="323850" y="0"/>
            <a:ext cx="7467600" cy="652463"/>
          </a:xfrm>
        </p:spPr>
        <p:txBody>
          <a:bodyPr wrap="square" lIns="91440" tIns="45720" rIns="91440" bIns="45720" numCol="1" anchorCtr="0" compatLnSpc="1">
            <a:prstTxWarp prst="textNoShape">
              <a:avLst/>
            </a:prstTxWarp>
          </a:bodyPr>
          <a:lstStyle/>
          <a:p>
            <a:pPr eaLnBrk="1" hangingPunct="1"/>
            <a:r>
              <a:rPr lang="ru-RU" sz="2700" cap="none" dirty="0" smtClean="0">
                <a:solidFill>
                  <a:srgbClr val="7030A0"/>
                </a:solidFill>
              </a:rPr>
              <a:t>ОФОРМЛЕНИЕ  РАБОТЫ №8</a:t>
            </a:r>
          </a:p>
        </p:txBody>
      </p:sp>
      <p:sp>
        <p:nvSpPr>
          <p:cNvPr id="44034" name="Прямоугольник 4"/>
          <p:cNvSpPr>
            <a:spLocks noChangeArrowheads="1"/>
          </p:cNvSpPr>
          <p:nvPr/>
        </p:nvSpPr>
        <p:spPr bwMode="auto">
          <a:xfrm>
            <a:off x="179388" y="620713"/>
            <a:ext cx="4248150" cy="6197600"/>
          </a:xfrm>
          <a:prstGeom prst="rect">
            <a:avLst/>
          </a:prstGeom>
          <a:noFill/>
          <a:ln w="9525">
            <a:noFill/>
            <a:miter lim="800000"/>
            <a:headEnd/>
            <a:tailEnd/>
          </a:ln>
        </p:spPr>
        <p:txBody>
          <a:bodyPr>
            <a:spAutoFit/>
          </a:bodyPr>
          <a:lstStyle/>
          <a:p>
            <a:r>
              <a:rPr lang="ru-RU" b="1">
                <a:solidFill>
                  <a:srgbClr val="000000"/>
                </a:solidFill>
                <a:latin typeface="Century Schoolbook" pitchFamily="18" charset="0"/>
              </a:rPr>
              <a:t>Цель</a:t>
            </a:r>
            <a:r>
              <a:rPr lang="ru-RU">
                <a:solidFill>
                  <a:srgbClr val="000000"/>
                </a:solidFill>
                <a:latin typeface="Century Schoolbook" pitchFamily="18" charset="0"/>
              </a:rPr>
              <a:t>:……</a:t>
            </a:r>
            <a:endParaRPr lang="en-US">
              <a:solidFill>
                <a:srgbClr val="000000"/>
              </a:solidFill>
              <a:latin typeface="Century Schoolbook" pitchFamily="18" charset="0"/>
            </a:endParaRPr>
          </a:p>
          <a:p>
            <a:r>
              <a:rPr lang="ru-RU" b="1">
                <a:solidFill>
                  <a:srgbClr val="000000"/>
                </a:solidFill>
                <a:latin typeface="Century Schoolbook" pitchFamily="18" charset="0"/>
              </a:rPr>
              <a:t>Этапы работы:</a:t>
            </a:r>
          </a:p>
          <a:p>
            <a:pPr>
              <a:spcBef>
                <a:spcPts val="600"/>
              </a:spcBef>
              <a:buClr>
                <a:srgbClr val="4E67C8"/>
              </a:buClr>
              <a:buSzPct val="70000"/>
            </a:pPr>
            <a:r>
              <a:rPr lang="ru-RU" sz="1900">
                <a:solidFill>
                  <a:srgbClr val="000000"/>
                </a:solidFill>
                <a:latin typeface="Century Schoolbook" pitchFamily="18" charset="0"/>
              </a:rPr>
              <a:t>1.Выполнить предложенные исследования. </a:t>
            </a:r>
          </a:p>
          <a:p>
            <a:pPr>
              <a:spcBef>
                <a:spcPts val="600"/>
              </a:spcBef>
              <a:buClr>
                <a:srgbClr val="4E67C8"/>
              </a:buClr>
              <a:buSzPct val="70000"/>
            </a:pPr>
            <a:r>
              <a:rPr lang="ru-RU" sz="1900">
                <a:solidFill>
                  <a:srgbClr val="000000"/>
                </a:solidFill>
                <a:latin typeface="Century Schoolbook" pitchFamily="18" charset="0"/>
              </a:rPr>
              <a:t>2.Описать последовательность наложения жгута с объяснением своих действий:</a:t>
            </a:r>
          </a:p>
          <a:p>
            <a:pPr>
              <a:spcBef>
                <a:spcPts val="600"/>
              </a:spcBef>
              <a:buClr>
                <a:srgbClr val="4E67C8"/>
              </a:buClr>
              <a:buSzPct val="70000"/>
            </a:pPr>
            <a:endParaRPr lang="ru-RU" sz="1900">
              <a:solidFill>
                <a:srgbClr val="000000"/>
              </a:solidFill>
              <a:latin typeface="Century Schoolbook" pitchFamily="18" charset="0"/>
            </a:endParaRPr>
          </a:p>
          <a:p>
            <a:pPr>
              <a:spcBef>
                <a:spcPts val="600"/>
              </a:spcBef>
              <a:buClr>
                <a:srgbClr val="4E67C8"/>
              </a:buClr>
              <a:buSzPct val="70000"/>
            </a:pPr>
            <a:r>
              <a:rPr lang="ru-RU" sz="1900">
                <a:solidFill>
                  <a:srgbClr val="000000"/>
                </a:solidFill>
                <a:latin typeface="Century Schoolbook" pitchFamily="18" charset="0"/>
              </a:rPr>
              <a:t>а) Сначала надо определить вид кровотечения, т.к. ……………  .</a:t>
            </a:r>
          </a:p>
          <a:p>
            <a:pPr>
              <a:spcBef>
                <a:spcPts val="600"/>
              </a:spcBef>
              <a:buClr>
                <a:srgbClr val="4E67C8"/>
              </a:buClr>
              <a:buSzPct val="70000"/>
            </a:pPr>
            <a:r>
              <a:rPr lang="ru-RU">
                <a:solidFill>
                  <a:srgbClr val="000000"/>
                </a:solidFill>
                <a:latin typeface="Century Schoolbook" pitchFamily="18" charset="0"/>
              </a:rPr>
              <a:t>б) Жгут следует накладывать …………… места повреждения, т.к. </a:t>
            </a:r>
            <a:r>
              <a:rPr lang="ru-RU" sz="1900">
                <a:solidFill>
                  <a:srgbClr val="000000"/>
                </a:solidFill>
                <a:latin typeface="Century Schoolbook" pitchFamily="18" charset="0"/>
              </a:rPr>
              <a:t>……….  .</a:t>
            </a:r>
          </a:p>
          <a:p>
            <a:pPr>
              <a:spcBef>
                <a:spcPts val="600"/>
              </a:spcBef>
              <a:buClr>
                <a:srgbClr val="4E67C8"/>
              </a:buClr>
              <a:buSzPct val="70000"/>
            </a:pPr>
            <a:r>
              <a:rPr lang="ru-RU" sz="1900">
                <a:solidFill>
                  <a:srgbClr val="000000"/>
                </a:solidFill>
                <a:latin typeface="Century Schoolbook" pitchFamily="18" charset="0"/>
              </a:rPr>
              <a:t>в) Жгут надо накладывать так, чтобы ……………  .</a:t>
            </a:r>
          </a:p>
          <a:p>
            <a:pPr>
              <a:spcBef>
                <a:spcPts val="600"/>
              </a:spcBef>
              <a:buClr>
                <a:srgbClr val="4E67C8"/>
              </a:buClr>
              <a:buSzPct val="70000"/>
            </a:pPr>
            <a:r>
              <a:rPr lang="ru-RU" sz="1900">
                <a:solidFill>
                  <a:srgbClr val="000000"/>
                </a:solidFill>
                <a:latin typeface="Century Schoolbook" pitchFamily="18" charset="0"/>
              </a:rPr>
              <a:t>г) Жгут надо держать примерно………. часа, т.к. ……………  .</a:t>
            </a:r>
          </a:p>
          <a:p>
            <a:pPr>
              <a:spcBef>
                <a:spcPts val="600"/>
              </a:spcBef>
              <a:buClr>
                <a:srgbClr val="4E67C8"/>
              </a:buClr>
              <a:buSzPct val="70000"/>
            </a:pPr>
            <a:endParaRPr lang="ru-RU" sz="1900">
              <a:solidFill>
                <a:srgbClr val="000000"/>
              </a:solidFill>
              <a:latin typeface="Century Schoolbook" pitchFamily="18" charset="0"/>
            </a:endParaRPr>
          </a:p>
        </p:txBody>
      </p:sp>
      <p:pic>
        <p:nvPicPr>
          <p:cNvPr id="2050" name="Picture 2"/>
          <p:cNvPicPr>
            <a:picLocks noChangeAspect="1" noChangeArrowheads="1"/>
          </p:cNvPicPr>
          <p:nvPr/>
        </p:nvPicPr>
        <p:blipFill>
          <a:blip r:embed="rId2" cstate="print">
            <a:extLst/>
          </a:blip>
          <a:srcRect/>
          <a:stretch>
            <a:fillRect/>
          </a:stretch>
        </p:blipFill>
        <p:spPr bwMode="auto">
          <a:xfrm>
            <a:off x="4483649" y="2404576"/>
            <a:ext cx="4029078" cy="4279503"/>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a:extLst/>
        </p:spPr>
      </p:pic>
      <p:pic>
        <p:nvPicPr>
          <p:cNvPr id="2051" name="Picture 3"/>
          <p:cNvPicPr>
            <a:picLocks noChangeAspect="1" noChangeArrowheads="1"/>
          </p:cNvPicPr>
          <p:nvPr/>
        </p:nvPicPr>
        <p:blipFill>
          <a:blip r:embed="rId3" cstate="print">
            <a:extLst/>
          </a:blip>
          <a:srcRect/>
          <a:stretch>
            <a:fillRect/>
          </a:stretch>
        </p:blipFill>
        <p:spPr bwMode="auto">
          <a:xfrm>
            <a:off x="5637703" y="606276"/>
            <a:ext cx="3024336" cy="1649637"/>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t>Цель работы </a:t>
            </a:r>
            <a:r>
              <a:rPr lang="ru-RU" dirty="0" smtClean="0"/>
              <a:t>- воспитание культуры здорового образа жизни</a:t>
            </a:r>
            <a:endParaRPr lang="ru-RU" dirty="0"/>
          </a:p>
        </p:txBody>
      </p:sp>
      <p:sp>
        <p:nvSpPr>
          <p:cNvPr id="3" name="Содержимое 2"/>
          <p:cNvSpPr>
            <a:spLocks noGrp="1"/>
          </p:cNvSpPr>
          <p:nvPr>
            <p:ph sz="quarter" idx="1"/>
          </p:nvPr>
        </p:nvSpPr>
        <p:spPr/>
        <p:txBody>
          <a:bodyPr/>
          <a:lstStyle/>
          <a:p>
            <a:pPr>
              <a:buNone/>
            </a:pPr>
            <a:r>
              <a:rPr lang="ru-RU" i="1" dirty="0" smtClean="0"/>
              <a:t>     Задачи: </a:t>
            </a:r>
            <a:endParaRPr lang="ru-RU" dirty="0" smtClean="0"/>
          </a:p>
          <a:p>
            <a:pPr lvl="0"/>
            <a:r>
              <a:rPr lang="ru-RU" dirty="0" smtClean="0"/>
              <a:t>повышение интереса к предмету «БИОЛОГИЯ. Человек. Культура здоровья»;</a:t>
            </a:r>
          </a:p>
          <a:p>
            <a:pPr lvl="0"/>
            <a:r>
              <a:rPr lang="ru-RU" dirty="0" smtClean="0"/>
              <a:t>развитие навыков самонаблюдения и самоанализа;</a:t>
            </a:r>
          </a:p>
          <a:p>
            <a:pPr lvl="0"/>
            <a:r>
              <a:rPr lang="ru-RU" dirty="0" smtClean="0"/>
              <a:t>совершенствование навыков работы с дополнительной литературой и интернет - ресурсами;</a:t>
            </a:r>
          </a:p>
          <a:p>
            <a:pPr lvl="0"/>
            <a:r>
              <a:rPr lang="ru-RU" dirty="0" smtClean="0"/>
              <a:t>продолжить развитие  умения обобщать, анализировать, делать выводы;</a:t>
            </a:r>
          </a:p>
          <a:p>
            <a:pPr lvl="0"/>
            <a:r>
              <a:rPr lang="ru-RU" dirty="0" smtClean="0"/>
              <a:t>воспитание культуры здорового образа жизни.</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848600" cy="549275"/>
          </a:xfrm>
        </p:spPr>
        <p:txBody>
          <a:bodyPr wrap="square" lIns="91440" tIns="45720" rIns="91440" bIns="45720" numCol="1" anchorCtr="0" compatLnSpc="1">
            <a:prstTxWarp prst="textNoShape">
              <a:avLst/>
            </a:prstTxWarp>
          </a:bodyPr>
          <a:lstStyle/>
          <a:p>
            <a:pPr algn="ctr" eaLnBrk="1" hangingPunct="1">
              <a:defRPr/>
            </a:pPr>
            <a:r>
              <a:rPr lang="ru-RU" cap="none" smtClean="0">
                <a:solidFill>
                  <a:srgbClr val="7030A0"/>
                </a:solidFill>
                <a:effectLst>
                  <a:outerShdw blurRad="38100" dist="38100" dir="2700000" algn="tl">
                    <a:srgbClr val="C0C0C0"/>
                  </a:outerShdw>
                </a:effectLst>
                <a:latin typeface="Tahoma" pitchFamily="34" charset="0"/>
                <a:cs typeface="Tahoma" pitchFamily="34" charset="0"/>
              </a:rPr>
              <a:t>РЕГУЛЯЦИЯ ДЫХАНИЯ</a:t>
            </a:r>
          </a:p>
        </p:txBody>
      </p:sp>
      <p:sp>
        <p:nvSpPr>
          <p:cNvPr id="3" name="Объект 2"/>
          <p:cNvSpPr>
            <a:spLocks noGrp="1"/>
          </p:cNvSpPr>
          <p:nvPr>
            <p:ph sz="quarter" idx="1"/>
          </p:nvPr>
        </p:nvSpPr>
        <p:spPr>
          <a:xfrm>
            <a:off x="179388" y="476250"/>
            <a:ext cx="8064500" cy="3168650"/>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№9  </a:t>
            </a:r>
            <a:r>
              <a:rPr lang="ru-RU" u="sng" dirty="0" smtClean="0">
                <a:solidFill>
                  <a:prstClr val="black"/>
                </a:solidFill>
                <a:effectLst>
                  <a:outerShdw blurRad="38100" dist="38100" dir="2700000" algn="tl">
                    <a:srgbClr val="000000">
                      <a:alpha val="43137"/>
                    </a:srgbClr>
                  </a:outerShdw>
                </a:effectLst>
              </a:rPr>
              <a:t>Выясните </a:t>
            </a:r>
            <a:r>
              <a:rPr lang="ru-RU" u="sng" dirty="0">
                <a:solidFill>
                  <a:prstClr val="black"/>
                </a:solidFill>
                <a:effectLst>
                  <a:outerShdw blurRad="38100" dist="38100" dir="2700000" algn="tl">
                    <a:srgbClr val="000000">
                      <a:alpha val="43137"/>
                    </a:srgbClr>
                  </a:outerShdw>
                </a:effectLst>
              </a:rPr>
              <a:t>влияние задержки дыхания на частоту дыхательных движений</a:t>
            </a:r>
          </a:p>
          <a:p>
            <a:pPr marL="0" indent="0" eaLnBrk="1" fontAlgn="auto" hangingPunct="1">
              <a:spcAft>
                <a:spcPts val="0"/>
              </a:spcAft>
              <a:buFont typeface="Wingdings"/>
              <a:buNone/>
              <a:defRPr/>
            </a:pPr>
            <a:r>
              <a:rPr lang="ru-RU" sz="2000" b="1" dirty="0" smtClean="0"/>
              <a:t>   «помощник»: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Положите руки на грудь и посчитайте количество дыхательных движений за 1 мин.</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Задержите дыхание на 40-50 секунд и снова посчитайте количество дыхательных движений.</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Сделайте вывод о причинах изменения частоты дыхания.</a:t>
            </a:r>
          </a:p>
        </p:txBody>
      </p:sp>
      <p:sp>
        <p:nvSpPr>
          <p:cNvPr id="5" name="Прямоугольник 4"/>
          <p:cNvSpPr/>
          <p:nvPr/>
        </p:nvSpPr>
        <p:spPr>
          <a:xfrm>
            <a:off x="265113" y="4195763"/>
            <a:ext cx="8280400" cy="1476375"/>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Развитию дыхательной системы ;</a:t>
            </a:r>
          </a:p>
          <a:p>
            <a:pPr fontAlgn="auto">
              <a:spcBef>
                <a:spcPts val="0"/>
              </a:spcBef>
              <a:spcAft>
                <a:spcPts val="0"/>
              </a:spcAft>
              <a:defRPr/>
            </a:pPr>
            <a:r>
              <a:rPr lang="ru-RU" dirty="0">
                <a:latin typeface="+mn-lt"/>
              </a:rPr>
              <a:t>регулярные физические упражнения и прогулки на открытом воздухе;</a:t>
            </a:r>
          </a:p>
          <a:p>
            <a:pPr fontAlgn="auto">
              <a:spcBef>
                <a:spcPts val="0"/>
              </a:spcBef>
              <a:spcAft>
                <a:spcPts val="0"/>
              </a:spcAft>
              <a:defRPr/>
            </a:pPr>
            <a:r>
              <a:rPr lang="ru-RU" dirty="0">
                <a:latin typeface="+mn-lt"/>
              </a:rPr>
              <a:t>влажная уборка и регулярное проветриваний помещений; </a:t>
            </a:r>
          </a:p>
          <a:p>
            <a:pPr fontAlgn="auto">
              <a:spcBef>
                <a:spcPts val="0"/>
              </a:spcBef>
              <a:spcAft>
                <a:spcPts val="0"/>
              </a:spcAft>
              <a:defRPr/>
            </a:pPr>
            <a:r>
              <a:rPr lang="ru-RU" dirty="0">
                <a:latin typeface="+mn-lt"/>
              </a:rPr>
              <a:t>поддерживание правильной осанки;</a:t>
            </a:r>
          </a:p>
          <a:p>
            <a:pPr fontAlgn="auto">
              <a:spcBef>
                <a:spcPts val="0"/>
              </a:spcBef>
              <a:spcAft>
                <a:spcPts val="0"/>
              </a:spcAft>
              <a:defRPr/>
            </a:pPr>
            <a:r>
              <a:rPr lang="ru-RU" dirty="0">
                <a:latin typeface="+mn-lt"/>
              </a:rPr>
              <a:t>соблюдение правил гигиены при общении с больными людьми.</a:t>
            </a:r>
          </a:p>
        </p:txBody>
      </p:sp>
      <p:sp>
        <p:nvSpPr>
          <p:cNvPr id="6" name="Горизонтальный свиток 5"/>
          <p:cNvSpPr/>
          <p:nvPr/>
        </p:nvSpPr>
        <p:spPr>
          <a:xfrm>
            <a:off x="0" y="3933825"/>
            <a:ext cx="8567738" cy="2016125"/>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23813"/>
            <a:ext cx="7467600" cy="525462"/>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№9</a:t>
            </a:r>
            <a:endParaRPr lang="ru-RU" dirty="0"/>
          </a:p>
        </p:txBody>
      </p:sp>
      <p:pic>
        <p:nvPicPr>
          <p:cNvPr id="5122" name="Picture 2" descr="H:\images.jpeg"/>
          <p:cNvPicPr>
            <a:picLocks noGrp="1" noChangeAspect="1" noChangeArrowheads="1"/>
          </p:cNvPicPr>
          <p:nvPr>
            <p:ph sz="quarter" idx="1"/>
          </p:nvPr>
        </p:nvPicPr>
        <p:blipFill>
          <a:blip r:embed="rId2" cstate="print"/>
          <a:srcRect/>
          <a:stretch>
            <a:fillRect/>
          </a:stretch>
        </p:blipFill>
        <p:spPr>
          <a:xfrm>
            <a:off x="5500111" y="1069560"/>
            <a:ext cx="3121007" cy="3385214"/>
          </a:xfrm>
          <a:prstGeom prst="roundRect">
            <a:avLst>
              <a:gd name="adj" fmla="val 4167"/>
            </a:avLst>
          </a:prstGeom>
          <a:solidFill>
            <a:srgbClr val="FFFFFF"/>
          </a:solidFill>
          <a:ln w="76200" cap="sq">
            <a:solidFill>
              <a:srgbClr val="EAEAEA"/>
            </a:solidFill>
          </a:ln>
          <a:scene3d>
            <a:camera prst="orthographicFront"/>
            <a:lightRig rig="threePt" dir="t">
              <a:rot lat="0" lon="0" rev="2700000"/>
            </a:lightRig>
          </a:scene3d>
          <a:sp3d contourW="6350">
            <a:bevelT h="38100"/>
            <a:contourClr>
              <a:srgbClr val="C0C0C0"/>
            </a:contourClr>
          </a:sp3d>
        </p:spPr>
      </p:pic>
      <p:sp>
        <p:nvSpPr>
          <p:cNvPr id="26627" name="Прямоугольник 4"/>
          <p:cNvSpPr>
            <a:spLocks noChangeArrowheads="1"/>
          </p:cNvSpPr>
          <p:nvPr/>
        </p:nvSpPr>
        <p:spPr bwMode="auto">
          <a:xfrm>
            <a:off x="285750" y="1071563"/>
            <a:ext cx="4572000" cy="646112"/>
          </a:xfrm>
          <a:prstGeom prst="rect">
            <a:avLst/>
          </a:prstGeom>
          <a:noFill/>
          <a:ln w="9525">
            <a:noFill/>
            <a:miter lim="800000"/>
            <a:headEnd/>
            <a:tailEnd/>
          </a:ln>
        </p:spPr>
        <p:txBody>
          <a:bodyPr>
            <a:spAutoFit/>
          </a:bodyPr>
          <a:lstStyle/>
          <a:p>
            <a:r>
              <a:rPr lang="ru-RU" b="1">
                <a:latin typeface="Century Schoolbook" pitchFamily="18" charset="0"/>
              </a:rPr>
              <a:t>Цель</a:t>
            </a:r>
            <a:r>
              <a:rPr lang="ru-RU">
                <a:latin typeface="Century Schoolbook" pitchFamily="18" charset="0"/>
              </a:rPr>
              <a:t>:……</a:t>
            </a:r>
          </a:p>
          <a:p>
            <a:r>
              <a:rPr lang="ru-RU" b="1">
                <a:latin typeface="Century Schoolbook" pitchFamily="18" charset="0"/>
              </a:rPr>
              <a:t>Заполнить таблицу:</a:t>
            </a:r>
          </a:p>
        </p:txBody>
      </p:sp>
      <p:graphicFrame>
        <p:nvGraphicFramePr>
          <p:cNvPr id="6" name="Таблица 5"/>
          <p:cNvGraphicFramePr>
            <a:graphicFrameLocks noGrp="1"/>
          </p:cNvGraphicFramePr>
          <p:nvPr/>
        </p:nvGraphicFramePr>
        <p:xfrm>
          <a:off x="214313" y="1857375"/>
          <a:ext cx="5143536" cy="4516780"/>
        </p:xfrm>
        <a:graphic>
          <a:graphicData uri="http://schemas.openxmlformats.org/drawingml/2006/table">
            <a:tbl>
              <a:tblPr firstRow="1" bandRow="1">
                <a:tableStyleId>{5C22544A-7EE6-4342-B048-85BDC9FD1C3A}</a:tableStyleId>
              </a:tblPr>
              <a:tblGrid>
                <a:gridCol w="2571768"/>
                <a:gridCol w="2571768"/>
              </a:tblGrid>
              <a:tr h="452441">
                <a:tc>
                  <a:txBody>
                    <a:bodyPr/>
                    <a:lstStyle/>
                    <a:p>
                      <a:r>
                        <a:rPr lang="ru-RU" sz="1400" dirty="0" smtClean="0"/>
                        <a:t>Вид деятельности</a:t>
                      </a:r>
                      <a:endParaRPr lang="ru-RU" sz="1400" dirty="0"/>
                    </a:p>
                  </a:txBody>
                  <a:tcPr/>
                </a:tc>
                <a:tc>
                  <a:txBody>
                    <a:bodyPr/>
                    <a:lstStyle/>
                    <a:p>
                      <a:r>
                        <a:rPr lang="ru-RU" sz="1400" dirty="0" smtClean="0"/>
                        <a:t>Число дыхательных движений</a:t>
                      </a:r>
                      <a:endParaRPr lang="ru-RU" sz="1400" dirty="0"/>
                    </a:p>
                  </a:txBody>
                  <a:tcPr/>
                </a:tc>
              </a:tr>
              <a:tr h="452441">
                <a:tc>
                  <a:txBody>
                    <a:bodyPr/>
                    <a:lstStyle/>
                    <a:p>
                      <a:r>
                        <a:rPr lang="ru-RU" sz="1600" dirty="0" smtClean="0">
                          <a:solidFill>
                            <a:prstClr val="black"/>
                          </a:solidFill>
                        </a:rPr>
                        <a:t>Количество дыхательных движений за 1 мин.в покое</a:t>
                      </a:r>
                      <a:endParaRPr lang="ru-RU" sz="1600" dirty="0"/>
                    </a:p>
                  </a:txBody>
                  <a:tcPr/>
                </a:tc>
                <a:tc>
                  <a:txBody>
                    <a:bodyPr/>
                    <a:lstStyle/>
                    <a:p>
                      <a:endParaRPr lang="ru-RU"/>
                    </a:p>
                  </a:txBody>
                  <a:tcPr/>
                </a:tc>
              </a:tr>
              <a:tr h="452441">
                <a:tc>
                  <a:txBody>
                    <a:bodyPr/>
                    <a:lstStyle/>
                    <a:p>
                      <a:r>
                        <a:rPr lang="ru-RU" sz="1600" dirty="0" smtClean="0">
                          <a:solidFill>
                            <a:prstClr val="black"/>
                          </a:solidFill>
                        </a:rPr>
                        <a:t>После задержки дыхания на 40-50 секунд </a:t>
                      </a:r>
                      <a:endParaRPr lang="ru-RU" sz="1600" dirty="0"/>
                    </a:p>
                  </a:txBody>
                  <a:tcPr/>
                </a:tc>
                <a:tc>
                  <a:txBody>
                    <a:bodyPr/>
                    <a:lstStyle/>
                    <a:p>
                      <a:endParaRPr lang="ru-RU"/>
                    </a:p>
                  </a:txBody>
                  <a:tcPr/>
                </a:tc>
              </a:tr>
              <a:tr h="9506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solidFill>
                            <a:prstClr val="black"/>
                          </a:solidFill>
                        </a:rPr>
                        <a:t>После 30</a:t>
                      </a:r>
                      <a:r>
                        <a:rPr lang="ru-RU" sz="1600" baseline="0" dirty="0" smtClean="0">
                          <a:solidFill>
                            <a:prstClr val="black"/>
                          </a:solidFill>
                        </a:rPr>
                        <a:t> интенсивных приседаний</a:t>
                      </a:r>
                      <a:r>
                        <a:rPr lang="ru-RU" sz="1600" dirty="0" smtClean="0">
                          <a:solidFill>
                            <a:prstClr val="black"/>
                          </a:solidFill>
                        </a:rPr>
                        <a:t> </a:t>
                      </a:r>
                      <a:endParaRPr lang="ru-RU" sz="1600" dirty="0" smtClean="0"/>
                    </a:p>
                    <a:p>
                      <a:endParaRPr lang="ru-RU" sz="1600" dirty="0"/>
                    </a:p>
                  </a:txBody>
                  <a:tcPr/>
                </a:tc>
                <a:tc>
                  <a:txBody>
                    <a:bodyPr/>
                    <a:lstStyle/>
                    <a:p>
                      <a:endParaRPr lang="ru-RU"/>
                    </a:p>
                  </a:txBody>
                  <a:tcPr/>
                </a:tc>
              </a:tr>
              <a:tr h="452441">
                <a:tc gridSpan="2">
                  <a:txBody>
                    <a:bodyPr/>
                    <a:lstStyle/>
                    <a:p>
                      <a:r>
                        <a:rPr lang="ru-RU" sz="1600" dirty="0" smtClean="0"/>
                        <a:t>Ответить на вопросы: 1.Как влияет нагрузка на интенсивность дыхания?</a:t>
                      </a:r>
                    </a:p>
                    <a:p>
                      <a:r>
                        <a:rPr lang="ru-RU" sz="1600" dirty="0" smtClean="0"/>
                        <a:t>2.Биологическая роль интенсивного дыхания?</a:t>
                      </a:r>
                      <a:endParaRPr lang="ru-RU" sz="1600" dirty="0"/>
                    </a:p>
                  </a:txBody>
                  <a:tcPr/>
                </a:tc>
                <a:tc hMerge="1">
                  <a:txBody>
                    <a:bodyPr/>
                    <a:lstStyle/>
                    <a:p>
                      <a:endParaRPr lang="ru-RU" dirty="0"/>
                    </a:p>
                  </a:txBody>
                  <a:tcPr/>
                </a:tc>
              </a:tr>
              <a:tr h="452441">
                <a:tc gridSpan="2">
                  <a:txBody>
                    <a:bodyPr/>
                    <a:lstStyle/>
                    <a:p>
                      <a:r>
                        <a:rPr lang="ru-RU" sz="1600" dirty="0" smtClean="0">
                          <a:solidFill>
                            <a:prstClr val="black"/>
                          </a:solidFill>
                        </a:rPr>
                        <a:t>Сделайте вывод о причинах изменения частоты дыхания</a:t>
                      </a:r>
                      <a:endParaRPr lang="ru-RU" sz="1600" dirty="0"/>
                    </a:p>
                  </a:txBody>
                  <a:tcPr/>
                </a:tc>
                <a:tc hMerge="1">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bwMode="auto">
          <a:xfrm>
            <a:off x="250825" y="-315913"/>
            <a:ext cx="8713788" cy="1152526"/>
          </a:xfrm>
          <a:noFill/>
        </p:spPr>
        <p:txBody>
          <a:bodyPr wrap="square" lIns="91440" tIns="45720" rIns="91440" bIns="45720" numCol="1" anchorCtr="0" compatLnSpc="1">
            <a:prstTxWarp prst="textNoShape">
              <a:avLst/>
            </a:prstTxWarp>
            <a:noAutofit/>
          </a:bodyPr>
          <a:lstStyle/>
          <a:p>
            <a:r>
              <a:rPr lang="ru-RU" sz="2400" i="1" u="sng" cap="none" dirty="0" smtClean="0">
                <a:solidFill>
                  <a:srgbClr val="7030A0"/>
                </a:solidFill>
                <a:effectLst>
                  <a:outerShdw blurRad="38100" dist="38100" dir="2700000" algn="tl">
                    <a:srgbClr val="C0C0C0"/>
                  </a:outerShdw>
                </a:effectLst>
              </a:rPr>
              <a:t>Работа№10 </a:t>
            </a:r>
            <a:r>
              <a:rPr lang="ru-RU" sz="2400" u="sng" cap="none" dirty="0" smtClean="0">
                <a:solidFill>
                  <a:schemeClr val="tx1"/>
                </a:solidFill>
                <a:effectLst>
                  <a:outerShdw blurRad="38100" dist="38100" dir="2700000" algn="tl">
                    <a:srgbClr val="C0C0C0"/>
                  </a:outerShdw>
                </a:effectLst>
              </a:rPr>
              <a:t>Изучить дыхательные функциональные проблемы с задержкой дыхания на фазе вдоха и выдоха</a:t>
            </a:r>
          </a:p>
        </p:txBody>
      </p:sp>
      <p:sp>
        <p:nvSpPr>
          <p:cNvPr id="63492" name="Rectangle 4"/>
          <p:cNvSpPr>
            <a:spLocks noChangeArrowheads="1"/>
          </p:cNvSpPr>
          <p:nvPr/>
        </p:nvSpPr>
        <p:spPr bwMode="auto">
          <a:xfrm>
            <a:off x="323850" y="836613"/>
            <a:ext cx="1938338" cy="671512"/>
          </a:xfrm>
          <a:prstGeom prst="rect">
            <a:avLst/>
          </a:prstGeom>
          <a:noFill/>
          <a:ln w="9525">
            <a:noFill/>
            <a:miter lim="800000"/>
            <a:headEnd/>
            <a:tailEnd/>
          </a:ln>
          <a:effectLst/>
        </p:spPr>
        <p:txBody>
          <a:bodyPr wrap="none">
            <a:spAutoFit/>
          </a:bodyPr>
          <a:lstStyle/>
          <a:p>
            <a:r>
              <a:rPr lang="ru-RU" sz="2000" b="1" dirty="0">
                <a:solidFill>
                  <a:srgbClr val="000000"/>
                </a:solidFill>
                <a:latin typeface="Century Schoolbook" pitchFamily="18" charset="0"/>
              </a:rPr>
              <a:t>«помощник»:</a:t>
            </a:r>
            <a:r>
              <a:rPr lang="ru-RU" b="1" dirty="0">
                <a:solidFill>
                  <a:srgbClr val="000000"/>
                </a:solidFill>
              </a:rPr>
              <a:t/>
            </a:r>
            <a:br>
              <a:rPr lang="ru-RU" b="1" dirty="0">
                <a:solidFill>
                  <a:srgbClr val="000000"/>
                </a:solidFill>
              </a:rPr>
            </a:br>
            <a:endParaRPr lang="ru-RU" dirty="0">
              <a:solidFill>
                <a:srgbClr val="000000"/>
              </a:solidFill>
            </a:endParaRPr>
          </a:p>
        </p:txBody>
      </p:sp>
      <p:sp>
        <p:nvSpPr>
          <p:cNvPr id="63493" name="Rectangle 5"/>
          <p:cNvSpPr>
            <a:spLocks noChangeArrowheads="1"/>
          </p:cNvSpPr>
          <p:nvPr/>
        </p:nvSpPr>
        <p:spPr bwMode="auto">
          <a:xfrm>
            <a:off x="107504" y="1268413"/>
            <a:ext cx="8857109" cy="3170099"/>
          </a:xfrm>
          <a:prstGeom prst="rect">
            <a:avLst/>
          </a:prstGeom>
          <a:noFill/>
          <a:ln w="9525">
            <a:noFill/>
            <a:miter lim="800000"/>
            <a:headEnd/>
            <a:tailEnd/>
          </a:ln>
          <a:effectLst/>
        </p:spPr>
        <p:txBody>
          <a:bodyPr wrap="square">
            <a:spAutoFit/>
          </a:bodyPr>
          <a:lstStyle/>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Сделайте глубокий вдох и глубокий выдох.</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После этого сделайте почти максимальный вдох и задержите дыхание. Начните отсчёт.</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Выключите секундомер, когда дыхание возобновится непроизвольно и запишите результат.</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Отдохните 5-7 минут.</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Сделайте не очень глубокий выдох и тут же включите секундомер.</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Выключите секундомер при непроизвольном восстановлении дыхания и запишите результат.</a:t>
            </a:r>
          </a:p>
        </p:txBody>
      </p:sp>
      <p:sp>
        <p:nvSpPr>
          <p:cNvPr id="6" name="Прямоугольник 5"/>
          <p:cNvSpPr/>
          <p:nvPr/>
        </p:nvSpPr>
        <p:spPr>
          <a:xfrm>
            <a:off x="611188" y="4437063"/>
            <a:ext cx="7848600" cy="2024062"/>
          </a:xfrm>
          <a:prstGeom prst="rect">
            <a:avLst/>
          </a:prstGeom>
          <a:solidFill>
            <a:schemeClr val="accent1">
              <a:lumMod val="20000"/>
              <a:lumOff val="80000"/>
            </a:schemeClr>
          </a:solidFill>
          <a:ln>
            <a:solidFill>
              <a:srgbClr val="7030A0"/>
            </a:solidFill>
          </a:ln>
        </p:spPr>
        <p:txBody>
          <a:bodyPr>
            <a:spAutoFit/>
          </a:bodyPr>
          <a:lstStyle/>
          <a:p>
            <a:r>
              <a:rPr lang="ru-RU">
                <a:latin typeface="Century Schoolbook" pitchFamily="18" charset="0"/>
              </a:rPr>
              <a:t>Дыхательная система участвует в таких важных функциях, как терморегуляция, голосообразование, обоняние, увлажнение вдыхаемого воздуха. Лёгочная ткань также играет важную роль в таких процессах как: синтез гормонов, водно-солевой и липидный обмен. В обильно развитой сосудистой системе лёгких происходит депонирование крови. Дыхательная система также обеспечивает механическую и иммунную защиту от факторов внешней среды. </a:t>
            </a:r>
          </a:p>
        </p:txBody>
      </p:sp>
      <p:sp>
        <p:nvSpPr>
          <p:cNvPr id="7" name="Горизонтальный свиток 6"/>
          <p:cNvSpPr/>
          <p:nvPr/>
        </p:nvSpPr>
        <p:spPr>
          <a:xfrm>
            <a:off x="251520" y="4100934"/>
            <a:ext cx="8208268" cy="2692226"/>
          </a:xfrm>
          <a:prstGeom prst="horizontalScroll">
            <a:avLst/>
          </a:prstGeom>
          <a:solidFill>
            <a:schemeClr val="accent1">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idx="4294967295"/>
          </p:nvPr>
        </p:nvSpPr>
        <p:spPr bwMode="auto">
          <a:xfrm>
            <a:off x="900113" y="1"/>
            <a:ext cx="7416303" cy="620688"/>
          </a:xfrm>
          <a:noFill/>
        </p:spPr>
        <p:txBody>
          <a:bodyPr wrap="square" lIns="91440" tIns="45720" rIns="91440" bIns="45720" numCol="1" anchorCtr="0" compatLnSpc="1">
            <a:prstTxWarp prst="textNoShape">
              <a:avLst/>
            </a:prstTxWarp>
            <a:normAutofit/>
          </a:bodyPr>
          <a:lstStyle/>
          <a:p>
            <a:r>
              <a:rPr lang="ru-RU" sz="2700" cap="none" dirty="0">
                <a:solidFill>
                  <a:srgbClr val="7030A0"/>
                </a:solidFill>
              </a:rPr>
              <a:t>ОФОРМЛЕНИЕ  РАБОТЫ №</a:t>
            </a:r>
            <a:r>
              <a:rPr lang="en-US" sz="2700" cap="none" dirty="0" smtClean="0">
                <a:solidFill>
                  <a:srgbClr val="7030A0"/>
                </a:solidFill>
              </a:rPr>
              <a:t>1</a:t>
            </a:r>
            <a:r>
              <a:rPr lang="ru-RU" sz="2700" cap="none" dirty="0" smtClean="0">
                <a:solidFill>
                  <a:srgbClr val="7030A0"/>
                </a:solidFill>
              </a:rPr>
              <a:t>0</a:t>
            </a:r>
            <a:endParaRPr lang="ru-RU" sz="2700" cap="none" dirty="0">
              <a:solidFill>
                <a:srgbClr val="7030A0"/>
              </a:solidFill>
            </a:endParaRPr>
          </a:p>
        </p:txBody>
      </p:sp>
      <p:sp>
        <p:nvSpPr>
          <p:cNvPr id="64516" name="Rectangle 4"/>
          <p:cNvSpPr>
            <a:spLocks noChangeArrowheads="1"/>
          </p:cNvSpPr>
          <p:nvPr/>
        </p:nvSpPr>
        <p:spPr bwMode="auto">
          <a:xfrm>
            <a:off x="326223" y="692696"/>
            <a:ext cx="4572000" cy="641350"/>
          </a:xfrm>
          <a:prstGeom prst="rect">
            <a:avLst/>
          </a:prstGeom>
          <a:noFill/>
          <a:ln w="9525">
            <a:noFill/>
            <a:miter lim="800000"/>
            <a:headEnd/>
            <a:tailEnd/>
          </a:ln>
          <a:effectLst/>
        </p:spPr>
        <p:txBody>
          <a:bodyPr>
            <a:spAutoFit/>
          </a:bodyPr>
          <a:lstStyle/>
          <a:p>
            <a:r>
              <a:rPr lang="ru-RU" b="1" dirty="0">
                <a:solidFill>
                  <a:srgbClr val="000000"/>
                </a:solidFill>
                <a:latin typeface="Century Schoolbook" pitchFamily="18" charset="0"/>
              </a:rPr>
              <a:t>Цель:……</a:t>
            </a:r>
            <a:endParaRPr lang="en-US" b="1" dirty="0">
              <a:solidFill>
                <a:srgbClr val="000000"/>
              </a:solidFill>
              <a:latin typeface="Century Schoolbook" pitchFamily="18" charset="0"/>
            </a:endParaRPr>
          </a:p>
          <a:p>
            <a:r>
              <a:rPr lang="ru-RU" b="1" dirty="0">
                <a:solidFill>
                  <a:srgbClr val="000000"/>
                </a:solidFill>
                <a:latin typeface="Century Schoolbook" pitchFamily="18" charset="0"/>
              </a:rPr>
              <a:t>Этапы работы:</a:t>
            </a:r>
          </a:p>
        </p:txBody>
      </p:sp>
      <p:sp>
        <p:nvSpPr>
          <p:cNvPr id="64517" name="Объект 2"/>
          <p:cNvSpPr>
            <a:spLocks/>
          </p:cNvSpPr>
          <p:nvPr/>
        </p:nvSpPr>
        <p:spPr bwMode="auto">
          <a:xfrm>
            <a:off x="202804" y="1349822"/>
            <a:ext cx="8713787" cy="2592387"/>
          </a:xfrm>
          <a:prstGeom prst="rect">
            <a:avLst/>
          </a:prstGeom>
          <a:noFill/>
          <a:ln w="9525">
            <a:noFill/>
            <a:miter lim="800000"/>
            <a:headEnd/>
            <a:tailEnd/>
          </a:ln>
        </p:spPr>
        <p:txBody>
          <a:bodyPr/>
          <a:lstStyle/>
          <a:p>
            <a:pPr>
              <a:spcBef>
                <a:spcPts val="600"/>
              </a:spcBef>
              <a:buClr>
                <a:srgbClr val="4E67C8"/>
              </a:buClr>
              <a:buSzPct val="70000"/>
              <a:buFont typeface="Wingdings" pitchFamily="2" charset="2"/>
              <a:buNone/>
            </a:pPr>
            <a:r>
              <a:rPr lang="ru-RU" sz="1900" dirty="0">
                <a:solidFill>
                  <a:srgbClr val="000000"/>
                </a:solidFill>
                <a:latin typeface="Century Schoolbook" pitchFamily="18" charset="0"/>
              </a:rPr>
              <a:t>1.Выполнить предложенные исследования.</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2.Оцените </a:t>
            </a:r>
            <a:r>
              <a:rPr lang="ru-RU" sz="1900" dirty="0" smtClean="0">
                <a:solidFill>
                  <a:srgbClr val="000000"/>
                </a:solidFill>
                <a:latin typeface="Century Schoolbook" pitchFamily="18" charset="0"/>
              </a:rPr>
              <a:t>результат, сделайте вывод о способностях вашего организма.</a:t>
            </a:r>
            <a:endParaRPr lang="ru-RU" sz="1900" dirty="0">
              <a:solidFill>
                <a:srgbClr val="000000"/>
              </a:solidFill>
              <a:latin typeface="Century Schoolbook" pitchFamily="18" charset="0"/>
            </a:endParaRP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Результат задержки дыхания на вдохе считается удовлетворительным, если человек смог задержать дыхание 16-55 сек</a:t>
            </a:r>
            <a:r>
              <a:rPr lang="ru-RU" sz="1900" dirty="0" smtClean="0">
                <a:solidFill>
                  <a:srgbClr val="000000"/>
                </a:solidFill>
                <a:latin typeface="Century Schoolbook" pitchFamily="18" charset="0"/>
              </a:rPr>
              <a:t>.</a:t>
            </a:r>
            <a:r>
              <a:rPr lang="en-US" sz="1900" dirty="0" smtClean="0">
                <a:solidFill>
                  <a:srgbClr val="000000"/>
                </a:solidFill>
                <a:latin typeface="Century Schoolbook" pitchFamily="18" charset="0"/>
              </a:rPr>
              <a:t> </a:t>
            </a:r>
            <a:r>
              <a:rPr lang="ru-RU" sz="1900" dirty="0" smtClean="0">
                <a:solidFill>
                  <a:srgbClr val="000000"/>
                </a:solidFill>
                <a:latin typeface="Century Schoolbook" pitchFamily="18" charset="0"/>
              </a:rPr>
              <a:t>Более </a:t>
            </a:r>
            <a:r>
              <a:rPr lang="ru-RU" sz="1900" dirty="0">
                <a:solidFill>
                  <a:srgbClr val="000000"/>
                </a:solidFill>
                <a:latin typeface="Century Schoolbook" pitchFamily="18" charset="0"/>
              </a:rPr>
              <a:t>низкие результаты следует считать плохими, более высокие- хорошими.</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Результат задержки дыхания на выдохе считается удовлетворительным, если он не ниже 12-13 сек.</a:t>
            </a:r>
            <a:endParaRPr lang="ru-RU" sz="2400" dirty="0">
              <a:solidFill>
                <a:srgbClr val="000000"/>
              </a:solidFill>
              <a:latin typeface="Century Schoolbook" pitchFamily="18" charset="0"/>
            </a:endParaRPr>
          </a:p>
        </p:txBody>
      </p:sp>
      <p:pic>
        <p:nvPicPr>
          <p:cNvPr id="1026" name="Picture 2" descr="Картинка 12 из 111309">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76056" y="3619394"/>
            <a:ext cx="2160240" cy="29291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xmlns="">
                <a:solidFill>
                  <a:srgbClr val="FFFFFF"/>
                </a:solidFill>
              </a14:hiddenFill>
            </a:ext>
          </a:extLst>
        </p:spPr>
      </p:pic>
      <p:pic>
        <p:nvPicPr>
          <p:cNvPr id="1028" name="Picture 4" descr="Картинка 84 из 128308">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3568" y="4149080"/>
            <a:ext cx="2736304" cy="22246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816850" cy="620713"/>
          </a:xfrm>
        </p:spPr>
        <p:txBody>
          <a:bodyPr wrap="square" lIns="91440" tIns="45720" rIns="91440" bIns="45720" numCol="1" anchorCtr="0" compatLnSpc="1">
            <a:prstTxWarp prst="textNoShape">
              <a:avLst/>
            </a:prstTxWarp>
            <a:noAutofit/>
          </a:bodyPr>
          <a:lstStyle/>
          <a:p>
            <a:pPr algn="ctr" eaLnBrk="1" hangingPunct="1">
              <a:defRPr/>
            </a:pPr>
            <a:r>
              <a:rPr lang="ru-RU" cap="none" smtClean="0">
                <a:solidFill>
                  <a:srgbClr val="7030A0"/>
                </a:solidFill>
                <a:effectLst>
                  <a:outerShdw blurRad="38100" dist="38100" dir="2700000" algn="tl">
                    <a:srgbClr val="C0C0C0"/>
                  </a:outerShdw>
                </a:effectLst>
                <a:latin typeface="Tahoma" pitchFamily="34" charset="0"/>
                <a:cs typeface="Tahoma" pitchFamily="34" charset="0"/>
              </a:rPr>
              <a:t>ПИЩЕВАРЕНИЕ В ПОЛОСТИ РТА</a:t>
            </a:r>
          </a:p>
        </p:txBody>
      </p:sp>
      <p:sp>
        <p:nvSpPr>
          <p:cNvPr id="3" name="Объект 2"/>
          <p:cNvSpPr>
            <a:spLocks noGrp="1"/>
          </p:cNvSpPr>
          <p:nvPr>
            <p:ph sz="quarter" idx="1"/>
          </p:nvPr>
        </p:nvSpPr>
        <p:spPr>
          <a:xfrm>
            <a:off x="103188" y="620713"/>
            <a:ext cx="8640762" cy="3024187"/>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№11 </a:t>
            </a:r>
            <a:r>
              <a:rPr lang="ru-RU" b="1" i="1" u="sng" dirty="0" smtClean="0">
                <a:solidFill>
                  <a:srgbClr val="7030A0"/>
                </a:solidFill>
                <a:effectLst>
                  <a:outerShdw blurRad="38100" dist="38100" dir="2700000" algn="tl">
                    <a:srgbClr val="000000">
                      <a:alpha val="43137"/>
                    </a:srgbClr>
                  </a:outerShdw>
                </a:effectLst>
              </a:rPr>
              <a:t> </a:t>
            </a:r>
            <a:r>
              <a:rPr lang="ru-RU" u="sng" dirty="0" smtClean="0">
                <a:solidFill>
                  <a:prstClr val="black"/>
                </a:solidFill>
                <a:effectLst>
                  <a:outerShdw blurRad="38100" dist="38100" dir="2700000" algn="tl">
                    <a:srgbClr val="000000">
                      <a:alpha val="43137"/>
                    </a:srgbClr>
                  </a:outerShdw>
                </a:effectLst>
              </a:rPr>
              <a:t> Изучи </a:t>
            </a:r>
            <a:r>
              <a:rPr lang="ru-RU" u="sng" dirty="0">
                <a:solidFill>
                  <a:prstClr val="black"/>
                </a:solidFill>
                <a:effectLst>
                  <a:outerShdw blurRad="38100" dist="38100" dir="2700000" algn="tl">
                    <a:srgbClr val="000000">
                      <a:alpha val="43137"/>
                    </a:srgbClr>
                  </a:outerShdw>
                </a:effectLst>
              </a:rPr>
              <a:t>внешнее строение зубов</a:t>
            </a:r>
          </a:p>
          <a:p>
            <a:pPr marL="0" indent="0" eaLnBrk="1" fontAlgn="auto" hangingPunct="1">
              <a:spcAft>
                <a:spcPts val="0"/>
              </a:spcAft>
              <a:buFont typeface="Wingdings"/>
              <a:buNone/>
              <a:defRPr/>
            </a:pPr>
            <a:r>
              <a:rPr lang="ru-RU" sz="2000" b="1" dirty="0"/>
              <a:t> </a:t>
            </a:r>
            <a:r>
              <a:rPr lang="ru-RU" sz="2000" b="1" dirty="0" smtClean="0"/>
              <a:t>  «помощник</a:t>
            </a:r>
            <a:r>
              <a:rPr lang="ru-RU" sz="2000" b="1" dirty="0"/>
              <a:t>»:</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Рассмотрите зубы, найдите резцы, клыки и коренные.</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Выясните, какая часть зуба видна, а какая находится в ячейке челюстной кости.</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Определите, есть ли на зубах налёт.</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Установите его причины.</a:t>
            </a:r>
          </a:p>
        </p:txBody>
      </p:sp>
      <p:sp>
        <p:nvSpPr>
          <p:cNvPr id="4" name="Прямоугольник 3"/>
          <p:cNvSpPr/>
          <p:nvPr/>
        </p:nvSpPr>
        <p:spPr>
          <a:xfrm>
            <a:off x="392113" y="4076700"/>
            <a:ext cx="7848600" cy="1754188"/>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Чистить зубы необходимо два раза в день– утром и вечером, с внешней и внутренней стороны. Щётку следует вести от десны к коронке. </a:t>
            </a:r>
          </a:p>
          <a:p>
            <a:pPr fontAlgn="auto">
              <a:spcBef>
                <a:spcPts val="0"/>
              </a:spcBef>
              <a:spcAft>
                <a:spcPts val="0"/>
              </a:spcAft>
              <a:defRPr/>
            </a:pPr>
            <a:r>
              <a:rPr lang="ru-RU" dirty="0">
                <a:latin typeface="+mn-lt"/>
              </a:rPr>
              <a:t>После еды важно полоскать рот. Если между зубами остаются частицы пищи, их надо удалить с помощью зубочистки или зубной нити.</a:t>
            </a:r>
          </a:p>
        </p:txBody>
      </p:sp>
      <p:sp>
        <p:nvSpPr>
          <p:cNvPr id="5" name="Горизонтальный свиток 4"/>
          <p:cNvSpPr/>
          <p:nvPr/>
        </p:nvSpPr>
        <p:spPr>
          <a:xfrm>
            <a:off x="90488" y="3789363"/>
            <a:ext cx="8172450" cy="2376487"/>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850" y="188913"/>
            <a:ext cx="7467600" cy="490537"/>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№11</a:t>
            </a:r>
            <a:endParaRPr lang="ru-RU" dirty="0"/>
          </a:p>
        </p:txBody>
      </p:sp>
      <p:pic>
        <p:nvPicPr>
          <p:cNvPr id="6146" name="Picture 2" descr="H:\imgmain.jpeg"/>
          <p:cNvPicPr>
            <a:picLocks noGrp="1" noChangeAspect="1" noChangeArrowheads="1"/>
          </p:cNvPicPr>
          <p:nvPr>
            <p:ph sz="quarter" idx="1"/>
          </p:nvPr>
        </p:nvPicPr>
        <p:blipFill>
          <a:blip r:embed="rId2" cstate="print"/>
          <a:srcRect/>
          <a:stretch>
            <a:fillRect/>
          </a:stretch>
        </p:blipFill>
        <p:spPr>
          <a:xfrm>
            <a:off x="7358082" y="214290"/>
            <a:ext cx="1238242" cy="1416549"/>
          </a:xfrm>
          <a:prstGeom prst="roundRect">
            <a:avLst>
              <a:gd name="adj" fmla="val 11111"/>
            </a:avLst>
          </a:prstGeom>
          <a:ln w="19050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147" name="Picture 3" descr="H:\el diente y sus partes.gif"/>
          <p:cNvPicPr>
            <a:picLocks noChangeAspect="1" noChangeArrowheads="1"/>
          </p:cNvPicPr>
          <p:nvPr/>
        </p:nvPicPr>
        <p:blipFill>
          <a:blip r:embed="rId3" cstate="print"/>
          <a:srcRect r="32500"/>
          <a:stretch>
            <a:fillRect/>
          </a:stretch>
        </p:blipFill>
        <p:spPr bwMode="auto">
          <a:xfrm>
            <a:off x="217681" y="1142984"/>
            <a:ext cx="2713040" cy="5357850"/>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8" name="Прямоугольник 7"/>
          <p:cNvSpPr/>
          <p:nvPr/>
        </p:nvSpPr>
        <p:spPr>
          <a:xfrm>
            <a:off x="3000375" y="1071563"/>
            <a:ext cx="5572125" cy="3638550"/>
          </a:xfrm>
          <a:prstGeom prst="rect">
            <a:avLst/>
          </a:prstGeom>
        </p:spPr>
        <p:txBody>
          <a:bodyPr>
            <a:spAutoFit/>
          </a:bodyPr>
          <a:lstStyle/>
          <a:p>
            <a:pPr fontAlgn="auto">
              <a:spcBef>
                <a:spcPts val="0"/>
              </a:spcBef>
              <a:spcAft>
                <a:spcPts val="0"/>
              </a:spcAft>
              <a:defRPr/>
            </a:pPr>
            <a:r>
              <a:rPr lang="ru-RU" b="1" dirty="0">
                <a:latin typeface="+mn-lt"/>
              </a:rPr>
              <a:t>Цель</a:t>
            </a:r>
            <a:r>
              <a:rPr lang="ru-RU" dirty="0">
                <a:latin typeface="+mn-lt"/>
              </a:rPr>
              <a:t>:……</a:t>
            </a:r>
          </a:p>
          <a:p>
            <a:pPr fontAlgn="auto">
              <a:spcBef>
                <a:spcPts val="0"/>
              </a:spcBef>
              <a:spcAft>
                <a:spcPts val="0"/>
              </a:spcAft>
              <a:defRPr/>
            </a:pPr>
            <a:r>
              <a:rPr lang="ru-RU" b="1" dirty="0">
                <a:latin typeface="+mn-lt"/>
              </a:rPr>
              <a:t>Этапы работы:</a:t>
            </a:r>
          </a:p>
          <a:p>
            <a:pPr fontAlgn="auto">
              <a:spcBef>
                <a:spcPts val="0"/>
              </a:spcBef>
              <a:spcAft>
                <a:spcPts val="0"/>
              </a:spcAft>
              <a:defRPr/>
            </a:pPr>
            <a:endParaRPr lang="ru-RU" b="1" dirty="0">
              <a:latin typeface="+mn-lt"/>
            </a:endParaRPr>
          </a:p>
          <a:p>
            <a:pPr fontAlgn="auto">
              <a:spcBef>
                <a:spcPts val="0"/>
              </a:spcBef>
              <a:spcAft>
                <a:spcPts val="0"/>
              </a:spcAft>
              <a:defRPr/>
            </a:pPr>
            <a:endParaRPr lang="ru-RU" b="1" dirty="0">
              <a:latin typeface="+mn-lt"/>
            </a:endParaRPr>
          </a:p>
          <a:p>
            <a:pPr marL="342900" indent="-342900" fontAlgn="auto">
              <a:spcBef>
                <a:spcPct val="20000"/>
              </a:spcBef>
              <a:spcAft>
                <a:spcPts val="0"/>
              </a:spcAft>
              <a:buClr>
                <a:srgbClr val="7030A0"/>
              </a:buClr>
              <a:buSzPct val="103000"/>
              <a:defRPr/>
            </a:pPr>
            <a:r>
              <a:rPr lang="ru-RU" b="1" dirty="0">
                <a:latin typeface="+mn-lt"/>
              </a:rPr>
              <a:t>1.</a:t>
            </a:r>
            <a:r>
              <a:rPr lang="ru-RU" dirty="0">
                <a:solidFill>
                  <a:prstClr val="black"/>
                </a:solidFill>
                <a:latin typeface="+mn-lt"/>
              </a:rPr>
              <a:t> Рассмотрите зубы, найдите резцы, клыки и коренные.</a:t>
            </a:r>
          </a:p>
          <a:p>
            <a:pPr marL="342900" indent="-342900" fontAlgn="auto">
              <a:spcBef>
                <a:spcPct val="20000"/>
              </a:spcBef>
              <a:spcAft>
                <a:spcPts val="0"/>
              </a:spcAft>
              <a:buClr>
                <a:srgbClr val="7030A0"/>
              </a:buClr>
              <a:buSzPct val="103000"/>
              <a:defRPr/>
            </a:pPr>
            <a:r>
              <a:rPr lang="ru-RU" dirty="0">
                <a:solidFill>
                  <a:prstClr val="black"/>
                </a:solidFill>
                <a:latin typeface="+mn-lt"/>
              </a:rPr>
              <a:t>2. Выясните, какая часть зуба видна, а какая находится в ячейке челюстной кости.</a:t>
            </a:r>
          </a:p>
          <a:p>
            <a:pPr marL="342900" indent="-342900" fontAlgn="auto">
              <a:spcBef>
                <a:spcPct val="20000"/>
              </a:spcBef>
              <a:spcAft>
                <a:spcPts val="0"/>
              </a:spcAft>
              <a:buClr>
                <a:srgbClr val="7030A0"/>
              </a:buClr>
              <a:buSzPct val="103000"/>
              <a:defRPr/>
            </a:pPr>
            <a:r>
              <a:rPr lang="ru-RU" dirty="0">
                <a:solidFill>
                  <a:prstClr val="black"/>
                </a:solidFill>
                <a:latin typeface="+mn-lt"/>
              </a:rPr>
              <a:t>3. Сделайте рисунок зуба и подпишите его части.</a:t>
            </a:r>
          </a:p>
          <a:p>
            <a:pPr marL="342900" indent="-342900" fontAlgn="auto">
              <a:spcBef>
                <a:spcPct val="20000"/>
              </a:spcBef>
              <a:spcAft>
                <a:spcPts val="0"/>
              </a:spcAft>
              <a:buClr>
                <a:srgbClr val="7030A0"/>
              </a:buClr>
              <a:buSzPct val="103000"/>
              <a:defRPr/>
            </a:pPr>
            <a:endParaRPr lang="ru-RU" dirty="0">
              <a:solidFill>
                <a:prstClr val="black"/>
              </a:solidFill>
              <a:latin typeface="+mn-lt"/>
            </a:endParaRPr>
          </a:p>
          <a:p>
            <a:pPr fontAlgn="auto">
              <a:spcBef>
                <a:spcPts val="0"/>
              </a:spcBef>
              <a:spcAft>
                <a:spcPts val="0"/>
              </a:spcAft>
              <a:defRPr/>
            </a:pPr>
            <a:endParaRPr lang="ru-RU" b="1" dirty="0">
              <a:latin typeface="+mn-lt"/>
            </a:endParaRPr>
          </a:p>
        </p:txBody>
      </p:sp>
      <p:sp>
        <p:nvSpPr>
          <p:cNvPr id="28677" name="Прямоугольник 8"/>
          <p:cNvSpPr>
            <a:spLocks noChangeArrowheads="1"/>
          </p:cNvSpPr>
          <p:nvPr/>
        </p:nvSpPr>
        <p:spPr bwMode="auto">
          <a:xfrm>
            <a:off x="3071813" y="4143375"/>
            <a:ext cx="4572000" cy="1920875"/>
          </a:xfrm>
          <a:prstGeom prst="rect">
            <a:avLst/>
          </a:prstGeom>
          <a:noFill/>
          <a:ln w="9525">
            <a:noFill/>
            <a:miter lim="800000"/>
            <a:headEnd/>
            <a:tailEnd/>
          </a:ln>
        </p:spPr>
        <p:txBody>
          <a:bodyPr>
            <a:spAutoFit/>
          </a:bodyPr>
          <a:lstStyle/>
          <a:p>
            <a:pPr marL="342900" indent="-342900">
              <a:spcBef>
                <a:spcPct val="20000"/>
              </a:spcBef>
              <a:buClr>
                <a:srgbClr val="7030A0"/>
              </a:buClr>
              <a:buSzPct val="103000"/>
            </a:pPr>
            <a:r>
              <a:rPr lang="ru-RU" dirty="0">
                <a:solidFill>
                  <a:srgbClr val="000000"/>
                </a:solidFill>
                <a:latin typeface="Century Schoolbook" pitchFamily="18" charset="0"/>
              </a:rPr>
              <a:t>4. Определите, есть ли на зубах налёт.</a:t>
            </a:r>
          </a:p>
          <a:p>
            <a:pPr marL="342900" indent="-342900">
              <a:spcBef>
                <a:spcPct val="20000"/>
              </a:spcBef>
              <a:buClr>
                <a:srgbClr val="7030A0"/>
              </a:buClr>
              <a:buSzPct val="103000"/>
            </a:pPr>
            <a:r>
              <a:rPr lang="ru-RU" dirty="0">
                <a:solidFill>
                  <a:srgbClr val="000000"/>
                </a:solidFill>
                <a:latin typeface="Century Schoolbook" pitchFamily="18" charset="0"/>
              </a:rPr>
              <a:t>5. Установите его причины и последствия.</a:t>
            </a:r>
          </a:p>
          <a:p>
            <a:pPr marL="342900" indent="-342900">
              <a:spcBef>
                <a:spcPct val="20000"/>
              </a:spcBef>
              <a:buClr>
                <a:srgbClr val="7030A0"/>
              </a:buClr>
              <a:buSzPct val="103000"/>
            </a:pPr>
            <a:r>
              <a:rPr lang="ru-RU" dirty="0">
                <a:solidFill>
                  <a:srgbClr val="000000"/>
                </a:solidFill>
                <a:latin typeface="Century Schoolbook" pitchFamily="18" charset="0"/>
              </a:rPr>
              <a:t>6.Что такое кариес?</a:t>
            </a:r>
          </a:p>
          <a:p>
            <a:pPr marL="342900" indent="-342900">
              <a:spcBef>
                <a:spcPct val="20000"/>
              </a:spcBef>
              <a:buClr>
                <a:srgbClr val="7030A0"/>
              </a:buClr>
              <a:buSzPct val="103000"/>
            </a:pPr>
            <a:r>
              <a:rPr lang="ru-RU" dirty="0">
                <a:solidFill>
                  <a:srgbClr val="000000"/>
                </a:solidFill>
                <a:latin typeface="Century Schoolbook" pitchFamily="18" charset="0"/>
              </a:rPr>
              <a:t>7. Напишите памятку «Профилактика кариеса».</a:t>
            </a:r>
          </a:p>
        </p:txBody>
      </p:sp>
      <p:sp>
        <p:nvSpPr>
          <p:cNvPr id="28678" name="TextBox 9"/>
          <p:cNvSpPr txBox="1">
            <a:spLocks noChangeArrowheads="1"/>
          </p:cNvSpPr>
          <p:nvPr/>
        </p:nvSpPr>
        <p:spPr bwMode="auto">
          <a:xfrm>
            <a:off x="2500313" y="1143000"/>
            <a:ext cx="312737" cy="369888"/>
          </a:xfrm>
          <a:prstGeom prst="rect">
            <a:avLst/>
          </a:prstGeom>
          <a:noFill/>
          <a:ln w="9525">
            <a:noFill/>
            <a:miter lim="800000"/>
            <a:headEnd/>
            <a:tailEnd/>
          </a:ln>
        </p:spPr>
        <p:txBody>
          <a:bodyPr wrap="none">
            <a:spAutoFit/>
          </a:bodyPr>
          <a:lstStyle/>
          <a:p>
            <a:r>
              <a:rPr lang="ru-RU">
                <a:latin typeface="Century Schoolbook" pitchFamily="18" charset="0"/>
              </a:rPr>
              <a:t>1</a:t>
            </a:r>
          </a:p>
        </p:txBody>
      </p:sp>
      <p:sp>
        <p:nvSpPr>
          <p:cNvPr id="28679" name="TextBox 10"/>
          <p:cNvSpPr txBox="1">
            <a:spLocks noChangeArrowheads="1"/>
          </p:cNvSpPr>
          <p:nvPr/>
        </p:nvSpPr>
        <p:spPr bwMode="auto">
          <a:xfrm>
            <a:off x="2500313" y="1643063"/>
            <a:ext cx="285750" cy="369887"/>
          </a:xfrm>
          <a:prstGeom prst="rect">
            <a:avLst/>
          </a:prstGeom>
          <a:noFill/>
          <a:ln w="9525">
            <a:noFill/>
            <a:miter lim="800000"/>
            <a:headEnd/>
            <a:tailEnd/>
          </a:ln>
        </p:spPr>
        <p:txBody>
          <a:bodyPr>
            <a:spAutoFit/>
          </a:bodyPr>
          <a:lstStyle/>
          <a:p>
            <a:r>
              <a:rPr lang="ru-RU">
                <a:latin typeface="Century Schoolbook" pitchFamily="18" charset="0"/>
              </a:rPr>
              <a:t>2</a:t>
            </a:r>
          </a:p>
        </p:txBody>
      </p:sp>
      <p:sp>
        <p:nvSpPr>
          <p:cNvPr id="28680" name="TextBox 11"/>
          <p:cNvSpPr txBox="1">
            <a:spLocks noChangeArrowheads="1"/>
          </p:cNvSpPr>
          <p:nvPr/>
        </p:nvSpPr>
        <p:spPr bwMode="auto">
          <a:xfrm>
            <a:off x="2500313" y="2143125"/>
            <a:ext cx="312737" cy="369888"/>
          </a:xfrm>
          <a:prstGeom prst="rect">
            <a:avLst/>
          </a:prstGeom>
          <a:noFill/>
          <a:ln w="9525">
            <a:noFill/>
            <a:miter lim="800000"/>
            <a:headEnd/>
            <a:tailEnd/>
          </a:ln>
        </p:spPr>
        <p:txBody>
          <a:bodyPr wrap="none">
            <a:spAutoFit/>
          </a:bodyPr>
          <a:lstStyle/>
          <a:p>
            <a:r>
              <a:rPr lang="ru-RU">
                <a:latin typeface="Century Schoolbook" pitchFamily="18" charset="0"/>
              </a:rPr>
              <a:t>3</a:t>
            </a:r>
          </a:p>
        </p:txBody>
      </p:sp>
      <p:sp>
        <p:nvSpPr>
          <p:cNvPr id="28681" name="TextBox 12"/>
          <p:cNvSpPr txBox="1">
            <a:spLocks noChangeArrowheads="1"/>
          </p:cNvSpPr>
          <p:nvPr/>
        </p:nvSpPr>
        <p:spPr bwMode="auto">
          <a:xfrm>
            <a:off x="2500313" y="2643188"/>
            <a:ext cx="312737" cy="369887"/>
          </a:xfrm>
          <a:prstGeom prst="rect">
            <a:avLst/>
          </a:prstGeom>
          <a:noFill/>
          <a:ln w="9525">
            <a:noFill/>
            <a:miter lim="800000"/>
            <a:headEnd/>
            <a:tailEnd/>
          </a:ln>
        </p:spPr>
        <p:txBody>
          <a:bodyPr wrap="none">
            <a:spAutoFit/>
          </a:bodyPr>
          <a:lstStyle/>
          <a:p>
            <a:r>
              <a:rPr lang="ru-RU">
                <a:latin typeface="Century Schoolbook" pitchFamily="18" charset="0"/>
              </a:rPr>
              <a:t>4</a:t>
            </a:r>
          </a:p>
        </p:txBody>
      </p:sp>
      <p:sp>
        <p:nvSpPr>
          <p:cNvPr id="28682" name="TextBox 13"/>
          <p:cNvSpPr txBox="1">
            <a:spLocks noChangeArrowheads="1"/>
          </p:cNvSpPr>
          <p:nvPr/>
        </p:nvSpPr>
        <p:spPr bwMode="auto">
          <a:xfrm>
            <a:off x="2500313" y="3143250"/>
            <a:ext cx="312737" cy="369888"/>
          </a:xfrm>
          <a:prstGeom prst="rect">
            <a:avLst/>
          </a:prstGeom>
          <a:noFill/>
          <a:ln w="9525">
            <a:noFill/>
            <a:miter lim="800000"/>
            <a:headEnd/>
            <a:tailEnd/>
          </a:ln>
        </p:spPr>
        <p:txBody>
          <a:bodyPr wrap="none">
            <a:spAutoFit/>
          </a:bodyPr>
          <a:lstStyle/>
          <a:p>
            <a:r>
              <a:rPr lang="ru-RU">
                <a:latin typeface="Century Schoolbook" pitchFamily="18" charset="0"/>
              </a:rPr>
              <a:t>5</a:t>
            </a:r>
          </a:p>
        </p:txBody>
      </p:sp>
      <p:sp>
        <p:nvSpPr>
          <p:cNvPr id="28683" name="TextBox 14"/>
          <p:cNvSpPr txBox="1">
            <a:spLocks noChangeArrowheads="1"/>
          </p:cNvSpPr>
          <p:nvPr/>
        </p:nvSpPr>
        <p:spPr bwMode="auto">
          <a:xfrm>
            <a:off x="2500313" y="3643313"/>
            <a:ext cx="312737" cy="369887"/>
          </a:xfrm>
          <a:prstGeom prst="rect">
            <a:avLst/>
          </a:prstGeom>
          <a:noFill/>
          <a:ln w="9525">
            <a:noFill/>
            <a:miter lim="800000"/>
            <a:headEnd/>
            <a:tailEnd/>
          </a:ln>
        </p:spPr>
        <p:txBody>
          <a:bodyPr wrap="none">
            <a:spAutoFit/>
          </a:bodyPr>
          <a:lstStyle/>
          <a:p>
            <a:r>
              <a:rPr lang="ru-RU">
                <a:latin typeface="Century Schoolbook" pitchFamily="18" charset="0"/>
              </a:rPr>
              <a:t>6</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913" y="0"/>
            <a:ext cx="5475287" cy="509588"/>
          </a:xfrm>
        </p:spPr>
        <p:txBody>
          <a:bodyPr wrap="square" lIns="91440" tIns="45720" rIns="91440" bIns="45720" numCol="1" anchorCtr="0" compatLnSpc="1">
            <a:prstTxWarp prst="textNoShape">
              <a:avLst/>
            </a:prstTxWarp>
          </a:bodyPr>
          <a:lstStyle/>
          <a:p>
            <a:pP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ПИЩЕВАРЕНИЕ В ПОЛОСТИ РТА</a:t>
            </a:r>
          </a:p>
        </p:txBody>
      </p:sp>
      <p:sp>
        <p:nvSpPr>
          <p:cNvPr id="47107" name="Объект 2"/>
          <p:cNvSpPr>
            <a:spLocks noGrp="1"/>
          </p:cNvSpPr>
          <p:nvPr>
            <p:ph sz="quarter" idx="1"/>
          </p:nvPr>
        </p:nvSpPr>
        <p:spPr>
          <a:xfrm>
            <a:off x="142844" y="1714488"/>
            <a:ext cx="7816850" cy="2303463"/>
          </a:xfrm>
        </p:spPr>
        <p:txBody>
          <a:bodyPr/>
          <a:lstStyle/>
          <a:p>
            <a:pPr marL="342900" indent="-342900" eaLnBrk="1" hangingPunct="1">
              <a:spcBef>
                <a:spcPct val="20000"/>
              </a:spcBef>
              <a:buClr>
                <a:srgbClr val="7030A0"/>
              </a:buClr>
              <a:buSzPct val="103000"/>
              <a:buFont typeface="Arial" charset="0"/>
              <a:buChar char="•"/>
            </a:pPr>
            <a:r>
              <a:rPr lang="ru-RU" sz="2000" dirty="0" smtClean="0">
                <a:solidFill>
                  <a:srgbClr val="000000"/>
                </a:solidFill>
              </a:rPr>
              <a:t>Смочите вату на спичке слюной и напишите ею букву в середине кусочка накрахмаленного бинта.</a:t>
            </a:r>
          </a:p>
          <a:p>
            <a:pPr marL="342900" indent="-342900" eaLnBrk="1" hangingPunct="1">
              <a:spcBef>
                <a:spcPct val="20000"/>
              </a:spcBef>
              <a:buClr>
                <a:srgbClr val="7030A0"/>
              </a:buClr>
              <a:buSzPct val="103000"/>
              <a:buFont typeface="Arial" charset="0"/>
              <a:buChar char="•"/>
            </a:pPr>
            <a:r>
              <a:rPr lang="ru-RU" sz="2000" dirty="0" smtClean="0">
                <a:solidFill>
                  <a:srgbClr val="000000"/>
                </a:solidFill>
              </a:rPr>
              <a:t>Зажмите марлю между ладонями на 2-3 мин, а затем опустите в разбавленный раствор йода.</a:t>
            </a:r>
          </a:p>
          <a:p>
            <a:pPr marL="342900" indent="-342900" eaLnBrk="1" hangingPunct="1">
              <a:spcBef>
                <a:spcPct val="20000"/>
              </a:spcBef>
              <a:buClr>
                <a:srgbClr val="7030A0"/>
              </a:buClr>
              <a:buSzPct val="103000"/>
              <a:buFont typeface="Arial" charset="0"/>
              <a:buChar char="•"/>
            </a:pPr>
            <a:r>
              <a:rPr lang="ru-RU" sz="2000" dirty="0" smtClean="0">
                <a:solidFill>
                  <a:srgbClr val="000000"/>
                </a:solidFill>
              </a:rPr>
              <a:t>Наблюдайте, как окрасился кусочек марли. Объясните результаты опыта.</a:t>
            </a:r>
          </a:p>
        </p:txBody>
      </p:sp>
      <p:sp>
        <p:nvSpPr>
          <p:cNvPr id="4" name="Прямоугольник 3"/>
          <p:cNvSpPr/>
          <p:nvPr/>
        </p:nvSpPr>
        <p:spPr>
          <a:xfrm>
            <a:off x="250825" y="620713"/>
            <a:ext cx="8569325" cy="830997"/>
          </a:xfrm>
          <a:prstGeom prst="rect">
            <a:avLst/>
          </a:prstGeom>
        </p:spPr>
        <p:txBody>
          <a:bodyPr>
            <a:spAutoFit/>
          </a:bodyPr>
          <a:lstStyle/>
          <a:p>
            <a:pPr>
              <a:defRPr/>
            </a:pPr>
            <a:r>
              <a:rPr lang="ru-RU" sz="2400" i="1" u="sng" dirty="0">
                <a:solidFill>
                  <a:srgbClr val="7030A0"/>
                </a:solidFill>
                <a:effectLst>
                  <a:outerShdw blurRad="38100" dist="38100" dir="2700000" algn="tl">
                    <a:srgbClr val="C0C0C0"/>
                  </a:outerShdw>
                </a:effectLst>
                <a:latin typeface="Century Schoolbook" pitchFamily="18" charset="0"/>
              </a:rPr>
              <a:t>Работа №</a:t>
            </a:r>
            <a:r>
              <a:rPr lang="en-US" sz="2400" i="1" u="sng" dirty="0" smtClean="0">
                <a:solidFill>
                  <a:srgbClr val="7030A0"/>
                </a:solidFill>
                <a:effectLst>
                  <a:outerShdw blurRad="38100" dist="38100" dir="2700000" algn="tl">
                    <a:srgbClr val="C0C0C0"/>
                  </a:outerShdw>
                </a:effectLst>
                <a:latin typeface="Century Schoolbook" pitchFamily="18" charset="0"/>
              </a:rPr>
              <a:t>1</a:t>
            </a:r>
            <a:r>
              <a:rPr lang="ru-RU" sz="2400" i="1" u="sng" dirty="0" smtClean="0">
                <a:solidFill>
                  <a:srgbClr val="7030A0"/>
                </a:solidFill>
                <a:effectLst>
                  <a:outerShdw blurRad="38100" dist="38100" dir="2700000" algn="tl">
                    <a:srgbClr val="C0C0C0"/>
                  </a:outerShdw>
                </a:effectLst>
                <a:latin typeface="Century Schoolbook" pitchFamily="18" charset="0"/>
              </a:rPr>
              <a:t>2 </a:t>
            </a:r>
            <a:r>
              <a:rPr lang="ru-RU" sz="2400" dirty="0" smtClean="0">
                <a:effectLst>
                  <a:outerShdw blurRad="38100" dist="38100" dir="2700000" algn="tl">
                    <a:srgbClr val="C0C0C0"/>
                  </a:outerShdw>
                </a:effectLst>
                <a:latin typeface="Century Schoolbook" pitchFamily="18" charset="0"/>
              </a:rPr>
              <a:t>Изучение действия </a:t>
            </a:r>
            <a:r>
              <a:rPr lang="ru-RU" sz="2400" dirty="0">
                <a:effectLst>
                  <a:outerShdw blurRad="38100" dist="38100" dir="2700000" algn="tl">
                    <a:srgbClr val="C0C0C0"/>
                  </a:outerShdw>
                </a:effectLst>
                <a:latin typeface="Century Schoolbook" pitchFamily="18" charset="0"/>
              </a:rPr>
              <a:t>ферментов слюны на крахмал </a:t>
            </a:r>
          </a:p>
        </p:txBody>
      </p:sp>
      <p:sp>
        <p:nvSpPr>
          <p:cNvPr id="47109" name="Прямоугольник 4"/>
          <p:cNvSpPr>
            <a:spLocks noChangeArrowheads="1"/>
          </p:cNvSpPr>
          <p:nvPr/>
        </p:nvSpPr>
        <p:spPr bwMode="auto">
          <a:xfrm>
            <a:off x="428596" y="1428736"/>
            <a:ext cx="1955800" cy="400050"/>
          </a:xfrm>
          <a:prstGeom prst="rect">
            <a:avLst/>
          </a:prstGeom>
          <a:noFill/>
          <a:ln w="9525">
            <a:noFill/>
            <a:miter lim="800000"/>
            <a:headEnd/>
            <a:tailEnd/>
          </a:ln>
        </p:spPr>
        <p:txBody>
          <a:bodyPr wrap="none">
            <a:spAutoFit/>
          </a:bodyPr>
          <a:lstStyle/>
          <a:p>
            <a:pPr>
              <a:spcBef>
                <a:spcPts val="600"/>
              </a:spcBef>
              <a:buClr>
                <a:srgbClr val="4E67C8"/>
              </a:buClr>
              <a:buSzPct val="70000"/>
            </a:pPr>
            <a:r>
              <a:rPr lang="ru-RU" sz="2000" b="1" dirty="0">
                <a:solidFill>
                  <a:srgbClr val="000000"/>
                </a:solidFill>
                <a:latin typeface="Century Schoolbook" pitchFamily="18" charset="0"/>
              </a:rPr>
              <a:t>«помощник»:</a:t>
            </a:r>
          </a:p>
        </p:txBody>
      </p:sp>
      <p:sp>
        <p:nvSpPr>
          <p:cNvPr id="8" name="Прямоугольник 7"/>
          <p:cNvSpPr/>
          <p:nvPr/>
        </p:nvSpPr>
        <p:spPr>
          <a:xfrm>
            <a:off x="465138" y="4213225"/>
            <a:ext cx="7848600" cy="1477963"/>
          </a:xfrm>
          <a:prstGeom prst="rect">
            <a:avLst/>
          </a:prstGeom>
          <a:solidFill>
            <a:schemeClr val="accent1">
              <a:lumMod val="20000"/>
              <a:lumOff val="80000"/>
            </a:schemeClr>
          </a:solidFill>
          <a:ln>
            <a:solidFill>
              <a:srgbClr val="7030A0"/>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ru-RU" dirty="0">
                <a:solidFill>
                  <a:prstClr val="black"/>
                </a:solidFill>
              </a:rPr>
              <a:t>Пищеварение начинается в ротовой полости, где происходит механическая и химическая обработка пищи. Механическая обработка заключается в измельчении пищи, смачивании ее слюной и формировании пищевого комка. Химическая обработка происходит за счет ферментов, содержащихся в слюне. </a:t>
            </a:r>
          </a:p>
        </p:txBody>
      </p:sp>
      <p:sp>
        <p:nvSpPr>
          <p:cNvPr id="7" name="Горизонтальный свиток 6"/>
          <p:cNvSpPr/>
          <p:nvPr/>
        </p:nvSpPr>
        <p:spPr>
          <a:xfrm>
            <a:off x="227013" y="3943350"/>
            <a:ext cx="8086725" cy="2016125"/>
          </a:xfrm>
          <a:prstGeom prst="horizontalScroll">
            <a:avLst/>
          </a:prstGeom>
          <a:solidFill>
            <a:schemeClr val="accent1">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Заголовок 1"/>
          <p:cNvSpPr>
            <a:spLocks noGrp="1"/>
          </p:cNvSpPr>
          <p:nvPr>
            <p:ph type="title"/>
          </p:nvPr>
        </p:nvSpPr>
        <p:spPr bwMode="auto">
          <a:xfrm>
            <a:off x="1763713" y="-171450"/>
            <a:ext cx="5976937" cy="792163"/>
          </a:xfrm>
        </p:spPr>
        <p:txBody>
          <a:bodyPr wrap="square" lIns="91440" tIns="45720" rIns="91440" bIns="45720" numCol="1" anchorCtr="0" compatLnSpc="1">
            <a:prstTxWarp prst="textNoShape">
              <a:avLst/>
            </a:prstTxWarp>
          </a:bodyPr>
          <a:lstStyle/>
          <a:p>
            <a:pPr eaLnBrk="1" hangingPunct="1"/>
            <a:r>
              <a:rPr lang="ru-RU" sz="2700" cap="none" dirty="0" smtClean="0">
                <a:solidFill>
                  <a:srgbClr val="7030A0"/>
                </a:solidFill>
              </a:rPr>
              <a:t>ОФОРМЛЕНИЕ  РАБОТЫ №12</a:t>
            </a:r>
          </a:p>
        </p:txBody>
      </p:sp>
      <p:sp>
        <p:nvSpPr>
          <p:cNvPr id="3" name="Объект 2"/>
          <p:cNvSpPr>
            <a:spLocks noGrp="1"/>
          </p:cNvSpPr>
          <p:nvPr>
            <p:ph sz="quarter" idx="1"/>
          </p:nvPr>
        </p:nvSpPr>
        <p:spPr>
          <a:xfrm>
            <a:off x="250825" y="1412875"/>
            <a:ext cx="5905500" cy="4824413"/>
          </a:xfrm>
        </p:spPr>
        <p:txBody>
          <a:bodyPr>
            <a:normAutofit/>
          </a:bodyPr>
          <a:lstStyle/>
          <a:p>
            <a:pPr marL="0" indent="0" eaLnBrk="1" fontAlgn="auto" hangingPunct="1">
              <a:spcAft>
                <a:spcPts val="0"/>
              </a:spcAft>
              <a:buClr>
                <a:srgbClr val="4E67C8"/>
              </a:buClr>
              <a:buFont typeface="Wingdings"/>
              <a:buNone/>
              <a:defRPr/>
            </a:pPr>
            <a:r>
              <a:rPr lang="ru-RU" sz="1900" dirty="0">
                <a:solidFill>
                  <a:prstClr val="black"/>
                </a:solidFill>
              </a:rPr>
              <a:t>1.Выполнить предложенные исследования</a:t>
            </a:r>
            <a:r>
              <a:rPr lang="ru-RU" sz="1900" dirty="0" smtClean="0">
                <a:solidFill>
                  <a:prstClr val="black"/>
                </a:solidFill>
              </a:rPr>
              <a:t>.</a:t>
            </a:r>
          </a:p>
          <a:p>
            <a:pPr marL="0" indent="0" eaLnBrk="1" fontAlgn="auto" hangingPunct="1">
              <a:spcAft>
                <a:spcPts val="0"/>
              </a:spcAft>
              <a:buClr>
                <a:srgbClr val="4E67C8"/>
              </a:buClr>
              <a:buFont typeface="Wingdings"/>
              <a:buNone/>
              <a:defRPr/>
            </a:pPr>
            <a:r>
              <a:rPr lang="ru-RU" sz="1900" dirty="0" smtClean="0">
                <a:solidFill>
                  <a:prstClr val="black"/>
                </a:solidFill>
              </a:rPr>
              <a:t>2. Записать в тетрадь результаты работы по плану:</a:t>
            </a:r>
          </a:p>
          <a:p>
            <a:pPr marL="457200" indent="-457200" eaLnBrk="1" fontAlgn="auto" hangingPunct="1">
              <a:spcAft>
                <a:spcPts val="0"/>
              </a:spcAft>
              <a:buClr>
                <a:srgbClr val="4E67C8"/>
              </a:buClr>
              <a:buFont typeface="Wingdings"/>
              <a:buAutoNum type="arabicPeriod"/>
              <a:defRPr/>
            </a:pPr>
            <a:r>
              <a:rPr lang="ru-RU" sz="1900" dirty="0" smtClean="0">
                <a:solidFill>
                  <a:prstClr val="black"/>
                </a:solidFill>
              </a:rPr>
              <a:t>Цель опыта                                 </a:t>
            </a:r>
          </a:p>
          <a:p>
            <a:pPr marL="457200" indent="-457200" eaLnBrk="1" fontAlgn="auto" hangingPunct="1">
              <a:spcAft>
                <a:spcPts val="0"/>
              </a:spcAft>
              <a:buClr>
                <a:srgbClr val="4E67C8"/>
              </a:buClr>
              <a:buFont typeface="Wingdings"/>
              <a:buAutoNum type="arabicPeriod"/>
              <a:defRPr/>
            </a:pPr>
            <a:r>
              <a:rPr lang="ru-RU" sz="1900" dirty="0" smtClean="0">
                <a:solidFill>
                  <a:prstClr val="black"/>
                </a:solidFill>
              </a:rPr>
              <a:t>Ход опыта </a:t>
            </a:r>
          </a:p>
          <a:p>
            <a:pPr marL="457200" indent="-457200" eaLnBrk="1" fontAlgn="auto" hangingPunct="1">
              <a:spcAft>
                <a:spcPts val="0"/>
              </a:spcAft>
              <a:buClr>
                <a:srgbClr val="4E67C8"/>
              </a:buClr>
              <a:buFont typeface="Wingdings"/>
              <a:buAutoNum type="arabicPeriod"/>
              <a:defRPr/>
            </a:pPr>
            <a:r>
              <a:rPr lang="ru-RU" sz="1900" dirty="0" smtClean="0">
                <a:solidFill>
                  <a:prstClr val="black"/>
                </a:solidFill>
              </a:rPr>
              <a:t>Результат опыта</a:t>
            </a:r>
          </a:p>
          <a:p>
            <a:pPr marL="457200" indent="-457200" eaLnBrk="1" fontAlgn="auto" hangingPunct="1">
              <a:spcAft>
                <a:spcPts val="0"/>
              </a:spcAft>
              <a:buClr>
                <a:srgbClr val="4E67C8"/>
              </a:buClr>
              <a:buFont typeface="Wingdings"/>
              <a:buAutoNum type="arabicPeriod"/>
              <a:defRPr/>
            </a:pPr>
            <a:r>
              <a:rPr lang="ru-RU" sz="1900" dirty="0" smtClean="0">
                <a:solidFill>
                  <a:prstClr val="black"/>
                </a:solidFill>
              </a:rPr>
              <a:t>Вывод из опыта</a:t>
            </a:r>
            <a:endParaRPr lang="ru-RU" sz="1900" dirty="0">
              <a:solidFill>
                <a:prstClr val="black"/>
              </a:solidFill>
            </a:endParaRPr>
          </a:p>
        </p:txBody>
      </p:sp>
      <p:sp>
        <p:nvSpPr>
          <p:cNvPr id="48131" name="Прямоугольник 3"/>
          <p:cNvSpPr>
            <a:spLocks noChangeArrowheads="1"/>
          </p:cNvSpPr>
          <p:nvPr/>
        </p:nvSpPr>
        <p:spPr bwMode="auto">
          <a:xfrm>
            <a:off x="250825" y="692150"/>
            <a:ext cx="4572000" cy="646113"/>
          </a:xfrm>
          <a:prstGeom prst="rect">
            <a:avLst/>
          </a:prstGeom>
          <a:noFill/>
          <a:ln w="9525">
            <a:noFill/>
            <a:miter lim="800000"/>
            <a:headEnd/>
            <a:tailEnd/>
          </a:ln>
        </p:spPr>
        <p:txBody>
          <a:bodyPr>
            <a:spAutoFit/>
          </a:bodyPr>
          <a:lstStyle/>
          <a:p>
            <a:r>
              <a:rPr lang="ru-RU" b="1">
                <a:solidFill>
                  <a:srgbClr val="000000"/>
                </a:solidFill>
                <a:latin typeface="Century Schoolbook" pitchFamily="18" charset="0"/>
              </a:rPr>
              <a:t>Цель</a:t>
            </a:r>
            <a:r>
              <a:rPr lang="ru-RU">
                <a:solidFill>
                  <a:srgbClr val="000000"/>
                </a:solidFill>
                <a:latin typeface="Century Schoolbook" pitchFamily="18" charset="0"/>
              </a:rPr>
              <a:t>:……</a:t>
            </a:r>
            <a:endParaRPr lang="en-US">
              <a:solidFill>
                <a:srgbClr val="000000"/>
              </a:solidFill>
              <a:latin typeface="Century Schoolbook" pitchFamily="18" charset="0"/>
            </a:endParaRPr>
          </a:p>
          <a:p>
            <a:r>
              <a:rPr lang="ru-RU" b="1">
                <a:solidFill>
                  <a:srgbClr val="000000"/>
                </a:solidFill>
                <a:latin typeface="Century Schoolbook" pitchFamily="18" charset="0"/>
              </a:rPr>
              <a:t>Этапы работы:</a:t>
            </a:r>
          </a:p>
        </p:txBody>
      </p:sp>
      <p:pic>
        <p:nvPicPr>
          <p:cNvPr id="1027" name="Picture 3"/>
          <p:cNvPicPr>
            <a:picLocks noChangeAspect="1" noChangeArrowheads="1"/>
          </p:cNvPicPr>
          <p:nvPr/>
        </p:nvPicPr>
        <p:blipFill>
          <a:blip r:embed="rId2" cstate="print">
            <a:extLst/>
          </a:blip>
          <a:srcRect/>
          <a:stretch>
            <a:fillRect/>
          </a:stretch>
        </p:blipFill>
        <p:spPr bwMode="auto">
          <a:xfrm>
            <a:off x="3707904" y="2564904"/>
            <a:ext cx="3383288" cy="25922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213" y="115888"/>
            <a:ext cx="7745412" cy="647700"/>
          </a:xfrm>
        </p:spPr>
        <p:txBody>
          <a:bodyPr wrap="square" lIns="91440" tIns="45720" rIns="91440" bIns="45720" numCol="1" anchorCtr="0" compatLnSpc="1">
            <a:prstTxWarp prst="textNoShape">
              <a:avLst/>
            </a:prstTxWarp>
          </a:bodyPr>
          <a:lstStyle/>
          <a:p>
            <a:pPr algn="ct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КУЛЬТУРА УХОДА ЗА КОЖЕЙ. БОЛЕЗНИ КОЖИ</a:t>
            </a:r>
          </a:p>
        </p:txBody>
      </p:sp>
      <p:sp>
        <p:nvSpPr>
          <p:cNvPr id="3" name="Объект 2"/>
          <p:cNvSpPr>
            <a:spLocks noGrp="1"/>
          </p:cNvSpPr>
          <p:nvPr>
            <p:ph sz="quarter" idx="1"/>
          </p:nvPr>
        </p:nvSpPr>
        <p:spPr>
          <a:xfrm>
            <a:off x="150813" y="817563"/>
            <a:ext cx="8496300" cy="3529012"/>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№13 </a:t>
            </a:r>
            <a:r>
              <a:rPr lang="ru-RU" u="sng" dirty="0" smtClean="0">
                <a:solidFill>
                  <a:prstClr val="black"/>
                </a:solidFill>
                <a:effectLst>
                  <a:outerShdw blurRad="38100" dist="38100" dir="2700000" algn="tl">
                    <a:srgbClr val="000000">
                      <a:alpha val="43137"/>
                    </a:srgbClr>
                  </a:outerShdw>
                </a:effectLst>
              </a:rPr>
              <a:t> Определение типа </a:t>
            </a:r>
            <a:r>
              <a:rPr lang="ru-RU" u="sng" dirty="0">
                <a:solidFill>
                  <a:prstClr val="black"/>
                </a:solidFill>
                <a:effectLst>
                  <a:outerShdw blurRad="38100" dist="38100" dir="2700000" algn="tl">
                    <a:srgbClr val="000000">
                      <a:alpha val="43137"/>
                    </a:srgbClr>
                  </a:outerShdw>
                </a:effectLst>
              </a:rPr>
              <a:t>кожи на разных участках лица</a:t>
            </a:r>
          </a:p>
          <a:p>
            <a:pPr marL="0" indent="0" eaLnBrk="1" fontAlgn="auto" hangingPunct="1">
              <a:spcAft>
                <a:spcPts val="0"/>
              </a:spcAft>
              <a:buFont typeface="Wingdings"/>
              <a:buNone/>
              <a:defRPr/>
            </a:pPr>
            <a:r>
              <a:rPr lang="ru-RU" sz="2000" b="1" dirty="0"/>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Приложите мягкие бумажные салфетки к разным участкам кожи лица(лбу, носу, щёкам, подбородку).</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Определите, где цвет салфетки изменился больше.</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Определите тип кожи на каждом участке(сухая, нормальная и жирная).</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Выясните правила ухода за сухой, нормальной и жирной кожей.</a:t>
            </a:r>
          </a:p>
        </p:txBody>
      </p:sp>
      <p:sp>
        <p:nvSpPr>
          <p:cNvPr id="4" name="Прямоугольник 3"/>
          <p:cNvSpPr/>
          <p:nvPr/>
        </p:nvSpPr>
        <p:spPr>
          <a:xfrm>
            <a:off x="417513" y="4346575"/>
            <a:ext cx="7848600" cy="1477963"/>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У подростков в связи с половым созреванием может изменяться состав секрета сальных желез, что приводит к образованию угрей. В этом случае следует избегать жирной пищи, острых приправ. Потребление алкогольных напитков и табака нарушает состояние кожных сосудов, что ведёт к дряблости кожи</a:t>
            </a:r>
          </a:p>
        </p:txBody>
      </p:sp>
      <p:sp>
        <p:nvSpPr>
          <p:cNvPr id="5" name="Горизонтальный свиток 4"/>
          <p:cNvSpPr/>
          <p:nvPr/>
        </p:nvSpPr>
        <p:spPr>
          <a:xfrm>
            <a:off x="150813" y="4076700"/>
            <a:ext cx="8115300" cy="2016125"/>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913" y="98425"/>
            <a:ext cx="7467600" cy="511175"/>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№13</a:t>
            </a:r>
            <a:endParaRPr lang="ru-RU" dirty="0"/>
          </a:p>
        </p:txBody>
      </p:sp>
      <p:pic>
        <p:nvPicPr>
          <p:cNvPr id="7170" name="Picture 2" descr="H:\7S4D5444(1).jpg"/>
          <p:cNvPicPr>
            <a:picLocks noGrp="1" noChangeAspect="1" noChangeArrowheads="1"/>
          </p:cNvPicPr>
          <p:nvPr>
            <p:ph sz="quarter" idx="1"/>
          </p:nvPr>
        </p:nvPicPr>
        <p:blipFill>
          <a:blip r:embed="rId2" cstate="print"/>
          <a:srcRect/>
          <a:stretch>
            <a:fillRect/>
          </a:stretch>
        </p:blipFill>
        <p:spPr>
          <a:xfrm>
            <a:off x="6830095" y="808531"/>
            <a:ext cx="1742433" cy="116253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1" name="Picture 3" descr="H:\51big.jpg"/>
          <p:cNvPicPr>
            <a:picLocks noChangeAspect="1" noChangeArrowheads="1"/>
          </p:cNvPicPr>
          <p:nvPr/>
        </p:nvPicPr>
        <p:blipFill>
          <a:blip r:embed="rId3" cstate="print"/>
          <a:srcRect/>
          <a:stretch>
            <a:fillRect/>
          </a:stretch>
        </p:blipFill>
        <p:spPr bwMode="auto">
          <a:xfrm>
            <a:off x="214282" y="785794"/>
            <a:ext cx="2586040" cy="191742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172" name="Picture 4" descr="H:\65662164_YA_maska_01.jpg"/>
          <p:cNvPicPr>
            <a:picLocks noChangeAspect="1" noChangeArrowheads="1"/>
          </p:cNvPicPr>
          <p:nvPr/>
        </p:nvPicPr>
        <p:blipFill>
          <a:blip r:embed="rId4" cstate="print"/>
          <a:srcRect/>
          <a:stretch>
            <a:fillRect/>
          </a:stretch>
        </p:blipFill>
        <p:spPr bwMode="auto">
          <a:xfrm>
            <a:off x="214282" y="4857760"/>
            <a:ext cx="2535884" cy="1714512"/>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7174" name="Picture 6" descr="H:\default.jpeg"/>
          <p:cNvPicPr>
            <a:picLocks noChangeAspect="1" noChangeArrowheads="1"/>
          </p:cNvPicPr>
          <p:nvPr/>
        </p:nvPicPr>
        <p:blipFill>
          <a:blip r:embed="rId5" cstate="print"/>
          <a:srcRect/>
          <a:stretch>
            <a:fillRect/>
          </a:stretch>
        </p:blipFill>
        <p:spPr bwMode="auto">
          <a:xfrm>
            <a:off x="6715140" y="136507"/>
            <a:ext cx="1408113" cy="7921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5" name="Picture 7" descr="H:\yhod3.jpg"/>
          <p:cNvPicPr>
            <a:picLocks noChangeAspect="1" noChangeArrowheads="1"/>
          </p:cNvPicPr>
          <p:nvPr/>
        </p:nvPicPr>
        <p:blipFill>
          <a:blip r:embed="rId6" cstate="print"/>
          <a:srcRect/>
          <a:stretch>
            <a:fillRect/>
          </a:stretch>
        </p:blipFill>
        <p:spPr bwMode="auto">
          <a:xfrm>
            <a:off x="214282" y="2857496"/>
            <a:ext cx="2500330" cy="185060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0" name="Прямоугольник 9"/>
          <p:cNvSpPr/>
          <p:nvPr/>
        </p:nvSpPr>
        <p:spPr>
          <a:xfrm>
            <a:off x="3000375" y="928688"/>
            <a:ext cx="5572125" cy="2862262"/>
          </a:xfrm>
          <a:prstGeom prst="rect">
            <a:avLst/>
          </a:prstGeom>
        </p:spPr>
        <p:txBody>
          <a:bodyPr>
            <a:spAutoFit/>
          </a:bodyPr>
          <a:lstStyle/>
          <a:p>
            <a:pPr fontAlgn="auto">
              <a:spcBef>
                <a:spcPts val="0"/>
              </a:spcBef>
              <a:spcAft>
                <a:spcPts val="0"/>
              </a:spcAft>
              <a:defRPr/>
            </a:pPr>
            <a:r>
              <a:rPr lang="ru-RU" b="1" dirty="0">
                <a:latin typeface="+mn-lt"/>
              </a:rPr>
              <a:t>Цель</a:t>
            </a:r>
            <a:r>
              <a:rPr lang="ru-RU" dirty="0">
                <a:latin typeface="+mn-lt"/>
              </a:rPr>
              <a:t>:……</a:t>
            </a:r>
          </a:p>
          <a:p>
            <a:pPr fontAlgn="auto">
              <a:spcBef>
                <a:spcPts val="0"/>
              </a:spcBef>
              <a:spcAft>
                <a:spcPts val="0"/>
              </a:spcAft>
              <a:defRPr/>
            </a:pPr>
            <a:r>
              <a:rPr lang="ru-RU" b="1" dirty="0">
                <a:latin typeface="+mn-lt"/>
              </a:rPr>
              <a:t>Этапы работы:</a:t>
            </a:r>
          </a:p>
          <a:p>
            <a:pPr fontAlgn="auto">
              <a:spcBef>
                <a:spcPts val="0"/>
              </a:spcBef>
              <a:spcAft>
                <a:spcPts val="0"/>
              </a:spcAft>
              <a:defRPr/>
            </a:pPr>
            <a:endParaRPr lang="ru-RU" b="1" dirty="0">
              <a:latin typeface="+mn-lt"/>
            </a:endParaRPr>
          </a:p>
          <a:p>
            <a:pPr fontAlgn="auto">
              <a:spcBef>
                <a:spcPts val="0"/>
              </a:spcBef>
              <a:spcAft>
                <a:spcPts val="0"/>
              </a:spcAft>
              <a:defRPr/>
            </a:pPr>
            <a:endParaRPr lang="ru-RU" dirty="0">
              <a:latin typeface="+mn-lt"/>
            </a:endParaRPr>
          </a:p>
          <a:p>
            <a:pPr marL="342900" indent="-342900" fontAlgn="auto">
              <a:spcBef>
                <a:spcPts val="0"/>
              </a:spcBef>
              <a:spcAft>
                <a:spcPts val="0"/>
              </a:spcAft>
              <a:buFontTx/>
              <a:buAutoNum type="arabicPeriod"/>
              <a:defRPr/>
            </a:pPr>
            <a:r>
              <a:rPr lang="ru-RU" dirty="0">
                <a:latin typeface="+mn-lt"/>
              </a:rPr>
              <a:t>Исследовать кожу своего лица и определить его тип.</a:t>
            </a:r>
          </a:p>
          <a:p>
            <a:pPr marL="342900" indent="-342900" fontAlgn="auto">
              <a:spcBef>
                <a:spcPts val="0"/>
              </a:spcBef>
              <a:spcAft>
                <a:spcPts val="0"/>
              </a:spcAft>
              <a:buFontTx/>
              <a:buAutoNum type="arabicPeriod" startAt="2"/>
              <a:defRPr/>
            </a:pPr>
            <a:r>
              <a:rPr lang="ru-RU" dirty="0">
                <a:latin typeface="+mn-lt"/>
              </a:rPr>
              <a:t>Найти в специальной литературе характеристики типов кожи.</a:t>
            </a:r>
          </a:p>
          <a:p>
            <a:pPr marL="342900" indent="-342900" fontAlgn="auto">
              <a:spcBef>
                <a:spcPts val="0"/>
              </a:spcBef>
              <a:spcAft>
                <a:spcPts val="0"/>
              </a:spcAft>
              <a:buFontTx/>
              <a:buAutoNum type="arabicPeriod" startAt="2"/>
              <a:defRPr/>
            </a:pPr>
            <a:r>
              <a:rPr lang="ru-RU" dirty="0">
                <a:latin typeface="+mn-lt"/>
              </a:rPr>
              <a:t>Выписать основные правила ухода за кожей</a:t>
            </a:r>
          </a:p>
          <a:p>
            <a:pPr marL="342900" indent="-342900" fontAlgn="auto">
              <a:spcBef>
                <a:spcPts val="0"/>
              </a:spcBef>
              <a:spcAft>
                <a:spcPts val="0"/>
              </a:spcAft>
              <a:defRPr/>
            </a:pPr>
            <a:endParaRPr lang="ru-RU" b="1" dirty="0">
              <a:latin typeface="+mn-lt"/>
            </a:endParaRPr>
          </a:p>
        </p:txBody>
      </p:sp>
      <p:graphicFrame>
        <p:nvGraphicFramePr>
          <p:cNvPr id="12" name="Таблица 11"/>
          <p:cNvGraphicFramePr>
            <a:graphicFrameLocks noGrp="1"/>
          </p:cNvGraphicFramePr>
          <p:nvPr/>
        </p:nvGraphicFramePr>
        <p:xfrm>
          <a:off x="2786063" y="3786188"/>
          <a:ext cx="5857914" cy="1483360"/>
        </p:xfrm>
        <a:graphic>
          <a:graphicData uri="http://schemas.openxmlformats.org/drawingml/2006/table">
            <a:tbl>
              <a:tblPr firstRow="1" bandRow="1">
                <a:tableStyleId>{5C22544A-7EE6-4342-B048-85BDC9FD1C3A}</a:tableStyleId>
              </a:tblPr>
              <a:tblGrid>
                <a:gridCol w="1952638"/>
                <a:gridCol w="1952638"/>
                <a:gridCol w="1952638"/>
              </a:tblGrid>
              <a:tr h="370840">
                <a:tc>
                  <a:txBody>
                    <a:bodyPr/>
                    <a:lstStyle/>
                    <a:p>
                      <a:r>
                        <a:rPr lang="ru-RU" sz="1400" dirty="0" smtClean="0"/>
                        <a:t>Тип кожи</a:t>
                      </a:r>
                      <a:endParaRPr lang="ru-RU" sz="1400" dirty="0"/>
                    </a:p>
                  </a:txBody>
                  <a:tcPr/>
                </a:tc>
                <a:tc>
                  <a:txBody>
                    <a:bodyPr/>
                    <a:lstStyle/>
                    <a:p>
                      <a:r>
                        <a:rPr lang="ru-RU" sz="1400" dirty="0" smtClean="0"/>
                        <a:t>Характеристика</a:t>
                      </a:r>
                      <a:endParaRPr lang="ru-RU" sz="1400" dirty="0"/>
                    </a:p>
                  </a:txBody>
                  <a:tcPr/>
                </a:tc>
                <a:tc>
                  <a:txBody>
                    <a:bodyPr/>
                    <a:lstStyle/>
                    <a:p>
                      <a:r>
                        <a:rPr lang="ru-RU" sz="1400" dirty="0" smtClean="0"/>
                        <a:t>Уход за кожей</a:t>
                      </a:r>
                      <a:endParaRPr lang="ru-RU" sz="1400" dirty="0"/>
                    </a:p>
                  </a:txBody>
                  <a:tcPr/>
                </a:tc>
              </a:tr>
              <a:tr h="370840">
                <a:tc>
                  <a:txBody>
                    <a:bodyPr/>
                    <a:lstStyle/>
                    <a:p>
                      <a:r>
                        <a:rPr lang="ru-RU" dirty="0" smtClean="0"/>
                        <a:t>сухая</a:t>
                      </a:r>
                      <a:endParaRPr lang="ru-RU" dirty="0"/>
                    </a:p>
                  </a:txBody>
                  <a:tcPr/>
                </a:tc>
                <a:tc>
                  <a:txBody>
                    <a:bodyPr/>
                    <a:lstStyle/>
                    <a:p>
                      <a:endParaRPr lang="ru-RU"/>
                    </a:p>
                  </a:txBody>
                  <a:tcPr/>
                </a:tc>
                <a:tc>
                  <a:txBody>
                    <a:bodyPr/>
                    <a:lstStyle/>
                    <a:p>
                      <a:endParaRPr lang="ru-RU"/>
                    </a:p>
                  </a:txBody>
                  <a:tcPr/>
                </a:tc>
              </a:tr>
              <a:tr h="370840">
                <a:tc>
                  <a:txBody>
                    <a:bodyPr/>
                    <a:lstStyle/>
                    <a:p>
                      <a:r>
                        <a:rPr lang="ru-RU" dirty="0" smtClean="0"/>
                        <a:t>жирная</a:t>
                      </a:r>
                      <a:endParaRPr lang="ru-RU" dirty="0"/>
                    </a:p>
                  </a:txBody>
                  <a:tcPr/>
                </a:tc>
                <a:tc>
                  <a:txBody>
                    <a:bodyPr/>
                    <a:lstStyle/>
                    <a:p>
                      <a:endParaRPr lang="ru-RU"/>
                    </a:p>
                  </a:txBody>
                  <a:tcPr/>
                </a:tc>
                <a:tc>
                  <a:txBody>
                    <a:bodyPr/>
                    <a:lstStyle/>
                    <a:p>
                      <a:endParaRPr lang="ru-RU"/>
                    </a:p>
                  </a:txBody>
                  <a:tcPr/>
                </a:tc>
              </a:tr>
              <a:tr h="370840">
                <a:tc>
                  <a:txBody>
                    <a:bodyPr/>
                    <a:lstStyle/>
                    <a:p>
                      <a:r>
                        <a:rPr lang="ru-RU" dirty="0" smtClean="0"/>
                        <a:t>нормальная</a:t>
                      </a:r>
                      <a:endParaRPr lang="ru-RU" dirty="0"/>
                    </a:p>
                  </a:txBody>
                  <a:tcPr/>
                </a:tc>
                <a:tc>
                  <a:txBody>
                    <a:bodyPr/>
                    <a:lstStyle/>
                    <a:p>
                      <a:endParaRPr lang="ru-RU" dirty="0"/>
                    </a:p>
                  </a:txBody>
                  <a:tcPr/>
                </a:tc>
                <a:tc>
                  <a:txBody>
                    <a:bodyPr/>
                    <a:lstStyle/>
                    <a:p>
                      <a:endParaRPr lang="ru-RU" dirty="0"/>
                    </a:p>
                  </a:txBody>
                  <a:tcPr/>
                </a:tc>
              </a:tr>
            </a:tbl>
          </a:graphicData>
        </a:graphic>
      </p:graphicFrame>
      <p:sp>
        <p:nvSpPr>
          <p:cNvPr id="30750" name="TextBox 13"/>
          <p:cNvSpPr txBox="1">
            <a:spLocks noChangeArrowheads="1"/>
          </p:cNvSpPr>
          <p:nvPr/>
        </p:nvSpPr>
        <p:spPr bwMode="auto">
          <a:xfrm>
            <a:off x="3071813" y="5643563"/>
            <a:ext cx="5072062" cy="923925"/>
          </a:xfrm>
          <a:prstGeom prst="rect">
            <a:avLst/>
          </a:prstGeom>
          <a:noFill/>
          <a:ln w="9525">
            <a:noFill/>
            <a:miter lim="800000"/>
            <a:headEnd/>
            <a:tailEnd/>
          </a:ln>
        </p:spPr>
        <p:txBody>
          <a:bodyPr>
            <a:spAutoFit/>
          </a:bodyPr>
          <a:lstStyle/>
          <a:p>
            <a:r>
              <a:rPr lang="ru-RU">
                <a:latin typeface="Century Schoolbook" pitchFamily="18" charset="0"/>
              </a:rPr>
              <a:t>Исследуйте домашние косметические средства, выпишите подходящие вашему типу кожи.</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42853"/>
            <a:ext cx="7467600" cy="500065"/>
          </a:xfrm>
        </p:spPr>
        <p:txBody>
          <a:bodyPr>
            <a:normAutofit fontScale="90000"/>
          </a:bodyPr>
          <a:lstStyle/>
          <a:p>
            <a:pPr algn="ctr" eaLnBrk="1" fontAlgn="auto" hangingPunct="1">
              <a:spcAft>
                <a:spcPts val="0"/>
              </a:spcAft>
              <a:defRPr/>
            </a:pPr>
            <a:r>
              <a:rPr lang="ru-RU" b="1" dirty="0" smtClean="0">
                <a:solidFill>
                  <a:srgbClr val="7030A0"/>
                </a:solidFill>
              </a:rPr>
              <a:t>Перечень лабораторных работ</a:t>
            </a:r>
            <a:endParaRPr lang="ru-RU" b="1" dirty="0">
              <a:solidFill>
                <a:srgbClr val="7030A0"/>
              </a:solidFill>
            </a:endParaRPr>
          </a:p>
        </p:txBody>
      </p:sp>
      <p:sp>
        <p:nvSpPr>
          <p:cNvPr id="3" name="Содержимое 2"/>
          <p:cNvSpPr>
            <a:spLocks noGrp="1"/>
          </p:cNvSpPr>
          <p:nvPr>
            <p:ph sz="quarter" idx="1"/>
          </p:nvPr>
        </p:nvSpPr>
        <p:spPr>
          <a:xfrm>
            <a:off x="428596" y="571480"/>
            <a:ext cx="8258175" cy="6072230"/>
          </a:xfrm>
        </p:spPr>
        <p:txBody>
          <a:bodyPr>
            <a:normAutofit/>
          </a:bodyPr>
          <a:lstStyle/>
          <a:p>
            <a:pPr marL="0" indent="0" eaLnBrk="1" fontAlgn="auto" hangingPunct="1">
              <a:spcAft>
                <a:spcPts val="0"/>
              </a:spcAft>
              <a:buFont typeface="Wingdings"/>
              <a:buNone/>
              <a:defRPr/>
            </a:pPr>
            <a:r>
              <a:rPr lang="ru-RU" sz="1600" i="1" dirty="0" smtClean="0">
                <a:solidFill>
                  <a:srgbClr val="7030A0"/>
                </a:solidFill>
                <a:effectLst>
                  <a:outerShdw blurRad="38100" dist="38100" dir="2700000" algn="tl">
                    <a:srgbClr val="000000">
                      <a:alpha val="43137"/>
                    </a:srgbClr>
                  </a:outerShdw>
                </a:effectLst>
              </a:rPr>
              <a:t>Работа №1  </a:t>
            </a:r>
            <a:r>
              <a:rPr lang="ru-RU" sz="1600" dirty="0" smtClean="0">
                <a:effectLst>
                  <a:outerShdw blurRad="38100" dist="38100" dir="2700000" algn="tl">
                    <a:srgbClr val="000000">
                      <a:alpha val="43137"/>
                    </a:srgbClr>
                  </a:outerShdw>
                </a:effectLst>
              </a:rPr>
              <a:t>Проверить соотношения размеров, существующих между различными частями тела</a:t>
            </a:r>
          </a:p>
          <a:p>
            <a:pPr marL="0" indent="0" eaLnBrk="1" fontAlgn="auto" hangingPunct="1">
              <a:spcAft>
                <a:spcPts val="0"/>
              </a:spcAft>
              <a:buFont typeface="Wingdings"/>
              <a:buNone/>
              <a:defRPr/>
            </a:pPr>
            <a:r>
              <a:rPr lang="ru-RU" sz="1600" i="1" dirty="0" smtClean="0">
                <a:solidFill>
                  <a:srgbClr val="7030A0"/>
                </a:solidFill>
                <a:effectLst>
                  <a:outerShdw blurRad="38100" dist="38100" dir="2700000" algn="tl">
                    <a:srgbClr val="000000">
                      <a:alpha val="43137"/>
                    </a:srgbClr>
                  </a:outerShdw>
                </a:effectLst>
              </a:rPr>
              <a:t>Работа №2  </a:t>
            </a:r>
            <a:r>
              <a:rPr lang="ru-RU" sz="1600" dirty="0" smtClean="0">
                <a:effectLst>
                  <a:outerShdw blurRad="38100" dist="38100" dir="2700000" algn="tl">
                    <a:srgbClr val="000000">
                      <a:alpha val="43137"/>
                    </a:srgbClr>
                  </a:outerShdw>
                </a:effectLst>
              </a:rPr>
              <a:t>Выясните характер наследования признака</a:t>
            </a:r>
          </a:p>
          <a:p>
            <a:pPr marL="0" indent="0" eaLnBrk="1" fontAlgn="auto" hangingPunct="1">
              <a:spcBef>
                <a:spcPct val="20000"/>
              </a:spcBef>
              <a:spcAft>
                <a:spcPts val="0"/>
              </a:spcAft>
              <a:buClr>
                <a:srgbClr val="7030A0"/>
              </a:buClr>
              <a:buSzPct val="103000"/>
              <a:buNone/>
              <a:defRPr/>
            </a:pPr>
            <a:r>
              <a:rPr lang="ru-RU" sz="1600" i="1" dirty="0" smtClean="0">
                <a:solidFill>
                  <a:srgbClr val="7030A0"/>
                </a:solidFill>
                <a:effectLst>
                  <a:outerShdw blurRad="38100" dist="38100" dir="2700000" algn="tl">
                    <a:srgbClr val="000000">
                      <a:alpha val="43137"/>
                    </a:srgbClr>
                  </a:outerShdw>
                </a:effectLst>
              </a:rPr>
              <a:t>Работа №3</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Выявление</a:t>
            </a:r>
            <a:r>
              <a:rPr lang="ru-RU" sz="1600" dirty="0" smtClean="0">
                <a:solidFill>
                  <a:prstClr val="black"/>
                </a:solidFill>
                <a:effectLst>
                  <a:outerShdw blurRad="38100" dist="38100" dir="2700000" algn="tl">
                    <a:srgbClr val="000000">
                      <a:alpha val="43137"/>
                    </a:srgbClr>
                  </a:outerShdw>
                </a:effectLst>
              </a:rPr>
              <a:t> нарушения осанки</a:t>
            </a:r>
          </a:p>
          <a:p>
            <a:pPr marL="0" indent="0" eaLnBrk="1" fontAlgn="auto" hangingPunct="1">
              <a:spcBef>
                <a:spcPct val="20000"/>
              </a:spcBef>
              <a:spcAft>
                <a:spcPts val="0"/>
              </a:spcAft>
              <a:buClr>
                <a:srgbClr val="7030A0"/>
              </a:buClr>
              <a:buSzPct val="103000"/>
              <a:buFont typeface="Wingdings"/>
              <a:buNone/>
              <a:defRPr/>
            </a:pPr>
            <a:endParaRPr lang="ru-RU" sz="1600" dirty="0" smtClean="0">
              <a:solidFill>
                <a:prstClr val="black"/>
              </a:solidFill>
              <a:effectLst>
                <a:outerShdw blurRad="38100" dist="38100" dir="2700000" algn="tl">
                  <a:srgbClr val="000000">
                    <a:alpha val="43137"/>
                  </a:srgbClr>
                </a:outerShdw>
              </a:effectLst>
            </a:endParaRPr>
          </a:p>
        </p:txBody>
      </p:sp>
      <p:sp>
        <p:nvSpPr>
          <p:cNvPr id="5" name="Прямоугольник 4"/>
          <p:cNvSpPr/>
          <p:nvPr/>
        </p:nvSpPr>
        <p:spPr>
          <a:xfrm>
            <a:off x="428596" y="1714488"/>
            <a:ext cx="7929563"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4   </a:t>
            </a:r>
            <a:r>
              <a:rPr lang="ru-RU" sz="1600" dirty="0" smtClean="0">
                <a:latin typeface="+mn-lt"/>
              </a:rPr>
              <a:t>Определение гибкости позвоночника</a:t>
            </a:r>
            <a:endParaRPr lang="ru-RU" sz="1600" dirty="0">
              <a:latin typeface="+mn-lt"/>
            </a:endParaRPr>
          </a:p>
        </p:txBody>
      </p:sp>
      <p:sp>
        <p:nvSpPr>
          <p:cNvPr id="6" name="Прямоугольник 5"/>
          <p:cNvSpPr/>
          <p:nvPr/>
        </p:nvSpPr>
        <p:spPr>
          <a:xfrm>
            <a:off x="428596" y="2000241"/>
            <a:ext cx="7858125" cy="584775"/>
          </a:xfrm>
          <a:prstGeom prst="rect">
            <a:avLst/>
          </a:prstGeom>
        </p:spPr>
        <p:txBody>
          <a:bodyPr wrap="square">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5   </a:t>
            </a:r>
            <a:r>
              <a:rPr lang="ru-RU" sz="1600" dirty="0" smtClean="0">
                <a:latin typeface="+mn-lt"/>
              </a:rPr>
              <a:t>Определение наличия плоскостопия</a:t>
            </a:r>
            <a:endParaRPr lang="ru-RU" sz="1600" dirty="0">
              <a:latin typeface="+mn-lt"/>
            </a:endParaRPr>
          </a:p>
          <a:p>
            <a:pPr fontAlgn="auto">
              <a:spcBef>
                <a:spcPts val="0"/>
              </a:spcBef>
              <a:spcAft>
                <a:spcPts val="0"/>
              </a:spcAft>
              <a:defRPr/>
            </a:pPr>
            <a:endParaRPr lang="ru-RU" sz="1600" dirty="0">
              <a:solidFill>
                <a:prstClr val="black"/>
              </a:solidFill>
              <a:effectLst>
                <a:outerShdw blurRad="38100" dist="38100" dir="2700000" algn="tl">
                  <a:srgbClr val="000000">
                    <a:alpha val="43137"/>
                  </a:srgbClr>
                </a:outerShdw>
              </a:effectLst>
              <a:latin typeface="+mn-lt"/>
            </a:endParaRPr>
          </a:p>
        </p:txBody>
      </p:sp>
      <p:sp>
        <p:nvSpPr>
          <p:cNvPr id="7" name="Прямоугольник 6"/>
          <p:cNvSpPr/>
          <p:nvPr/>
        </p:nvSpPr>
        <p:spPr>
          <a:xfrm>
            <a:off x="428596" y="2357430"/>
            <a:ext cx="8286808" cy="584775"/>
          </a:xfrm>
          <a:prstGeom prst="rect">
            <a:avLst/>
          </a:prstGeom>
        </p:spPr>
        <p:txBody>
          <a:bodyPr wrap="square">
            <a:spAutoFit/>
          </a:bodyPr>
          <a:lstStyle/>
          <a:p>
            <a:pPr fontAlgn="auto">
              <a:spcBef>
                <a:spcPts val="0"/>
              </a:spcBef>
              <a:spcAft>
                <a:spcPts val="0"/>
              </a:spcAft>
              <a:defRPr/>
            </a:pPr>
            <a:r>
              <a:rPr lang="ru-RU" sz="1600" i="1" dirty="0">
                <a:solidFill>
                  <a:srgbClr val="7030A0"/>
                </a:solidFill>
                <a:latin typeface="+mn-lt"/>
              </a:rPr>
              <a:t>Работа №</a:t>
            </a:r>
            <a:r>
              <a:rPr lang="ru-RU" sz="1600" i="1" dirty="0" smtClean="0">
                <a:solidFill>
                  <a:srgbClr val="7030A0"/>
                </a:solidFill>
                <a:latin typeface="+mn-lt"/>
              </a:rPr>
              <a:t>6   </a:t>
            </a:r>
            <a:r>
              <a:rPr lang="ru-RU" sz="1600" dirty="0" smtClean="0">
                <a:solidFill>
                  <a:prstClr val="black"/>
                </a:solidFill>
              </a:rPr>
              <a:t> Сравните скорость утомления мышц при статической и динамической</a:t>
            </a:r>
          </a:p>
          <a:p>
            <a:pPr fontAlgn="auto">
              <a:spcBef>
                <a:spcPts val="0"/>
              </a:spcBef>
              <a:spcAft>
                <a:spcPts val="0"/>
              </a:spcAft>
              <a:defRPr/>
            </a:pPr>
            <a:r>
              <a:rPr lang="ru-RU" sz="1600" dirty="0" smtClean="0">
                <a:solidFill>
                  <a:prstClr val="black"/>
                </a:solidFill>
              </a:rPr>
              <a:t>работе</a:t>
            </a:r>
            <a:r>
              <a:rPr lang="ru-RU" sz="1600" dirty="0" smtClean="0"/>
              <a:t> </a:t>
            </a:r>
            <a:endParaRPr lang="ru-RU" sz="1600" dirty="0">
              <a:solidFill>
                <a:prstClr val="black"/>
              </a:solidFill>
              <a:latin typeface="+mn-lt"/>
            </a:endParaRPr>
          </a:p>
        </p:txBody>
      </p:sp>
      <p:sp>
        <p:nvSpPr>
          <p:cNvPr id="8" name="Прямоугольник 7"/>
          <p:cNvSpPr/>
          <p:nvPr/>
        </p:nvSpPr>
        <p:spPr>
          <a:xfrm>
            <a:off x="428596" y="2857496"/>
            <a:ext cx="8143875"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7  </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Выясните состояние свей сердечно - сосудистой системы</a:t>
            </a:r>
            <a:endParaRPr lang="ru-RU" sz="1600" dirty="0">
              <a:solidFill>
                <a:prstClr val="black"/>
              </a:solidFill>
              <a:latin typeface="+mn-lt"/>
            </a:endParaRPr>
          </a:p>
        </p:txBody>
      </p:sp>
      <p:sp>
        <p:nvSpPr>
          <p:cNvPr id="9" name="Прямоугольник 8"/>
          <p:cNvSpPr/>
          <p:nvPr/>
        </p:nvSpPr>
        <p:spPr>
          <a:xfrm>
            <a:off x="428596" y="3143248"/>
            <a:ext cx="8072438"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8   </a:t>
            </a:r>
            <a:r>
              <a:rPr lang="ru-RU" sz="1600" dirty="0" smtClean="0">
                <a:latin typeface="+mn-lt"/>
              </a:rPr>
              <a:t>Правила накладывания жгута при кровотечениях</a:t>
            </a:r>
            <a:endParaRPr lang="ru-RU" sz="1600" dirty="0">
              <a:latin typeface="+mn-lt"/>
            </a:endParaRPr>
          </a:p>
        </p:txBody>
      </p:sp>
      <p:sp>
        <p:nvSpPr>
          <p:cNvPr id="10" name="Прямоугольник 9"/>
          <p:cNvSpPr/>
          <p:nvPr/>
        </p:nvSpPr>
        <p:spPr>
          <a:xfrm>
            <a:off x="428596" y="3429000"/>
            <a:ext cx="8215313" cy="584775"/>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9</a:t>
            </a:r>
            <a:r>
              <a:rPr lang="ru-RU" sz="1600" dirty="0" smtClean="0">
                <a:solidFill>
                  <a:prstClr val="black"/>
                </a:solidFill>
                <a:effectLst>
                  <a:outerShdw blurRad="38100" dist="38100" dir="2700000" algn="tl">
                    <a:srgbClr val="000000">
                      <a:alpha val="43137"/>
                    </a:srgbClr>
                  </a:outerShdw>
                </a:effectLst>
                <a:latin typeface="+mn-lt"/>
              </a:rPr>
              <a:t>.</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Выясните</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влияние</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задержки дыхания на частоту дыхательных  движений</a:t>
            </a:r>
            <a:endParaRPr lang="ru-RU" sz="1600" dirty="0">
              <a:latin typeface="+mn-lt"/>
            </a:endParaRPr>
          </a:p>
        </p:txBody>
      </p:sp>
      <p:sp>
        <p:nvSpPr>
          <p:cNvPr id="11" name="Прямоугольник 10"/>
          <p:cNvSpPr/>
          <p:nvPr/>
        </p:nvSpPr>
        <p:spPr>
          <a:xfrm>
            <a:off x="428596" y="4000504"/>
            <a:ext cx="8215313" cy="584775"/>
          </a:xfrm>
          <a:prstGeom prst="rect">
            <a:avLst/>
          </a:prstGeom>
        </p:spPr>
        <p:txBody>
          <a:bodyPr>
            <a:spAutoFit/>
          </a:bodyPr>
          <a:lstStyle/>
          <a:p>
            <a:pPr fontAlgn="auto">
              <a:spcBef>
                <a:spcPts val="0"/>
              </a:spcBef>
              <a:spcAft>
                <a:spcPts val="0"/>
              </a:spcAft>
              <a:defRPr/>
            </a:pPr>
            <a:r>
              <a:rPr lang="ru-RU" sz="1600" i="1" dirty="0" smtClean="0">
                <a:solidFill>
                  <a:srgbClr val="7030A0"/>
                </a:solidFill>
                <a:effectLst>
                  <a:outerShdw blurRad="38100" dist="38100" dir="2700000" algn="tl">
                    <a:srgbClr val="000000">
                      <a:alpha val="43137"/>
                    </a:srgbClr>
                  </a:outerShdw>
                </a:effectLst>
                <a:latin typeface="+mn-lt"/>
              </a:rPr>
              <a:t>Работа №10  </a:t>
            </a:r>
            <a:r>
              <a:rPr lang="ru-RU" sz="1600" dirty="0" smtClean="0">
                <a:effectLst>
                  <a:outerShdw blurRad="38100" dist="38100" dir="2700000" algn="tl">
                    <a:srgbClr val="C0C0C0"/>
                  </a:outerShdw>
                </a:effectLst>
              </a:rPr>
              <a:t>Изучение дыхательной функциональной проблемы </a:t>
            </a:r>
            <a:endParaRPr lang="ru-RU" sz="1600" dirty="0" smtClean="0"/>
          </a:p>
          <a:p>
            <a:pPr fontAlgn="auto">
              <a:spcBef>
                <a:spcPts val="0"/>
              </a:spcBef>
              <a:spcAft>
                <a:spcPts val="0"/>
              </a:spcAft>
              <a:defRPr/>
            </a:pPr>
            <a:endParaRPr lang="ru-RU" sz="1600" dirty="0">
              <a:effectLst>
                <a:outerShdw blurRad="38100" dist="38100" dir="2700000" algn="tl">
                  <a:srgbClr val="000000">
                    <a:alpha val="43137"/>
                  </a:srgbClr>
                </a:outerShdw>
              </a:effectLst>
              <a:latin typeface="+mn-lt"/>
            </a:endParaRPr>
          </a:p>
        </p:txBody>
      </p:sp>
      <p:sp>
        <p:nvSpPr>
          <p:cNvPr id="12" name="Прямоугольник 11"/>
          <p:cNvSpPr/>
          <p:nvPr/>
        </p:nvSpPr>
        <p:spPr>
          <a:xfrm>
            <a:off x="428596" y="4286256"/>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11</a:t>
            </a:r>
            <a:r>
              <a:rPr lang="ru-RU" sz="1600" dirty="0" smtClean="0">
                <a:solidFill>
                  <a:prstClr val="black"/>
                </a:solidFill>
                <a:effectLst>
                  <a:outerShdw blurRad="38100" dist="38100" dir="2700000" algn="tl">
                    <a:srgbClr val="000000">
                      <a:alpha val="43137"/>
                    </a:srgbClr>
                  </a:outerShdw>
                </a:effectLst>
              </a:rPr>
              <a:t>  </a:t>
            </a:r>
            <a:r>
              <a:rPr lang="ru-RU" sz="1600" dirty="0" smtClean="0">
                <a:solidFill>
                  <a:prstClr val="black"/>
                </a:solidFill>
              </a:rPr>
              <a:t>Изучи внешнее строение зубов</a:t>
            </a:r>
            <a:endParaRPr lang="ru-RU" sz="1600" dirty="0">
              <a:latin typeface="+mn-lt"/>
            </a:endParaRPr>
          </a:p>
        </p:txBody>
      </p:sp>
      <p:sp>
        <p:nvSpPr>
          <p:cNvPr id="13" name="Прямоугольник 12"/>
          <p:cNvSpPr/>
          <p:nvPr/>
        </p:nvSpPr>
        <p:spPr>
          <a:xfrm>
            <a:off x="428596" y="4643446"/>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№12   </a:t>
            </a:r>
            <a:r>
              <a:rPr lang="ru-RU" sz="1600" dirty="0" smtClean="0">
                <a:effectLst>
                  <a:outerShdw blurRad="38100" dist="38100" dir="2700000" algn="tl">
                    <a:srgbClr val="000000">
                      <a:alpha val="43137"/>
                    </a:srgbClr>
                  </a:outerShdw>
                </a:effectLst>
                <a:latin typeface="+mn-lt"/>
              </a:rPr>
              <a:t>Изучение действия ферментов слюны на крахмал </a:t>
            </a:r>
            <a:endParaRPr lang="ru-RU" sz="1600" dirty="0">
              <a:effectLst>
                <a:outerShdw blurRad="38100" dist="38100" dir="2700000" algn="tl">
                  <a:srgbClr val="000000">
                    <a:alpha val="43137"/>
                  </a:srgbClr>
                </a:outerShdw>
              </a:effectLst>
              <a:latin typeface="+mn-lt"/>
            </a:endParaRPr>
          </a:p>
        </p:txBody>
      </p:sp>
      <p:sp>
        <p:nvSpPr>
          <p:cNvPr id="14" name="Прямоугольник 13"/>
          <p:cNvSpPr/>
          <p:nvPr/>
        </p:nvSpPr>
        <p:spPr>
          <a:xfrm>
            <a:off x="428596" y="5286388"/>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14</a:t>
            </a:r>
            <a:r>
              <a:rPr lang="ru-RU" sz="1600" dirty="0" smtClean="0">
                <a:solidFill>
                  <a:prstClr val="black"/>
                </a:solidFill>
                <a:effectLst>
                  <a:outerShdw blurRad="38100" dist="38100" dir="2700000" algn="tl">
                    <a:srgbClr val="000000">
                      <a:alpha val="43137"/>
                    </a:srgbClr>
                  </a:outerShdw>
                </a:effectLst>
              </a:rPr>
              <a:t>   Определите функции отделов головного мозга</a:t>
            </a:r>
            <a:endParaRPr lang="ru-RU" sz="1600" dirty="0">
              <a:effectLst>
                <a:outerShdw blurRad="38100" dist="38100" dir="2700000" algn="tl">
                  <a:srgbClr val="000000">
                    <a:alpha val="43137"/>
                  </a:srgbClr>
                </a:outerShdw>
              </a:effectLst>
              <a:latin typeface="+mn-lt"/>
            </a:endParaRPr>
          </a:p>
        </p:txBody>
      </p:sp>
      <p:sp>
        <p:nvSpPr>
          <p:cNvPr id="15" name="Прямоугольник 14"/>
          <p:cNvSpPr/>
          <p:nvPr/>
        </p:nvSpPr>
        <p:spPr>
          <a:xfrm>
            <a:off x="428596" y="5000636"/>
            <a:ext cx="8215312" cy="338554"/>
          </a:xfrm>
          <a:prstGeom prst="rect">
            <a:avLst/>
          </a:prstGeom>
        </p:spPr>
        <p:txBody>
          <a:bodyPr>
            <a:spAutoFit/>
          </a:bodyPr>
          <a:lstStyle/>
          <a:p>
            <a:pPr fontAlgn="auto">
              <a:spcBef>
                <a:spcPts val="0"/>
              </a:spcBef>
              <a:spcAft>
                <a:spcPts val="0"/>
              </a:spcAft>
              <a:defRPr/>
            </a:pPr>
            <a:r>
              <a:rPr lang="ru-RU" sz="1600" i="1" dirty="0" smtClean="0">
                <a:solidFill>
                  <a:srgbClr val="7030A0"/>
                </a:solidFill>
                <a:effectLst>
                  <a:outerShdw blurRad="38100" dist="38100" dir="2700000" algn="tl">
                    <a:srgbClr val="000000">
                      <a:alpha val="43137"/>
                    </a:srgbClr>
                  </a:outerShdw>
                </a:effectLst>
                <a:latin typeface="+mn-lt"/>
              </a:rPr>
              <a:t>Работа №13</a:t>
            </a:r>
            <a:r>
              <a:rPr lang="ru-RU" sz="1600" dirty="0" smtClean="0">
                <a:solidFill>
                  <a:prstClr val="black"/>
                </a:solidFill>
                <a:effectLst>
                  <a:outerShdw blurRad="38100" dist="38100" dir="2700000" algn="tl">
                    <a:srgbClr val="000000">
                      <a:alpha val="43137"/>
                    </a:srgbClr>
                  </a:outerShdw>
                </a:effectLst>
              </a:rPr>
              <a:t>   Определение типа кожи на разных участках лица</a:t>
            </a:r>
            <a:endParaRPr lang="ru-RU" sz="1600" dirty="0">
              <a:effectLst>
                <a:outerShdw blurRad="38100" dist="38100" dir="2700000" algn="tl">
                  <a:srgbClr val="000000">
                    <a:alpha val="43137"/>
                  </a:srgbClr>
                </a:outerShdw>
              </a:effectLst>
              <a:latin typeface="+mn-lt"/>
            </a:endParaRPr>
          </a:p>
        </p:txBody>
      </p:sp>
      <p:sp>
        <p:nvSpPr>
          <p:cNvPr id="16" name="Прямоугольник 15"/>
          <p:cNvSpPr/>
          <p:nvPr/>
        </p:nvSpPr>
        <p:spPr>
          <a:xfrm>
            <a:off x="428596" y="5857892"/>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№16</a:t>
            </a:r>
            <a:r>
              <a:rPr lang="ru-RU" sz="1600" dirty="0" smtClean="0">
                <a:effectLst>
                  <a:outerShdw blurRad="38100" dist="38100" dir="2700000" algn="tl">
                    <a:srgbClr val="000000">
                      <a:alpha val="43137"/>
                    </a:srgbClr>
                  </a:outerShdw>
                </a:effectLst>
              </a:rPr>
              <a:t>   Определение наличия чувствительных рецепторов</a:t>
            </a:r>
            <a:endParaRPr lang="ru-RU" sz="1600" dirty="0">
              <a:effectLst>
                <a:outerShdw blurRad="38100" dist="38100" dir="2700000" algn="tl">
                  <a:srgbClr val="000000">
                    <a:alpha val="43137"/>
                  </a:srgbClr>
                </a:outerShdw>
              </a:effectLst>
              <a:latin typeface="+mn-lt"/>
            </a:endParaRPr>
          </a:p>
        </p:txBody>
      </p:sp>
      <p:sp>
        <p:nvSpPr>
          <p:cNvPr id="17" name="Прямоугольник 16"/>
          <p:cNvSpPr/>
          <p:nvPr/>
        </p:nvSpPr>
        <p:spPr>
          <a:xfrm>
            <a:off x="428596" y="5572140"/>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№15</a:t>
            </a:r>
            <a:r>
              <a:rPr lang="ru-RU" sz="1600" dirty="0" smtClean="0">
                <a:solidFill>
                  <a:prstClr val="black"/>
                </a:solidFill>
                <a:effectLst>
                  <a:outerShdw blurRad="38100" dist="38100" dir="2700000" algn="tl">
                    <a:srgbClr val="000000">
                      <a:alpha val="43137"/>
                    </a:srgbClr>
                  </a:outerShdw>
                </a:effectLst>
              </a:rPr>
              <a:t>   Наблюдение за функциями вегетативной нервной системы</a:t>
            </a:r>
            <a:endParaRPr lang="ru-RU" sz="1600" dirty="0">
              <a:effectLst>
                <a:outerShdw blurRad="38100" dist="38100" dir="2700000" algn="tl">
                  <a:srgbClr val="000000">
                    <a:alpha val="43137"/>
                  </a:srgbClr>
                </a:outerShdw>
              </a:effectLst>
              <a:latin typeface="+mn-lt"/>
            </a:endParaRPr>
          </a:p>
        </p:txBody>
      </p:sp>
      <p:sp>
        <p:nvSpPr>
          <p:cNvPr id="18" name="Прямоугольник 17"/>
          <p:cNvSpPr/>
          <p:nvPr/>
        </p:nvSpPr>
        <p:spPr>
          <a:xfrm>
            <a:off x="428596" y="6143644"/>
            <a:ext cx="8215312" cy="338554"/>
          </a:xfrm>
          <a:prstGeom prst="rect">
            <a:avLst/>
          </a:prstGeom>
        </p:spPr>
        <p:txBody>
          <a:bodyPr>
            <a:spAutoFit/>
          </a:bodyPr>
          <a:lstStyle/>
          <a:p>
            <a:pPr fontAlgn="auto">
              <a:spcBef>
                <a:spcPts val="0"/>
              </a:spcBef>
              <a:spcAft>
                <a:spcPts val="0"/>
              </a:spcAft>
              <a:defRPr/>
            </a:pPr>
            <a:r>
              <a:rPr lang="ru-RU" sz="1600" i="1" dirty="0">
                <a:solidFill>
                  <a:srgbClr val="7030A0"/>
                </a:solidFill>
                <a:effectLst>
                  <a:outerShdw blurRad="38100" dist="38100" dir="2700000" algn="tl">
                    <a:srgbClr val="000000">
                      <a:alpha val="43137"/>
                    </a:srgbClr>
                  </a:outerShdw>
                </a:effectLst>
                <a:latin typeface="+mn-lt"/>
              </a:rPr>
              <a:t>Работа </a:t>
            </a:r>
            <a:r>
              <a:rPr lang="ru-RU" sz="1600" i="1" dirty="0" smtClean="0">
                <a:solidFill>
                  <a:srgbClr val="7030A0"/>
                </a:solidFill>
                <a:effectLst>
                  <a:outerShdw blurRad="38100" dist="38100" dir="2700000" algn="tl">
                    <a:srgbClr val="000000">
                      <a:alpha val="43137"/>
                    </a:srgbClr>
                  </a:outerShdw>
                </a:effectLst>
                <a:latin typeface="+mn-lt"/>
              </a:rPr>
              <a:t>№17</a:t>
            </a:r>
            <a:r>
              <a:rPr lang="ru-RU" sz="1600" dirty="0" smtClean="0">
                <a:effectLst>
                  <a:outerShdw blurRad="38100" dist="38100" dir="2700000" algn="tl">
                    <a:srgbClr val="000000">
                      <a:alpha val="43137"/>
                    </a:srgbClr>
                  </a:outerShdw>
                </a:effectLst>
              </a:rPr>
              <a:t>   Определение  слуховой чувствительности</a:t>
            </a:r>
            <a:endParaRPr lang="ru-RU" sz="1600" dirty="0">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188" y="0"/>
            <a:ext cx="7777162" cy="647700"/>
          </a:xfrm>
        </p:spPr>
        <p:txBody>
          <a:bodyPr wrap="square" lIns="91440" tIns="45720" rIns="91440" bIns="45720" numCol="1" anchorCtr="0" compatLnSpc="1">
            <a:prstTxWarp prst="textNoShape">
              <a:avLst/>
            </a:prstTxWarp>
          </a:bodyPr>
          <a:lstStyle/>
          <a:p>
            <a:pPr algn="ct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ГОЛОВНОЙ МОЗГ: ЗАДНИЙ И СРЕДНИЙ МОЗГ</a:t>
            </a:r>
          </a:p>
        </p:txBody>
      </p:sp>
      <p:sp>
        <p:nvSpPr>
          <p:cNvPr id="3" name="Объект 2"/>
          <p:cNvSpPr>
            <a:spLocks noGrp="1"/>
          </p:cNvSpPr>
          <p:nvPr>
            <p:ph sz="quarter" idx="1"/>
          </p:nvPr>
        </p:nvSpPr>
        <p:spPr>
          <a:xfrm>
            <a:off x="179388" y="836613"/>
            <a:ext cx="8496300" cy="3816350"/>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№14</a:t>
            </a:r>
            <a:r>
              <a:rPr lang="ru-RU" u="sng" dirty="0" smtClean="0">
                <a:solidFill>
                  <a:prstClr val="black"/>
                </a:solidFill>
                <a:effectLst>
                  <a:outerShdw blurRad="38100" dist="38100" dir="2700000" algn="tl">
                    <a:srgbClr val="000000">
                      <a:alpha val="43137"/>
                    </a:srgbClr>
                  </a:outerShdw>
                </a:effectLst>
              </a:rPr>
              <a:t>  Определите функции отделов головного мозга</a:t>
            </a:r>
          </a:p>
          <a:p>
            <a:pPr marL="0" indent="0" eaLnBrk="1" fontAlgn="auto" hangingPunct="1">
              <a:spcAft>
                <a:spcPts val="0"/>
              </a:spcAft>
              <a:buFont typeface="Wingdings"/>
              <a:buNone/>
              <a:defRPr/>
            </a:pPr>
            <a:r>
              <a:rPr lang="ru-RU" sz="2000" b="1" dirty="0" smtClean="0"/>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Примите неустойчивую позу: </a:t>
            </a:r>
          </a:p>
          <a:p>
            <a:pPr marL="0" indent="0" eaLnBrk="1" fontAlgn="auto" hangingPunct="1">
              <a:spcBef>
                <a:spcPct val="20000"/>
              </a:spcBef>
              <a:spcAft>
                <a:spcPts val="0"/>
              </a:spcAft>
              <a:buClr>
                <a:srgbClr val="7030A0"/>
              </a:buClr>
              <a:buSzPct val="103000"/>
              <a:buFont typeface="Wingdings"/>
              <a:buNone/>
              <a:defRPr/>
            </a:pPr>
            <a:r>
              <a:rPr lang="ru-RU" sz="2000" dirty="0" smtClean="0">
                <a:solidFill>
                  <a:prstClr val="black"/>
                </a:solidFill>
              </a:rPr>
              <a:t>-соедините </a:t>
            </a:r>
            <a:r>
              <a:rPr lang="ru-RU" sz="2000" dirty="0">
                <a:solidFill>
                  <a:prstClr val="black"/>
                </a:solidFill>
              </a:rPr>
              <a:t>руки перед грудью и  сблизьте локти;</a:t>
            </a:r>
          </a:p>
          <a:p>
            <a:pPr marL="0" indent="0" eaLnBrk="1" fontAlgn="auto" hangingPunct="1">
              <a:spcBef>
                <a:spcPct val="20000"/>
              </a:spcBef>
              <a:spcAft>
                <a:spcPts val="0"/>
              </a:spcAft>
              <a:buClr>
                <a:srgbClr val="7030A0"/>
              </a:buClr>
              <a:buSzPct val="103000"/>
              <a:buFont typeface="Wingdings"/>
              <a:buNone/>
              <a:defRPr/>
            </a:pPr>
            <a:r>
              <a:rPr lang="ru-RU" sz="2000" dirty="0" smtClean="0">
                <a:solidFill>
                  <a:prstClr val="black"/>
                </a:solidFill>
              </a:rPr>
              <a:t>-поставьте </a:t>
            </a:r>
            <a:r>
              <a:rPr lang="ru-RU" sz="2000" dirty="0">
                <a:solidFill>
                  <a:prstClr val="black"/>
                </a:solidFill>
              </a:rPr>
              <a:t>ступни ног на одной линии.</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Обратите внимание, через какое время вы стали покачиваться.</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Отметьте, через какое время вы стали переступать с ноги на ногу, затем балансировать.</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Объясните, почему происходят названные действия.</a:t>
            </a:r>
          </a:p>
        </p:txBody>
      </p:sp>
      <p:sp>
        <p:nvSpPr>
          <p:cNvPr id="4" name="Прямоугольник 3"/>
          <p:cNvSpPr/>
          <p:nvPr/>
        </p:nvSpPr>
        <p:spPr>
          <a:xfrm>
            <a:off x="395288" y="4699000"/>
            <a:ext cx="7848600" cy="1754188"/>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Лицевой нерв контролирует мимические мышцы лица, слюнные и слезные железы. Чувствительные волокна тройничного нерва доставляют сигналы от глаз, лица и зубов, двигательные иннервируют жевательные мышцы. Блуждающий нерв в отличие от других черепно-мозговых нервов участвует в контроле многих важных функций тела, включая сердцебиение. </a:t>
            </a:r>
          </a:p>
        </p:txBody>
      </p:sp>
      <p:sp>
        <p:nvSpPr>
          <p:cNvPr id="5" name="Горизонтальный свиток 4"/>
          <p:cNvSpPr/>
          <p:nvPr/>
        </p:nvSpPr>
        <p:spPr>
          <a:xfrm>
            <a:off x="79375" y="4424363"/>
            <a:ext cx="8137525" cy="2303462"/>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15888"/>
            <a:ext cx="7467600" cy="433387"/>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№14</a:t>
            </a:r>
            <a:endParaRPr lang="ru-RU" dirty="0"/>
          </a:p>
        </p:txBody>
      </p:sp>
      <p:pic>
        <p:nvPicPr>
          <p:cNvPr id="8194" name="Picture 2" descr="H:\151997902_2f7011c5e0.jpg"/>
          <p:cNvPicPr>
            <a:picLocks noGrp="1" noChangeAspect="1" noChangeArrowheads="1"/>
          </p:cNvPicPr>
          <p:nvPr>
            <p:ph sz="quarter" idx="1"/>
          </p:nvPr>
        </p:nvPicPr>
        <p:blipFill>
          <a:blip r:embed="rId2" cstate="print"/>
          <a:srcRect/>
          <a:stretch>
            <a:fillRect/>
          </a:stretch>
        </p:blipFill>
        <p:spPr>
          <a:xfrm>
            <a:off x="6715140" y="214290"/>
            <a:ext cx="1831743" cy="1714512"/>
          </a:xfrm>
          <a:prstGeom prst="roundRect">
            <a:avLst>
              <a:gd name="adj" fmla="val 4167"/>
            </a:avLst>
          </a:prstGeom>
          <a:solidFill>
            <a:srgbClr val="FFFFFF"/>
          </a:solidFill>
          <a:ln w="76200" cap="sq">
            <a:solidFill>
              <a:srgbClr val="EAEAEA"/>
            </a:solidFill>
          </a:ln>
          <a:scene3d>
            <a:camera prst="orthographicFront"/>
            <a:lightRig rig="threePt" dir="t">
              <a:rot lat="0" lon="0" rev="2700000"/>
            </a:lightRig>
          </a:scene3d>
          <a:sp3d contourW="6350">
            <a:bevelT h="38100"/>
            <a:contourClr>
              <a:srgbClr val="C0C0C0"/>
            </a:contourClr>
          </a:sp3d>
        </p:spPr>
      </p:pic>
      <p:pic>
        <p:nvPicPr>
          <p:cNvPr id="8195" name="Picture 3" descr="H:\hy.jpg"/>
          <p:cNvPicPr>
            <a:picLocks noChangeAspect="1" noChangeArrowheads="1"/>
          </p:cNvPicPr>
          <p:nvPr/>
        </p:nvPicPr>
        <p:blipFill>
          <a:blip r:embed="rId3" cstate="print"/>
          <a:srcRect/>
          <a:stretch>
            <a:fillRect/>
          </a:stretch>
        </p:blipFill>
        <p:spPr bwMode="auto">
          <a:xfrm>
            <a:off x="6643702" y="2071678"/>
            <a:ext cx="1857388" cy="1385883"/>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8196" name="Picture 4" descr="H:\images.jpeg"/>
          <p:cNvPicPr>
            <a:picLocks noChangeAspect="1" noChangeArrowheads="1"/>
          </p:cNvPicPr>
          <p:nvPr/>
        </p:nvPicPr>
        <p:blipFill>
          <a:blip r:embed="rId4" cstate="print"/>
          <a:srcRect/>
          <a:stretch>
            <a:fillRect/>
          </a:stretch>
        </p:blipFill>
        <p:spPr bwMode="auto">
          <a:xfrm>
            <a:off x="6786578" y="5357826"/>
            <a:ext cx="1857388" cy="1236007"/>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8197" name="Picture 5" descr="H:\timthumb.jpeg"/>
          <p:cNvPicPr>
            <a:picLocks noChangeAspect="1" noChangeArrowheads="1"/>
          </p:cNvPicPr>
          <p:nvPr/>
        </p:nvPicPr>
        <p:blipFill>
          <a:blip r:embed="rId5" cstate="print"/>
          <a:srcRect/>
          <a:stretch>
            <a:fillRect/>
          </a:stretch>
        </p:blipFill>
        <p:spPr bwMode="auto">
          <a:xfrm>
            <a:off x="6786578" y="3786190"/>
            <a:ext cx="1785950" cy="1428760"/>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8198" name="Picture 6" descr="H:\worker_place.jpg"/>
          <p:cNvPicPr>
            <a:picLocks noChangeAspect="1" noChangeArrowheads="1"/>
          </p:cNvPicPr>
          <p:nvPr/>
        </p:nvPicPr>
        <p:blipFill>
          <a:blip r:embed="rId6" cstate="print"/>
          <a:srcRect b="2564"/>
          <a:stretch>
            <a:fillRect/>
          </a:stretch>
        </p:blipFill>
        <p:spPr bwMode="auto">
          <a:xfrm>
            <a:off x="214282" y="1000108"/>
            <a:ext cx="3286148" cy="54292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2775" name="Прямоугольник 8"/>
          <p:cNvSpPr>
            <a:spLocks noChangeArrowheads="1"/>
          </p:cNvSpPr>
          <p:nvPr/>
        </p:nvSpPr>
        <p:spPr bwMode="auto">
          <a:xfrm>
            <a:off x="3643313" y="1071563"/>
            <a:ext cx="2928937" cy="4894262"/>
          </a:xfrm>
          <a:prstGeom prst="rect">
            <a:avLst/>
          </a:prstGeom>
          <a:noFill/>
          <a:ln w="9525">
            <a:noFill/>
            <a:miter lim="800000"/>
            <a:headEnd/>
            <a:tailEnd/>
          </a:ln>
        </p:spPr>
        <p:txBody>
          <a:bodyPr>
            <a:spAutoFit/>
          </a:bodyPr>
          <a:lstStyle/>
          <a:p>
            <a:r>
              <a:rPr lang="ru-RU" b="1" dirty="0">
                <a:latin typeface="Century Schoolbook" pitchFamily="18" charset="0"/>
              </a:rPr>
              <a:t>Цель</a:t>
            </a:r>
            <a:r>
              <a:rPr lang="ru-RU" dirty="0">
                <a:latin typeface="Century Schoolbook" pitchFamily="18" charset="0"/>
              </a:rPr>
              <a:t>:……</a:t>
            </a:r>
          </a:p>
          <a:p>
            <a:r>
              <a:rPr lang="ru-RU" b="1" dirty="0">
                <a:latin typeface="Century Schoolbook" pitchFamily="18" charset="0"/>
              </a:rPr>
              <a:t>Этапы работы:</a:t>
            </a:r>
          </a:p>
          <a:p>
            <a:endParaRPr lang="ru-RU" b="1" dirty="0">
              <a:latin typeface="Century Schoolbook" pitchFamily="18" charset="0"/>
            </a:endParaRPr>
          </a:p>
          <a:p>
            <a:r>
              <a:rPr lang="ru-RU" sz="2000" dirty="0">
                <a:latin typeface="Century Schoolbook" pitchFamily="18" charset="0"/>
              </a:rPr>
              <a:t>1.Выполните описанные выше задания.</a:t>
            </a:r>
          </a:p>
          <a:p>
            <a:r>
              <a:rPr lang="ru-RU" sz="2000" dirty="0">
                <a:latin typeface="Century Schoolbook" pitchFamily="18" charset="0"/>
              </a:rPr>
              <a:t>2. Рассмотрите картинки №2-5, что помогает  этим людям удерживать устойчивое положение тела.</a:t>
            </a:r>
          </a:p>
          <a:p>
            <a:r>
              <a:rPr lang="ru-RU" sz="2000" dirty="0">
                <a:latin typeface="Century Schoolbook" pitchFamily="18" charset="0"/>
              </a:rPr>
              <a:t>3. Рассмотрите рисунок №1. Что он комментирует? </a:t>
            </a:r>
          </a:p>
          <a:p>
            <a:endParaRPr lang="ru-RU" dirty="0">
              <a:latin typeface="Century Schoolbook" pitchFamily="18" charset="0"/>
            </a:endParaRPr>
          </a:p>
        </p:txBody>
      </p:sp>
      <p:sp>
        <p:nvSpPr>
          <p:cNvPr id="32776" name="TextBox 11"/>
          <p:cNvSpPr txBox="1">
            <a:spLocks noChangeArrowheads="1"/>
          </p:cNvSpPr>
          <p:nvPr/>
        </p:nvSpPr>
        <p:spPr bwMode="auto">
          <a:xfrm>
            <a:off x="3143250" y="5929313"/>
            <a:ext cx="384175" cy="369887"/>
          </a:xfrm>
          <a:prstGeom prst="rect">
            <a:avLst/>
          </a:prstGeom>
          <a:noFill/>
          <a:ln w="9525">
            <a:noFill/>
            <a:miter lim="800000"/>
            <a:headEnd/>
            <a:tailEnd/>
          </a:ln>
        </p:spPr>
        <p:txBody>
          <a:bodyPr>
            <a:spAutoFit/>
          </a:bodyPr>
          <a:lstStyle/>
          <a:p>
            <a:r>
              <a:rPr lang="ru-RU">
                <a:latin typeface="Century Schoolbook" pitchFamily="18" charset="0"/>
              </a:rPr>
              <a:t>1</a:t>
            </a:r>
            <a:endParaRPr lang="ru-RU">
              <a:solidFill>
                <a:schemeClr val="bg1"/>
              </a:solidFill>
              <a:latin typeface="Century Schoolbook" pitchFamily="18" charset="0"/>
            </a:endParaRPr>
          </a:p>
        </p:txBody>
      </p:sp>
      <p:sp>
        <p:nvSpPr>
          <p:cNvPr id="32777" name="TextBox 12"/>
          <p:cNvSpPr txBox="1">
            <a:spLocks noChangeArrowheads="1"/>
          </p:cNvSpPr>
          <p:nvPr/>
        </p:nvSpPr>
        <p:spPr bwMode="auto">
          <a:xfrm>
            <a:off x="6715125" y="1500188"/>
            <a:ext cx="312738" cy="369887"/>
          </a:xfrm>
          <a:prstGeom prst="rect">
            <a:avLst/>
          </a:prstGeom>
          <a:noFill/>
          <a:ln w="9525">
            <a:noFill/>
            <a:miter lim="800000"/>
            <a:headEnd/>
            <a:tailEnd/>
          </a:ln>
        </p:spPr>
        <p:txBody>
          <a:bodyPr wrap="none">
            <a:spAutoFit/>
          </a:bodyPr>
          <a:lstStyle/>
          <a:p>
            <a:r>
              <a:rPr lang="ru-RU">
                <a:solidFill>
                  <a:schemeClr val="bg1"/>
                </a:solidFill>
                <a:latin typeface="Century Schoolbook" pitchFamily="18" charset="0"/>
              </a:rPr>
              <a:t>2</a:t>
            </a:r>
          </a:p>
        </p:txBody>
      </p:sp>
      <p:sp>
        <p:nvSpPr>
          <p:cNvPr id="32778" name="TextBox 13"/>
          <p:cNvSpPr txBox="1">
            <a:spLocks noChangeArrowheads="1"/>
          </p:cNvSpPr>
          <p:nvPr/>
        </p:nvSpPr>
        <p:spPr bwMode="auto">
          <a:xfrm>
            <a:off x="6643688" y="3000375"/>
            <a:ext cx="317500" cy="369888"/>
          </a:xfrm>
          <a:prstGeom prst="rect">
            <a:avLst/>
          </a:prstGeom>
          <a:noFill/>
          <a:ln w="9525">
            <a:noFill/>
            <a:miter lim="800000"/>
            <a:headEnd/>
            <a:tailEnd/>
          </a:ln>
        </p:spPr>
        <p:txBody>
          <a:bodyPr wrap="none">
            <a:spAutoFit/>
          </a:bodyPr>
          <a:lstStyle/>
          <a:p>
            <a:r>
              <a:rPr lang="ru-RU" b="1">
                <a:solidFill>
                  <a:schemeClr val="bg1"/>
                </a:solidFill>
                <a:latin typeface="Century Schoolbook" pitchFamily="18" charset="0"/>
              </a:rPr>
              <a:t>3</a:t>
            </a:r>
          </a:p>
        </p:txBody>
      </p:sp>
      <p:sp>
        <p:nvSpPr>
          <p:cNvPr id="32779" name="TextBox 14"/>
          <p:cNvSpPr txBox="1">
            <a:spLocks noChangeArrowheads="1"/>
          </p:cNvSpPr>
          <p:nvPr/>
        </p:nvSpPr>
        <p:spPr bwMode="auto">
          <a:xfrm>
            <a:off x="6715125" y="4857750"/>
            <a:ext cx="388938" cy="369888"/>
          </a:xfrm>
          <a:prstGeom prst="rect">
            <a:avLst/>
          </a:prstGeom>
          <a:noFill/>
          <a:ln w="9525">
            <a:noFill/>
            <a:miter lim="800000"/>
            <a:headEnd/>
            <a:tailEnd/>
          </a:ln>
        </p:spPr>
        <p:txBody>
          <a:bodyPr>
            <a:spAutoFit/>
          </a:bodyPr>
          <a:lstStyle/>
          <a:p>
            <a:r>
              <a:rPr lang="ru-RU" b="1">
                <a:latin typeface="Century Schoolbook" pitchFamily="18" charset="0"/>
              </a:rPr>
              <a:t>4</a:t>
            </a:r>
          </a:p>
        </p:txBody>
      </p:sp>
      <p:sp>
        <p:nvSpPr>
          <p:cNvPr id="32780" name="TextBox 15"/>
          <p:cNvSpPr txBox="1">
            <a:spLocks noChangeArrowheads="1"/>
          </p:cNvSpPr>
          <p:nvPr/>
        </p:nvSpPr>
        <p:spPr bwMode="auto">
          <a:xfrm>
            <a:off x="6858000" y="6143625"/>
            <a:ext cx="285750" cy="369888"/>
          </a:xfrm>
          <a:prstGeom prst="rect">
            <a:avLst/>
          </a:prstGeom>
          <a:noFill/>
          <a:ln w="9525">
            <a:noFill/>
            <a:miter lim="800000"/>
            <a:headEnd/>
            <a:tailEnd/>
          </a:ln>
        </p:spPr>
        <p:txBody>
          <a:bodyPr>
            <a:spAutoFit/>
          </a:bodyPr>
          <a:lstStyle/>
          <a:p>
            <a:r>
              <a:rPr lang="ru-RU">
                <a:latin typeface="Century Schoolbook" pitchFamily="18" charset="0"/>
              </a:rPr>
              <a:t>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993063" cy="908050"/>
          </a:xfrm>
        </p:spPr>
        <p:txBody>
          <a:bodyPr wrap="square" lIns="91440" tIns="45720" rIns="91440" bIns="45720" numCol="1" anchorCtr="0" compatLnSpc="1">
            <a:prstTxWarp prst="textNoShape">
              <a:avLst/>
            </a:prstTxWarp>
            <a:noAutofit/>
          </a:bodyPr>
          <a:lstStyle/>
          <a:p>
            <a:pPr algn="ctr" eaLnBrk="1" hangingPunct="1">
              <a:defRPr/>
            </a:pPr>
            <a:r>
              <a:rPr lang="ru-RU" cap="none" smtClean="0">
                <a:solidFill>
                  <a:srgbClr val="7030A0"/>
                </a:solidFill>
                <a:effectLst>
                  <a:outerShdw blurRad="38100" dist="38100" dir="2700000" algn="tl">
                    <a:srgbClr val="C0C0C0"/>
                  </a:outerShdw>
                </a:effectLst>
                <a:latin typeface="Tahoma" pitchFamily="34" charset="0"/>
                <a:cs typeface="Tahoma" pitchFamily="34" charset="0"/>
              </a:rPr>
              <a:t>СОМАТИЧЕСКИЙ И ВЕГЕТАТИВНЫЙ ОТДЕЛЫ НЕРВНОЙ СИСТЕМЫ</a:t>
            </a:r>
          </a:p>
        </p:txBody>
      </p:sp>
      <p:sp>
        <p:nvSpPr>
          <p:cNvPr id="3" name="Объект 2"/>
          <p:cNvSpPr>
            <a:spLocks noGrp="1"/>
          </p:cNvSpPr>
          <p:nvPr>
            <p:ph sz="quarter" idx="1"/>
          </p:nvPr>
        </p:nvSpPr>
        <p:spPr>
          <a:xfrm>
            <a:off x="179388" y="1052513"/>
            <a:ext cx="8569325" cy="3097212"/>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№15 </a:t>
            </a:r>
            <a:r>
              <a:rPr lang="ru-RU" i="1" u="sng" dirty="0" smtClean="0">
                <a:solidFill>
                  <a:prstClr val="black"/>
                </a:solidFill>
                <a:effectLst>
                  <a:outerShdw blurRad="38100" dist="38100" dir="2700000" algn="tl">
                    <a:srgbClr val="000000">
                      <a:alpha val="43137"/>
                    </a:srgbClr>
                  </a:outerShdw>
                </a:effectLst>
              </a:rPr>
              <a:t>  Н</a:t>
            </a:r>
            <a:r>
              <a:rPr lang="ru-RU" u="sng" dirty="0" smtClean="0">
                <a:solidFill>
                  <a:prstClr val="black"/>
                </a:solidFill>
                <a:effectLst>
                  <a:outerShdw blurRad="38100" dist="38100" dir="2700000" algn="tl">
                    <a:srgbClr val="000000">
                      <a:alpha val="43137"/>
                    </a:srgbClr>
                  </a:outerShdw>
                </a:effectLst>
              </a:rPr>
              <a:t>аблюдение за </a:t>
            </a:r>
            <a:r>
              <a:rPr lang="ru-RU" u="sng" dirty="0">
                <a:solidFill>
                  <a:prstClr val="black"/>
                </a:solidFill>
                <a:effectLst>
                  <a:outerShdw blurRad="38100" dist="38100" dir="2700000" algn="tl">
                    <a:srgbClr val="000000">
                      <a:alpha val="43137"/>
                    </a:srgbClr>
                  </a:outerShdw>
                </a:effectLst>
              </a:rPr>
              <a:t>функциями вегетативной нервной системы. </a:t>
            </a:r>
          </a:p>
          <a:p>
            <a:pPr marL="0" indent="0" eaLnBrk="1" fontAlgn="auto" hangingPunct="1">
              <a:spcAft>
                <a:spcPts val="0"/>
              </a:spcAft>
              <a:buFont typeface="Wingdings"/>
              <a:buNone/>
              <a:defRPr/>
            </a:pPr>
            <a:r>
              <a:rPr lang="ru-RU" sz="2000" b="1" dirty="0"/>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Проведите углом линейки по коже ладони.</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Обратите внимание на появление белой полосы. Через короткое время полоса краснеет.</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Объясните это явление с позиции знаний о симпатическом и парасимпатическом отделах.</a:t>
            </a:r>
          </a:p>
        </p:txBody>
      </p:sp>
      <p:sp>
        <p:nvSpPr>
          <p:cNvPr id="4" name="Прямоугольник 3"/>
          <p:cNvSpPr/>
          <p:nvPr/>
        </p:nvSpPr>
        <p:spPr>
          <a:xfrm>
            <a:off x="415925" y="4365625"/>
            <a:ext cx="7848600" cy="1754188"/>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Типичный признак вегетативной нервной системы — прерывистый путь от центра до внутреннего органа, состоящий из двух нервных волокон. Поэтому скорость распространения нервных импульсов по вегетативным нервным волокнам невелика(1-3м/с). Нервные волокна соматической нервной системы доходят до мышц, органов чувств, не прерываясь.</a:t>
            </a:r>
          </a:p>
        </p:txBody>
      </p:sp>
      <p:sp>
        <p:nvSpPr>
          <p:cNvPr id="5" name="Горизонтальный свиток 4"/>
          <p:cNvSpPr/>
          <p:nvPr/>
        </p:nvSpPr>
        <p:spPr>
          <a:xfrm>
            <a:off x="107950" y="4079875"/>
            <a:ext cx="8156575" cy="2303463"/>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4788" y="44450"/>
            <a:ext cx="7467600" cy="417513"/>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№15</a:t>
            </a:r>
            <a:endParaRPr lang="ru-RU" dirty="0"/>
          </a:p>
        </p:txBody>
      </p:sp>
      <p:sp>
        <p:nvSpPr>
          <p:cNvPr id="34818" name="Содержимое 2"/>
          <p:cNvSpPr>
            <a:spLocks noGrp="1"/>
          </p:cNvSpPr>
          <p:nvPr>
            <p:ph sz="quarter" idx="1"/>
          </p:nvPr>
        </p:nvSpPr>
        <p:spPr>
          <a:xfrm>
            <a:off x="457200" y="785813"/>
            <a:ext cx="7467600" cy="5688012"/>
          </a:xfrm>
        </p:spPr>
        <p:txBody>
          <a:bodyPr/>
          <a:lstStyle/>
          <a:p>
            <a:pPr eaLnBrk="1" hangingPunct="1">
              <a:buFont typeface="Wingdings" pitchFamily="2" charset="2"/>
              <a:buNone/>
            </a:pPr>
            <a:r>
              <a:rPr lang="ru-RU" sz="2000" b="1" smtClean="0"/>
              <a:t>Цель</a:t>
            </a:r>
            <a:r>
              <a:rPr lang="ru-RU" sz="2000" smtClean="0"/>
              <a:t>:……</a:t>
            </a:r>
          </a:p>
          <a:p>
            <a:pPr eaLnBrk="1" hangingPunct="1">
              <a:buFont typeface="Wingdings" pitchFamily="2" charset="2"/>
              <a:buNone/>
            </a:pPr>
            <a:r>
              <a:rPr lang="ru-RU" sz="2000" b="1" smtClean="0"/>
              <a:t>Этапы работы:</a:t>
            </a:r>
          </a:p>
          <a:p>
            <a:pPr eaLnBrk="1" hangingPunct="1">
              <a:buFont typeface="Wingdings" pitchFamily="2" charset="2"/>
              <a:buNone/>
            </a:pPr>
            <a:r>
              <a:rPr lang="ru-RU" sz="2000" smtClean="0"/>
              <a:t>1.Выполнить предложенные исследования.</a:t>
            </a:r>
          </a:p>
          <a:p>
            <a:pPr eaLnBrk="1" hangingPunct="1">
              <a:buFont typeface="Wingdings" pitchFamily="2" charset="2"/>
              <a:buNone/>
            </a:pPr>
            <a:r>
              <a:rPr lang="ru-RU" sz="2000" smtClean="0"/>
              <a:t>2.Запишите наблюдения.</a:t>
            </a:r>
          </a:p>
          <a:p>
            <a:pPr eaLnBrk="1" hangingPunct="1">
              <a:buFont typeface="Wingdings" pitchFamily="2" charset="2"/>
              <a:buNone/>
            </a:pPr>
            <a:r>
              <a:rPr lang="ru-RU" sz="2000" smtClean="0"/>
              <a:t>3.Сравните строение и действие </a:t>
            </a:r>
            <a:r>
              <a:rPr lang="ru-RU" sz="2000" smtClean="0">
                <a:solidFill>
                  <a:srgbClr val="000000"/>
                </a:solidFill>
              </a:rPr>
              <a:t>симпатического  и парасимпатического отделов нервной системы.</a:t>
            </a:r>
            <a:endParaRPr lang="ru-RU" sz="2000" b="1" smtClean="0"/>
          </a:p>
          <a:p>
            <a:pPr eaLnBrk="1" hangingPunct="1"/>
            <a:endParaRPr lang="ru-RU" smtClean="0"/>
          </a:p>
        </p:txBody>
      </p:sp>
      <p:graphicFrame>
        <p:nvGraphicFramePr>
          <p:cNvPr id="4" name="Таблица 3"/>
          <p:cNvGraphicFramePr>
            <a:graphicFrameLocks noGrp="1"/>
          </p:cNvGraphicFramePr>
          <p:nvPr/>
        </p:nvGraphicFramePr>
        <p:xfrm>
          <a:off x="142875" y="3357563"/>
          <a:ext cx="8572560" cy="2021840"/>
        </p:xfrm>
        <a:graphic>
          <a:graphicData uri="http://schemas.openxmlformats.org/drawingml/2006/table">
            <a:tbl>
              <a:tblPr firstRow="1" bandRow="1">
                <a:tableStyleId>{5C22544A-7EE6-4342-B048-85BDC9FD1C3A}</a:tableStyleId>
              </a:tblPr>
              <a:tblGrid>
                <a:gridCol w="2857520"/>
                <a:gridCol w="2857520"/>
                <a:gridCol w="2857520"/>
              </a:tblGrid>
              <a:tr h="370840">
                <a:tc>
                  <a:txBody>
                    <a:bodyPr/>
                    <a:lstStyle/>
                    <a:p>
                      <a:r>
                        <a:rPr lang="ru-RU" dirty="0" smtClean="0"/>
                        <a:t>Параметры сравнения</a:t>
                      </a:r>
                      <a:endParaRPr lang="ru-RU" dirty="0"/>
                    </a:p>
                  </a:txBody>
                  <a:tcPr/>
                </a:tc>
                <a:tc>
                  <a:txBody>
                    <a:bodyPr/>
                    <a:lstStyle/>
                    <a:p>
                      <a:r>
                        <a:rPr lang="ru-RU" sz="1800" dirty="0" smtClean="0">
                          <a:solidFill>
                            <a:schemeClr val="bg1"/>
                          </a:solidFill>
                        </a:rPr>
                        <a:t>Симпатический отдел</a:t>
                      </a:r>
                      <a:endParaRPr lang="ru-RU" dirty="0">
                        <a:solidFill>
                          <a:schemeClr val="bg1"/>
                        </a:solidFill>
                      </a:endParaRPr>
                    </a:p>
                  </a:txBody>
                  <a:tcPr/>
                </a:tc>
                <a:tc>
                  <a:txBody>
                    <a:bodyPr/>
                    <a:lstStyle/>
                    <a:p>
                      <a:r>
                        <a:rPr lang="ru-RU" sz="1800" dirty="0" smtClean="0">
                          <a:solidFill>
                            <a:schemeClr val="bg1"/>
                          </a:solidFill>
                        </a:rPr>
                        <a:t>Парасимпатический</a:t>
                      </a:r>
                    </a:p>
                    <a:p>
                      <a:r>
                        <a:rPr lang="ru-RU" sz="1800" dirty="0" smtClean="0">
                          <a:solidFill>
                            <a:schemeClr val="bg1"/>
                          </a:solidFill>
                        </a:rPr>
                        <a:t>отдел</a:t>
                      </a:r>
                      <a:endParaRPr lang="ru-RU" dirty="0">
                        <a:solidFill>
                          <a:schemeClr val="bg1"/>
                        </a:solidFill>
                      </a:endParaRPr>
                    </a:p>
                  </a:txBody>
                  <a:tcPr/>
                </a:tc>
              </a:tr>
              <a:tr h="370840">
                <a:tc>
                  <a:txBody>
                    <a:bodyPr/>
                    <a:lstStyle/>
                    <a:p>
                      <a:r>
                        <a:rPr lang="ru-RU" dirty="0" smtClean="0"/>
                        <a:t>Расположение узлов </a:t>
                      </a:r>
                      <a:endParaRPr lang="ru-RU" dirty="0"/>
                    </a:p>
                  </a:txBody>
                  <a:tcPr/>
                </a:tc>
                <a:tc>
                  <a:txBody>
                    <a:bodyPr/>
                    <a:lstStyle/>
                    <a:p>
                      <a:endParaRPr lang="ru-RU"/>
                    </a:p>
                  </a:txBody>
                  <a:tcPr/>
                </a:tc>
                <a:tc>
                  <a:txBody>
                    <a:bodyPr/>
                    <a:lstStyle/>
                    <a:p>
                      <a:endParaRPr lang="ru-RU"/>
                    </a:p>
                  </a:txBody>
                  <a:tcPr/>
                </a:tc>
              </a:tr>
              <a:tr h="370840">
                <a:tc>
                  <a:txBody>
                    <a:bodyPr/>
                    <a:lstStyle/>
                    <a:p>
                      <a:r>
                        <a:rPr lang="ru-RU" dirty="0" smtClean="0"/>
                        <a:t>Действие на системы органов</a:t>
                      </a:r>
                      <a:endParaRPr lang="ru-RU" dirty="0"/>
                    </a:p>
                  </a:txBody>
                  <a:tcPr/>
                </a:tc>
                <a:tc>
                  <a:txBody>
                    <a:bodyPr/>
                    <a:lstStyle/>
                    <a:p>
                      <a:endParaRPr lang="ru-RU"/>
                    </a:p>
                  </a:txBody>
                  <a:tcPr/>
                </a:tc>
                <a:tc>
                  <a:txBody>
                    <a:bodyPr/>
                    <a:lstStyle/>
                    <a:p>
                      <a:endParaRPr lang="ru-RU"/>
                    </a:p>
                  </a:txBody>
                  <a:tcPr/>
                </a:tc>
              </a:tr>
              <a:tr h="370840">
                <a:tc>
                  <a:txBody>
                    <a:bodyPr/>
                    <a:lstStyle/>
                    <a:p>
                      <a:r>
                        <a:rPr lang="ru-RU" dirty="0" smtClean="0"/>
                        <a:t>Примеры</a:t>
                      </a:r>
                      <a:endParaRPr lang="ru-RU" dirty="0"/>
                    </a:p>
                  </a:txBody>
                  <a:tcPr/>
                </a:tc>
                <a:tc>
                  <a:txBody>
                    <a:bodyPr/>
                    <a:lstStyle/>
                    <a:p>
                      <a:endParaRPr lang="ru-RU" dirty="0"/>
                    </a:p>
                  </a:txBody>
                  <a:tcPr/>
                </a:tc>
                <a:tc>
                  <a:txBody>
                    <a:bodyPr/>
                    <a:lstStyle/>
                    <a:p>
                      <a:endParaRPr lang="ru-RU" dirty="0"/>
                    </a:p>
                  </a:txBody>
                  <a:tcPr/>
                </a:tc>
              </a:tr>
            </a:tbl>
          </a:graphicData>
        </a:graphic>
      </p:graphicFrame>
      <p:sp>
        <p:nvSpPr>
          <p:cNvPr id="34841" name="TextBox 4"/>
          <p:cNvSpPr txBox="1">
            <a:spLocks noChangeArrowheads="1"/>
          </p:cNvSpPr>
          <p:nvPr/>
        </p:nvSpPr>
        <p:spPr bwMode="auto">
          <a:xfrm>
            <a:off x="214313" y="5534025"/>
            <a:ext cx="8358187" cy="1323975"/>
          </a:xfrm>
          <a:prstGeom prst="rect">
            <a:avLst/>
          </a:prstGeom>
          <a:noFill/>
          <a:ln w="9525">
            <a:noFill/>
            <a:miter lim="800000"/>
            <a:headEnd/>
            <a:tailEnd/>
          </a:ln>
        </p:spPr>
        <p:txBody>
          <a:bodyPr>
            <a:spAutoFit/>
          </a:bodyPr>
          <a:lstStyle/>
          <a:p>
            <a:r>
              <a:rPr lang="ru-RU" sz="2000">
                <a:latin typeface="Century Schoolbook" pitchFamily="18" charset="0"/>
              </a:rPr>
              <a:t>Можно ли сравнить работу этих отделов с изображением мифического героя Двуликого Януса? Сделайте выводы о биологическом значении совместного действия этих отделов нервной системы, </a:t>
            </a:r>
          </a:p>
        </p:txBody>
      </p:sp>
      <p:pic>
        <p:nvPicPr>
          <p:cNvPr id="6" name="Picture 4" descr="H:\Двуликий_Янус_(вид_сбоку).jpg"/>
          <p:cNvPicPr>
            <a:picLocks noChangeAspect="1" noChangeArrowheads="1"/>
          </p:cNvPicPr>
          <p:nvPr/>
        </p:nvPicPr>
        <p:blipFill>
          <a:blip r:embed="rId2" cstate="print"/>
          <a:srcRect/>
          <a:stretch>
            <a:fillRect/>
          </a:stretch>
        </p:blipFill>
        <p:spPr bwMode="auto">
          <a:xfrm rot="10800000" flipH="1" flipV="1">
            <a:off x="7817753" y="5072074"/>
            <a:ext cx="952305" cy="157163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3" descr="H:\1192431260_0041.250x200.jpeg"/>
          <p:cNvPicPr>
            <a:picLocks noChangeAspect="1" noChangeArrowheads="1"/>
          </p:cNvPicPr>
          <p:nvPr/>
        </p:nvPicPr>
        <p:blipFill>
          <a:blip r:embed="rId3" cstate="print"/>
          <a:srcRect l="5000" r="11000"/>
          <a:stretch>
            <a:fillRect/>
          </a:stretch>
        </p:blipFill>
        <p:spPr bwMode="auto">
          <a:xfrm>
            <a:off x="6643702" y="214290"/>
            <a:ext cx="1650204" cy="157161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Picture 2" descr="H:\94275-b8fe7-18919359-m750x740.jpg"/>
          <p:cNvPicPr>
            <a:picLocks noChangeAspect="1" noChangeArrowheads="1"/>
          </p:cNvPicPr>
          <p:nvPr/>
        </p:nvPicPr>
        <p:blipFill>
          <a:blip r:embed="rId4" cstate="print"/>
          <a:srcRect l="23333" r="43333" b="6993"/>
          <a:stretch>
            <a:fillRect/>
          </a:stretch>
        </p:blipFill>
        <p:spPr bwMode="auto">
          <a:xfrm>
            <a:off x="7798502" y="1029440"/>
            <a:ext cx="971556" cy="228601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8640763" cy="714375"/>
          </a:xfrm>
        </p:spPr>
        <p:txBody>
          <a:bodyPr wrap="square" lIns="91440" tIns="45720" rIns="91440" bIns="45720" numCol="1" anchorCtr="0" compatLnSpc="1">
            <a:prstTxWarp prst="textNoShape">
              <a:avLst/>
            </a:prstTxWarp>
          </a:bodyPr>
          <a:lstStyle/>
          <a:p>
            <a:pPr algn="ctr" eaLnBrk="1" hangingPunct="1">
              <a:defRPr/>
            </a:pPr>
            <a:r>
              <a:rPr lang="ru-RU" cap="none" smtClean="0">
                <a:solidFill>
                  <a:srgbClr val="7030A0"/>
                </a:solidFill>
                <a:effectLst>
                  <a:outerShdw blurRad="38100" dist="38100" dir="2700000" algn="tl">
                    <a:srgbClr val="C0C0C0"/>
                  </a:outerShdw>
                </a:effectLst>
                <a:latin typeface="Tahoma" pitchFamily="34" charset="0"/>
                <a:cs typeface="Tahoma" pitchFamily="34" charset="0"/>
              </a:rPr>
              <a:t>АНАЛИЗАТОРЫ</a:t>
            </a:r>
          </a:p>
        </p:txBody>
      </p:sp>
      <p:sp>
        <p:nvSpPr>
          <p:cNvPr id="3" name="Объект 2"/>
          <p:cNvSpPr>
            <a:spLocks noGrp="1"/>
          </p:cNvSpPr>
          <p:nvPr>
            <p:ph sz="quarter" idx="1"/>
          </p:nvPr>
        </p:nvSpPr>
        <p:spPr>
          <a:xfrm>
            <a:off x="250825" y="836613"/>
            <a:ext cx="8497888" cy="3529012"/>
          </a:xfrm>
        </p:spPr>
        <p:txBody>
          <a:bodyPr>
            <a:normAutofit/>
          </a:bodyPr>
          <a:lstStyle/>
          <a:p>
            <a:pPr marL="0" indent="0" eaLnBrk="1" fontAlgn="auto" hangingPunct="1">
              <a:spcAft>
                <a:spcPts val="0"/>
              </a:spcAft>
              <a:buFont typeface="Wingdings"/>
              <a:buNone/>
              <a:defRPr/>
            </a:pPr>
            <a:r>
              <a:rPr lang="ru-RU" i="1" u="sng" dirty="0">
                <a:solidFill>
                  <a:srgbClr val="7030A0"/>
                </a:solidFill>
                <a:effectLst>
                  <a:outerShdw blurRad="38100" dist="38100" dir="2700000" algn="tl">
                    <a:srgbClr val="000000">
                      <a:alpha val="43137"/>
                    </a:srgbClr>
                  </a:outerShdw>
                </a:effectLst>
              </a:rPr>
              <a:t>Работа </a:t>
            </a:r>
            <a:r>
              <a:rPr lang="ru-RU" i="1" u="sng" dirty="0" smtClean="0">
                <a:solidFill>
                  <a:srgbClr val="7030A0"/>
                </a:solidFill>
                <a:effectLst>
                  <a:outerShdw blurRad="38100" dist="38100" dir="2700000" algn="tl">
                    <a:srgbClr val="000000">
                      <a:alpha val="43137"/>
                    </a:srgbClr>
                  </a:outerShdw>
                </a:effectLst>
              </a:rPr>
              <a:t>№16  </a:t>
            </a:r>
            <a:r>
              <a:rPr lang="ru-RU" u="sng" dirty="0" smtClean="0">
                <a:effectLst>
                  <a:outerShdw blurRad="38100" dist="38100" dir="2700000" algn="tl">
                    <a:srgbClr val="000000">
                      <a:alpha val="43137"/>
                    </a:srgbClr>
                  </a:outerShdw>
                </a:effectLst>
              </a:rPr>
              <a:t>Определение наличия чувствительных рецепторов</a:t>
            </a:r>
          </a:p>
          <a:p>
            <a:pPr marL="0" indent="0" eaLnBrk="1" fontAlgn="auto" hangingPunct="1">
              <a:spcAft>
                <a:spcPts val="0"/>
              </a:spcAft>
              <a:buFont typeface="Wingdings"/>
              <a:buNone/>
              <a:defRPr/>
            </a:pPr>
            <a:r>
              <a:rPr lang="ru-RU" sz="2000" b="1" dirty="0" smtClean="0"/>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Возьмите циркуль-измеритель. Разведите его на 2 см.</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Прикоснитесь двумя иголками к коже внешней и внутренней сторон ладони, затем в области голени.</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Зафиксируйте, в какой части прикосновение двумя ножкам воспринималось как одно(раздражаются чувствительные точки одного рецептора);как два (разных рецепторов).</a:t>
            </a:r>
          </a:p>
        </p:txBody>
      </p:sp>
      <p:sp>
        <p:nvSpPr>
          <p:cNvPr id="4" name="Прямоугольник 3"/>
          <p:cNvSpPr/>
          <p:nvPr/>
        </p:nvSpPr>
        <p:spPr>
          <a:xfrm>
            <a:off x="611188" y="4340225"/>
            <a:ext cx="7848600" cy="1201738"/>
          </a:xfrm>
          <a:prstGeom prst="rect">
            <a:avLst/>
          </a:prstGeom>
          <a:solidFill>
            <a:schemeClr val="accent1">
              <a:lumMod val="20000"/>
              <a:lumOff val="80000"/>
            </a:schemeClr>
          </a:solidFill>
          <a:ln>
            <a:solidFill>
              <a:srgbClr val="7030A0"/>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ru-RU" dirty="0" smtClean="0"/>
              <a:t>Важнейшее кожное чувство - осязание. Больше всего рецепторов, воспринимающих прикосновение, на подушечках пальцев, губах. Рецепторы ступней ног воспринимают давление тела и помогают контролировать ходьбу.</a:t>
            </a:r>
            <a:endParaRPr lang="ru-RU" dirty="0"/>
          </a:p>
        </p:txBody>
      </p:sp>
      <p:sp>
        <p:nvSpPr>
          <p:cNvPr id="5" name="Горизонтальный свиток 4"/>
          <p:cNvSpPr/>
          <p:nvPr/>
        </p:nvSpPr>
        <p:spPr>
          <a:xfrm>
            <a:off x="395288" y="4149725"/>
            <a:ext cx="8064500" cy="1582738"/>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0"/>
            <a:ext cx="7467600" cy="476250"/>
          </a:xfrm>
        </p:spPr>
        <p:txBody>
          <a:bodyPr>
            <a:normAutofit fontScale="90000"/>
          </a:bodyPr>
          <a:lstStyle/>
          <a:p>
            <a:pPr eaLnBrk="1" fontAlgn="auto" hangingPunct="1">
              <a:spcAft>
                <a:spcPts val="0"/>
              </a:spcAft>
              <a:defRPr/>
            </a:pPr>
            <a:r>
              <a:rPr lang="ru-RU" dirty="0">
                <a:solidFill>
                  <a:srgbClr val="7030A0"/>
                </a:solidFill>
              </a:rPr>
              <a:t>Оформление  работы </a:t>
            </a:r>
            <a:r>
              <a:rPr lang="ru-RU" dirty="0" smtClean="0">
                <a:solidFill>
                  <a:srgbClr val="7030A0"/>
                </a:solidFill>
              </a:rPr>
              <a:t>№</a:t>
            </a:r>
            <a:r>
              <a:rPr lang="en-US" dirty="0" smtClean="0">
                <a:solidFill>
                  <a:srgbClr val="7030A0"/>
                </a:solidFill>
              </a:rPr>
              <a:t>1</a:t>
            </a:r>
            <a:r>
              <a:rPr lang="ru-RU" dirty="0" smtClean="0">
                <a:solidFill>
                  <a:srgbClr val="7030A0"/>
                </a:solidFill>
              </a:rPr>
              <a:t>6</a:t>
            </a:r>
            <a:endParaRPr lang="ru-RU" dirty="0"/>
          </a:p>
        </p:txBody>
      </p:sp>
      <p:sp>
        <p:nvSpPr>
          <p:cNvPr id="36866" name="Объект 2"/>
          <p:cNvSpPr>
            <a:spLocks noGrp="1"/>
          </p:cNvSpPr>
          <p:nvPr>
            <p:ph sz="quarter" idx="1"/>
          </p:nvPr>
        </p:nvSpPr>
        <p:spPr>
          <a:xfrm>
            <a:off x="395288" y="1616075"/>
            <a:ext cx="7529512" cy="4916488"/>
          </a:xfrm>
        </p:spPr>
        <p:txBody>
          <a:bodyPr/>
          <a:lstStyle/>
          <a:p>
            <a:pPr marL="0" indent="0" eaLnBrk="1" hangingPunct="1">
              <a:buFont typeface="Wingdings" pitchFamily="2" charset="2"/>
              <a:buNone/>
            </a:pPr>
            <a:r>
              <a:rPr lang="ru-RU" smtClean="0"/>
              <a:t>1.Выполнить предложенные исследования. 2.Запишите наблюдения.</a:t>
            </a:r>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endParaRPr lang="ru-RU" smtClean="0"/>
          </a:p>
          <a:p>
            <a:pPr marL="0" indent="0" eaLnBrk="1" hangingPunct="1">
              <a:buFont typeface="Wingdings" pitchFamily="2" charset="2"/>
              <a:buNone/>
            </a:pPr>
            <a:r>
              <a:rPr lang="ru-RU" smtClean="0"/>
              <a:t>Вывод: </a:t>
            </a:r>
          </a:p>
          <a:p>
            <a:pPr marL="0" indent="0" eaLnBrk="1" hangingPunct="1">
              <a:buFont typeface="Wingdings" pitchFamily="2" charset="2"/>
              <a:buNone/>
            </a:pPr>
            <a:endParaRPr lang="ru-RU" smtClean="0"/>
          </a:p>
        </p:txBody>
      </p:sp>
      <p:sp>
        <p:nvSpPr>
          <p:cNvPr id="36867" name="Прямоугольник 3"/>
          <p:cNvSpPr>
            <a:spLocks noChangeArrowheads="1"/>
          </p:cNvSpPr>
          <p:nvPr/>
        </p:nvSpPr>
        <p:spPr bwMode="auto">
          <a:xfrm>
            <a:off x="468313" y="692150"/>
            <a:ext cx="2000250" cy="923925"/>
          </a:xfrm>
          <a:prstGeom prst="rect">
            <a:avLst/>
          </a:prstGeom>
          <a:noFill/>
          <a:ln w="9525">
            <a:noFill/>
            <a:miter lim="800000"/>
            <a:headEnd/>
            <a:tailEnd/>
          </a:ln>
        </p:spPr>
        <p:txBody>
          <a:bodyPr wrap="none">
            <a:spAutoFit/>
          </a:bodyPr>
          <a:lstStyle/>
          <a:p>
            <a:r>
              <a:rPr lang="ru-RU" b="1">
                <a:latin typeface="Century Schoolbook" pitchFamily="18" charset="0"/>
              </a:rPr>
              <a:t>Цель</a:t>
            </a:r>
            <a:r>
              <a:rPr lang="ru-RU">
                <a:latin typeface="Century Schoolbook" pitchFamily="18" charset="0"/>
              </a:rPr>
              <a:t>:……</a:t>
            </a:r>
            <a:endParaRPr lang="en-US">
              <a:latin typeface="Century Schoolbook" pitchFamily="18" charset="0"/>
            </a:endParaRPr>
          </a:p>
          <a:p>
            <a:r>
              <a:rPr lang="ru-RU" b="1">
                <a:latin typeface="Century Schoolbook" pitchFamily="18" charset="0"/>
              </a:rPr>
              <a:t>Этапы работы:</a:t>
            </a:r>
          </a:p>
          <a:p>
            <a:endParaRPr lang="ru-RU">
              <a:latin typeface="Century Schoolbook" pitchFamily="18" charset="0"/>
            </a:endParaRPr>
          </a:p>
        </p:txBody>
      </p:sp>
      <p:graphicFrame>
        <p:nvGraphicFramePr>
          <p:cNvPr id="5" name="Таблица 4"/>
          <p:cNvGraphicFramePr>
            <a:graphicFrameLocks noGrp="1"/>
          </p:cNvGraphicFramePr>
          <p:nvPr/>
        </p:nvGraphicFramePr>
        <p:xfrm>
          <a:off x="500063" y="2786063"/>
          <a:ext cx="7929617" cy="2834640"/>
        </p:xfrm>
        <a:graphic>
          <a:graphicData uri="http://schemas.openxmlformats.org/drawingml/2006/table">
            <a:tbl>
              <a:tblPr firstRow="1" bandRow="1">
                <a:tableStyleId>{5C22544A-7EE6-4342-B048-85BDC9FD1C3A}</a:tableStyleId>
              </a:tblPr>
              <a:tblGrid>
                <a:gridCol w="2665699"/>
                <a:gridCol w="2665699"/>
                <a:gridCol w="2598219"/>
              </a:tblGrid>
              <a:tr h="370840">
                <a:tc>
                  <a:txBody>
                    <a:bodyPr/>
                    <a:lstStyle/>
                    <a:p>
                      <a:r>
                        <a:rPr lang="ru-RU" dirty="0" smtClean="0"/>
                        <a:t>Части тела</a:t>
                      </a:r>
                      <a:endParaRPr lang="ru-RU" dirty="0"/>
                    </a:p>
                  </a:txBody>
                  <a:tcPr/>
                </a:tc>
                <a:tc>
                  <a:txBody>
                    <a:bodyPr/>
                    <a:lstStyle/>
                    <a:p>
                      <a:r>
                        <a:rPr lang="ru-RU" dirty="0" smtClean="0">
                          <a:solidFill>
                            <a:schemeClr val="bg1"/>
                          </a:solidFill>
                        </a:rPr>
                        <a:t>Прикосновение</a:t>
                      </a:r>
                    </a:p>
                    <a:p>
                      <a:r>
                        <a:rPr lang="ru-RU" dirty="0" smtClean="0">
                          <a:solidFill>
                            <a:schemeClr val="bg1"/>
                          </a:solidFill>
                        </a:rPr>
                        <a:t>воспринималось как одно</a:t>
                      </a:r>
                      <a:endParaRPr lang="ru-RU" dirty="0">
                        <a:solidFill>
                          <a:schemeClr val="bg1"/>
                        </a:solidFill>
                      </a:endParaRPr>
                    </a:p>
                  </a:txBody>
                  <a:tcPr/>
                </a:tc>
                <a:tc>
                  <a:txBody>
                    <a:bodyPr/>
                    <a:lstStyle/>
                    <a:p>
                      <a:r>
                        <a:rPr lang="ru-RU" sz="1800" dirty="0" smtClean="0">
                          <a:solidFill>
                            <a:schemeClr val="bg1"/>
                          </a:solidFill>
                        </a:rPr>
                        <a:t>прикосновение</a:t>
                      </a:r>
                    </a:p>
                    <a:p>
                      <a:r>
                        <a:rPr lang="ru-RU" sz="1800" dirty="0" smtClean="0">
                          <a:solidFill>
                            <a:schemeClr val="bg1"/>
                          </a:solidFill>
                        </a:rPr>
                        <a:t>воспринималось</a:t>
                      </a:r>
                    </a:p>
                    <a:p>
                      <a:r>
                        <a:rPr lang="ru-RU" sz="1800" dirty="0" smtClean="0">
                          <a:solidFill>
                            <a:schemeClr val="bg1"/>
                          </a:solidFill>
                        </a:rPr>
                        <a:t>как два </a:t>
                      </a:r>
                    </a:p>
                  </a:txBody>
                  <a:tcPr/>
                </a:tc>
              </a:tr>
              <a:tr h="370840">
                <a:tc>
                  <a:txBody>
                    <a:bodyPr/>
                    <a:lstStyle/>
                    <a:p>
                      <a:r>
                        <a:rPr lang="ru-RU" sz="1800" dirty="0" smtClean="0">
                          <a:solidFill>
                            <a:prstClr val="black"/>
                          </a:solidFill>
                        </a:rPr>
                        <a:t>Кожа внешней сторон ладони </a:t>
                      </a:r>
                      <a:endParaRPr lang="ru-RU" dirty="0"/>
                    </a:p>
                  </a:txBody>
                  <a:tcPr/>
                </a:tc>
                <a:tc>
                  <a:txBody>
                    <a:bodyPr/>
                    <a:lstStyle/>
                    <a:p>
                      <a:endParaRPr lang="ru-RU"/>
                    </a:p>
                  </a:txBody>
                  <a:tcPr/>
                </a:tc>
                <a:tc>
                  <a:txBody>
                    <a:bodyPr/>
                    <a:lstStyle/>
                    <a:p>
                      <a:endParaRPr lang="ru-RU"/>
                    </a:p>
                  </a:txBody>
                  <a:tcPr/>
                </a:tc>
              </a:tr>
              <a:tr h="370840">
                <a:tc>
                  <a:txBody>
                    <a:bodyPr/>
                    <a:lstStyle/>
                    <a:p>
                      <a:r>
                        <a:rPr lang="ru-RU" sz="1800" dirty="0" smtClean="0">
                          <a:solidFill>
                            <a:prstClr val="black"/>
                          </a:solidFill>
                        </a:rPr>
                        <a:t>Кожа  внутренней стороны  ладони </a:t>
                      </a:r>
                      <a:endParaRPr lang="ru-RU" dirty="0"/>
                    </a:p>
                  </a:txBody>
                  <a:tcPr/>
                </a:tc>
                <a:tc>
                  <a:txBody>
                    <a:bodyPr/>
                    <a:lstStyle/>
                    <a:p>
                      <a:endParaRPr lang="ru-RU"/>
                    </a:p>
                  </a:txBody>
                  <a:tcPr/>
                </a:tc>
                <a:tc>
                  <a:txBody>
                    <a:bodyPr/>
                    <a:lstStyle/>
                    <a:p>
                      <a:endParaRPr lang="ru-RU"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solidFill>
                            <a:prstClr val="black"/>
                          </a:solidFill>
                        </a:rPr>
                        <a:t>Области голени</a:t>
                      </a:r>
                      <a:endParaRPr lang="ru-RU" dirty="0" smtClean="0"/>
                    </a:p>
                    <a:p>
                      <a:endParaRPr lang="ru-RU" dirty="0"/>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0"/>
            <a:ext cx="7848600" cy="620713"/>
          </a:xfrm>
        </p:spPr>
        <p:txBody>
          <a:bodyPr wrap="square" lIns="91440" tIns="45720" rIns="91440" bIns="45720" numCol="1" anchorCtr="0" compatLnSpc="1">
            <a:prstTxWarp prst="textNoShape">
              <a:avLst/>
            </a:prstTxWarp>
          </a:bodyPr>
          <a:lstStyle/>
          <a:p>
            <a:pPr algn="ctr" eaLnBrk="1" hangingPunct="1">
              <a:defRPr/>
            </a:pPr>
            <a:r>
              <a:rPr lang="ru-RU" sz="2700" cap="none" smtClean="0">
                <a:solidFill>
                  <a:srgbClr val="7030A0"/>
                </a:solidFill>
                <a:effectLst>
                  <a:outerShdw blurRad="38100" dist="38100" dir="2700000" algn="tl">
                    <a:srgbClr val="C0C0C0"/>
                  </a:outerShdw>
                </a:effectLst>
                <a:latin typeface="Tahoma" pitchFamily="34" charset="0"/>
                <a:cs typeface="Tahoma" pitchFamily="34" charset="0"/>
              </a:rPr>
              <a:t>ГИГИЕНА ОРГАНОВ ЧУВСТВ И ЗДОРОВЬЕ</a:t>
            </a:r>
          </a:p>
        </p:txBody>
      </p:sp>
      <p:sp>
        <p:nvSpPr>
          <p:cNvPr id="3" name="Объект 2"/>
          <p:cNvSpPr>
            <a:spLocks noGrp="1"/>
          </p:cNvSpPr>
          <p:nvPr>
            <p:ph sz="quarter" idx="1"/>
          </p:nvPr>
        </p:nvSpPr>
        <p:spPr>
          <a:xfrm>
            <a:off x="179388" y="620713"/>
            <a:ext cx="8640762" cy="4321175"/>
          </a:xfrm>
        </p:spPr>
        <p:txBody>
          <a:bodyPr>
            <a:normAutofit/>
          </a:bodyPr>
          <a:lstStyle/>
          <a:p>
            <a:pPr marL="0" indent="0" eaLnBrk="1" fontAlgn="auto" hangingPunct="1">
              <a:spcAft>
                <a:spcPts val="0"/>
              </a:spcAft>
              <a:buFont typeface="Wingdings"/>
              <a:buNone/>
              <a:defRPr/>
            </a:pPr>
            <a:r>
              <a:rPr lang="ru-RU" i="1" u="sng" dirty="0">
                <a:solidFill>
                  <a:srgbClr val="7030A0"/>
                </a:solidFill>
                <a:effectLst>
                  <a:outerShdw blurRad="38100" dist="38100" dir="2700000" algn="tl">
                    <a:srgbClr val="000000">
                      <a:alpha val="43137"/>
                    </a:srgbClr>
                  </a:outerShdw>
                </a:effectLst>
              </a:rPr>
              <a:t>Работа </a:t>
            </a:r>
            <a:r>
              <a:rPr lang="ru-RU" i="1" u="sng" dirty="0" smtClean="0">
                <a:solidFill>
                  <a:srgbClr val="7030A0"/>
                </a:solidFill>
                <a:effectLst>
                  <a:outerShdw blurRad="38100" dist="38100" dir="2700000" algn="tl">
                    <a:srgbClr val="000000">
                      <a:alpha val="43137"/>
                    </a:srgbClr>
                  </a:outerShdw>
                </a:effectLst>
              </a:rPr>
              <a:t>№17     </a:t>
            </a:r>
            <a:r>
              <a:rPr lang="ru-RU" u="sng" dirty="0" smtClean="0">
                <a:effectLst>
                  <a:outerShdw blurRad="38100" dist="38100" dir="2700000" algn="tl">
                    <a:srgbClr val="000000">
                      <a:alpha val="43137"/>
                    </a:srgbClr>
                  </a:outerShdw>
                </a:effectLst>
              </a:rPr>
              <a:t>Определение слуховой чувствительности</a:t>
            </a:r>
          </a:p>
          <a:p>
            <a:pPr marL="0" indent="0" eaLnBrk="1" fontAlgn="auto" hangingPunct="1">
              <a:spcAft>
                <a:spcPts val="0"/>
              </a:spcAft>
              <a:buFont typeface="Wingdings"/>
              <a:buNone/>
              <a:defRPr/>
            </a:pPr>
            <a:r>
              <a:rPr lang="ru-RU" sz="2000" b="1" dirty="0" smtClean="0"/>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Поднесите к уху наручные механические часы. Начните постепенно их отдалять, пока не перестанете их слышать.</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Измерьте расстояние, на котором оказались часы  в момент исчезновения звука.</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Постепенно приближайте часы к уху и измерьте расстояние, на котором они оказались в момент появления звука.</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2000" dirty="0">
                <a:solidFill>
                  <a:prstClr val="black"/>
                </a:solidFill>
              </a:rPr>
              <a:t>Вычислите среднее расстояние и сделай вывод об остроте слуха.</a:t>
            </a:r>
          </a:p>
        </p:txBody>
      </p:sp>
      <p:sp>
        <p:nvSpPr>
          <p:cNvPr id="4" name="Прямоугольник 3"/>
          <p:cNvSpPr/>
          <p:nvPr/>
        </p:nvSpPr>
        <p:spPr>
          <a:xfrm>
            <a:off x="468313" y="4483100"/>
            <a:ext cx="7848600" cy="1754188"/>
          </a:xfrm>
          <a:prstGeom prst="rect">
            <a:avLst/>
          </a:prstGeom>
          <a:solidFill>
            <a:schemeClr val="accent1">
              <a:lumMod val="20000"/>
              <a:lumOff val="80000"/>
            </a:schemeClr>
          </a:solidFill>
          <a:ln>
            <a:solidFill>
              <a:srgbClr val="7030A0"/>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ru-RU" dirty="0" smtClean="0"/>
              <a:t>Длительное пребывание на дискотеках, а так же в других средах «загрязнённых звуковыми шумами», ведёт к повышению давления крови, головным болям, раздражительности, ухудшению сна. Негромкая классическая музыка благоприятно действует на работу мозга и органов чувств, вызывает положительные эмоции, позитивно сказывается на настроении.</a:t>
            </a:r>
            <a:endParaRPr lang="ru-RU" dirty="0"/>
          </a:p>
        </p:txBody>
      </p:sp>
      <p:sp>
        <p:nvSpPr>
          <p:cNvPr id="5" name="Горизонтальный свиток 4"/>
          <p:cNvSpPr/>
          <p:nvPr/>
        </p:nvSpPr>
        <p:spPr>
          <a:xfrm>
            <a:off x="179388" y="4208463"/>
            <a:ext cx="8137525" cy="2303462"/>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Картинка 36 из 10351">
            <a:hlinkClick r:id="rId2"/>
          </p:cNvPr>
          <p:cNvPicPr>
            <a:picLocks noChangeAspect="1" noChangeArrowheads="1"/>
          </p:cNvPicPr>
          <p:nvPr/>
        </p:nvPicPr>
        <p:blipFill>
          <a:blip r:embed="rId3" cstate="print">
            <a:extLst/>
          </a:blip>
          <a:srcRect/>
          <a:stretch>
            <a:fillRect/>
          </a:stretch>
        </p:blipFill>
        <p:spPr bwMode="auto">
          <a:xfrm>
            <a:off x="285721" y="500042"/>
            <a:ext cx="8286808" cy="607223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sp>
        <p:nvSpPr>
          <p:cNvPr id="2" name="Заголовок 1"/>
          <p:cNvSpPr>
            <a:spLocks noGrp="1"/>
          </p:cNvSpPr>
          <p:nvPr>
            <p:ph type="title"/>
          </p:nvPr>
        </p:nvSpPr>
        <p:spPr>
          <a:xfrm>
            <a:off x="468313" y="115888"/>
            <a:ext cx="7467600" cy="346075"/>
          </a:xfrm>
        </p:spPr>
        <p:txBody>
          <a:bodyPr>
            <a:normAutofit fontScale="90000"/>
          </a:bodyPr>
          <a:lstStyle/>
          <a:p>
            <a:pPr eaLnBrk="1" fontAlgn="auto" hangingPunct="1">
              <a:spcAft>
                <a:spcPts val="0"/>
              </a:spcAft>
              <a:defRPr/>
            </a:pPr>
            <a:r>
              <a:rPr lang="ru-RU" dirty="0">
                <a:solidFill>
                  <a:srgbClr val="7030A0"/>
                </a:solidFill>
              </a:rPr>
              <a:t>Оформление  работы </a:t>
            </a:r>
            <a:r>
              <a:rPr lang="ru-RU" dirty="0" smtClean="0">
                <a:solidFill>
                  <a:srgbClr val="7030A0"/>
                </a:solidFill>
              </a:rPr>
              <a:t>№17</a:t>
            </a:r>
            <a:endParaRPr lang="ru-RU" dirty="0"/>
          </a:p>
        </p:txBody>
      </p:sp>
      <p:sp>
        <p:nvSpPr>
          <p:cNvPr id="3" name="Объект 2"/>
          <p:cNvSpPr>
            <a:spLocks noGrp="1"/>
          </p:cNvSpPr>
          <p:nvPr>
            <p:ph sz="quarter" idx="1"/>
          </p:nvPr>
        </p:nvSpPr>
        <p:spPr>
          <a:xfrm>
            <a:off x="323850" y="1195388"/>
            <a:ext cx="7467600" cy="5448300"/>
          </a:xfrm>
        </p:spPr>
        <p:txBody>
          <a:bodyPr>
            <a:normAutofit fontScale="77500" lnSpcReduction="20000"/>
          </a:bodyPr>
          <a:lstStyle/>
          <a:p>
            <a:pPr marL="0" indent="0" eaLnBrk="1" fontAlgn="auto" hangingPunct="1">
              <a:spcAft>
                <a:spcPts val="0"/>
              </a:spcAft>
              <a:buFont typeface="Wingdings"/>
              <a:buNone/>
              <a:defRPr/>
            </a:pPr>
            <a:r>
              <a:rPr lang="ru-RU" dirty="0"/>
              <a:t>1.Выполнить предложенные исследования. </a:t>
            </a:r>
            <a:endParaRPr lang="ru-RU" dirty="0" smtClean="0"/>
          </a:p>
          <a:p>
            <a:pPr marL="0" indent="0" eaLnBrk="1" fontAlgn="auto" hangingPunct="1">
              <a:spcAft>
                <a:spcPts val="0"/>
              </a:spcAft>
              <a:buFont typeface="Wingdings"/>
              <a:buNone/>
              <a:defRPr/>
            </a:pPr>
            <a:r>
              <a:rPr lang="ru-RU" dirty="0" smtClean="0"/>
              <a:t>2.Запишите </a:t>
            </a:r>
            <a:r>
              <a:rPr lang="ru-RU" dirty="0"/>
              <a:t>наблюдения</a:t>
            </a:r>
            <a:r>
              <a:rPr lang="ru-RU" dirty="0" smtClean="0"/>
              <a:t>.</a:t>
            </a:r>
          </a:p>
          <a:p>
            <a:pPr marL="0" indent="0" eaLnBrk="1" fontAlgn="auto" hangingPunct="1">
              <a:spcAft>
                <a:spcPts val="0"/>
              </a:spcAft>
              <a:buFont typeface="Wingdings"/>
              <a:buNone/>
              <a:defRPr/>
            </a:pPr>
            <a:endParaRPr lang="ru-RU" dirty="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a:p>
          <a:p>
            <a:pPr marL="0" indent="0" eaLnBrk="1" fontAlgn="auto" hangingPunct="1">
              <a:spcAft>
                <a:spcPts val="0"/>
              </a:spcAft>
              <a:buFont typeface="Wingdings"/>
              <a:buNone/>
              <a:defRPr/>
            </a:pPr>
            <a:endParaRPr lang="ru-RU" dirty="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endParaRPr lang="ru-RU" dirty="0" smtClean="0"/>
          </a:p>
          <a:p>
            <a:pPr marL="0" indent="0" eaLnBrk="1" fontAlgn="auto" hangingPunct="1">
              <a:spcAft>
                <a:spcPts val="0"/>
              </a:spcAft>
              <a:buFont typeface="Wingdings"/>
              <a:buNone/>
              <a:defRPr/>
            </a:pPr>
            <a:r>
              <a:rPr lang="ru-RU" dirty="0" smtClean="0"/>
              <a:t>Вывод:</a:t>
            </a:r>
          </a:p>
          <a:p>
            <a:pPr marL="0" indent="0" eaLnBrk="1" fontAlgn="auto" hangingPunct="1">
              <a:spcAft>
                <a:spcPts val="0"/>
              </a:spcAft>
              <a:buFont typeface="Wingdings"/>
              <a:buNone/>
              <a:defRPr/>
            </a:pPr>
            <a:endParaRPr lang="ru-RU" dirty="0"/>
          </a:p>
          <a:p>
            <a:pPr marL="0" indent="0" eaLnBrk="1" fontAlgn="auto" hangingPunct="1">
              <a:spcAft>
                <a:spcPts val="0"/>
              </a:spcAft>
              <a:buFont typeface="Wingdings"/>
              <a:buNone/>
              <a:defRPr/>
            </a:pPr>
            <a:endParaRPr lang="ru-RU" dirty="0"/>
          </a:p>
        </p:txBody>
      </p:sp>
      <p:sp>
        <p:nvSpPr>
          <p:cNvPr id="38916" name="Прямоугольник 3"/>
          <p:cNvSpPr>
            <a:spLocks noChangeArrowheads="1"/>
          </p:cNvSpPr>
          <p:nvPr/>
        </p:nvSpPr>
        <p:spPr bwMode="auto">
          <a:xfrm>
            <a:off x="3059113" y="549275"/>
            <a:ext cx="4572000" cy="646113"/>
          </a:xfrm>
          <a:prstGeom prst="rect">
            <a:avLst/>
          </a:prstGeom>
          <a:noFill/>
          <a:ln w="9525">
            <a:noFill/>
            <a:miter lim="800000"/>
            <a:headEnd/>
            <a:tailEnd/>
          </a:ln>
        </p:spPr>
        <p:txBody>
          <a:bodyPr>
            <a:spAutoFit/>
          </a:bodyPr>
          <a:lstStyle/>
          <a:p>
            <a:r>
              <a:rPr lang="ru-RU" b="1">
                <a:latin typeface="Century Schoolbook" pitchFamily="18" charset="0"/>
              </a:rPr>
              <a:t>Цель</a:t>
            </a:r>
            <a:r>
              <a:rPr lang="ru-RU">
                <a:latin typeface="Century Schoolbook" pitchFamily="18" charset="0"/>
              </a:rPr>
              <a:t>:……</a:t>
            </a:r>
            <a:endParaRPr lang="en-US">
              <a:latin typeface="Century Schoolbook" pitchFamily="18" charset="0"/>
            </a:endParaRPr>
          </a:p>
          <a:p>
            <a:r>
              <a:rPr lang="ru-RU" b="1">
                <a:latin typeface="Century Schoolbook" pitchFamily="18" charset="0"/>
              </a:rPr>
              <a:t>Этапы работы:</a:t>
            </a:r>
          </a:p>
        </p:txBody>
      </p:sp>
      <p:graphicFrame>
        <p:nvGraphicFramePr>
          <p:cNvPr id="5" name="Таблица 4"/>
          <p:cNvGraphicFramePr>
            <a:graphicFrameLocks noGrp="1"/>
          </p:cNvGraphicFramePr>
          <p:nvPr/>
        </p:nvGraphicFramePr>
        <p:xfrm>
          <a:off x="500063" y="4500563"/>
          <a:ext cx="7715304" cy="1369929"/>
        </p:xfrm>
        <a:graphic>
          <a:graphicData uri="http://schemas.openxmlformats.org/drawingml/2006/table">
            <a:tbl>
              <a:tblPr firstRow="1" bandRow="1">
                <a:tableStyleId>{5C22544A-7EE6-4342-B048-85BDC9FD1C3A}</a:tableStyleId>
              </a:tblPr>
              <a:tblGrid>
                <a:gridCol w="2571768"/>
                <a:gridCol w="2571768"/>
                <a:gridCol w="2571768"/>
              </a:tblGrid>
              <a:tr h="1000132">
                <a:tc>
                  <a:txBody>
                    <a:bodyPr/>
                    <a:lstStyle/>
                    <a:p>
                      <a:r>
                        <a:rPr lang="ru-RU" dirty="0" smtClean="0"/>
                        <a:t>При отдалении часов</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solidFill>
                            <a:schemeClr val="bg1"/>
                          </a:solidFill>
                        </a:rPr>
                        <a:t>При приближении часов</a:t>
                      </a:r>
                      <a:endParaRPr lang="ru-RU" dirty="0" smtClean="0">
                        <a:solidFill>
                          <a:schemeClr val="bg1"/>
                        </a:solidFill>
                      </a:endParaRPr>
                    </a:p>
                    <a:p>
                      <a:endParaRPr lang="ru-RU" dirty="0"/>
                    </a:p>
                  </a:txBody>
                  <a:tcPr/>
                </a:tc>
                <a:tc>
                  <a:txBody>
                    <a:bodyPr/>
                    <a:lstStyle/>
                    <a:p>
                      <a:r>
                        <a:rPr lang="ru-RU" dirty="0" smtClean="0">
                          <a:solidFill>
                            <a:schemeClr val="bg1"/>
                          </a:solidFill>
                        </a:rPr>
                        <a:t>Среднее расстояние</a:t>
                      </a:r>
                      <a:endParaRPr lang="ru-RU" dirty="0">
                        <a:solidFill>
                          <a:schemeClr val="bg1"/>
                        </a:solidFill>
                      </a:endParaRPr>
                    </a:p>
                  </a:txBody>
                  <a:tcPr/>
                </a:tc>
              </a:tr>
              <a:tr h="369797">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428625"/>
            <a:ext cx="7467600" cy="714375"/>
          </a:xfrm>
        </p:spPr>
        <p:txBody>
          <a:bodyPr/>
          <a:lstStyle/>
          <a:p>
            <a:pPr eaLnBrk="1" fontAlgn="auto" hangingPunct="1">
              <a:spcAft>
                <a:spcPts val="0"/>
              </a:spcAft>
              <a:defRPr/>
            </a:pPr>
            <a:r>
              <a:rPr lang="ru-RU" sz="2400" b="1" dirty="0" smtClean="0">
                <a:solidFill>
                  <a:srgbClr val="7030A0"/>
                </a:solidFill>
              </a:rPr>
              <a:t>Список  использованной литературы</a:t>
            </a:r>
            <a:endParaRPr lang="ru-RU" sz="2400" b="1" dirty="0">
              <a:solidFill>
                <a:srgbClr val="7030A0"/>
              </a:solidFill>
            </a:endParaRPr>
          </a:p>
        </p:txBody>
      </p:sp>
      <p:sp>
        <p:nvSpPr>
          <p:cNvPr id="39938" name="Содержимое 2"/>
          <p:cNvSpPr>
            <a:spLocks noGrp="1"/>
          </p:cNvSpPr>
          <p:nvPr>
            <p:ph sz="quarter" idx="1"/>
          </p:nvPr>
        </p:nvSpPr>
        <p:spPr>
          <a:xfrm>
            <a:off x="428625" y="1357313"/>
            <a:ext cx="8143875" cy="5302250"/>
          </a:xfrm>
        </p:spPr>
        <p:txBody>
          <a:bodyPr/>
          <a:lstStyle/>
          <a:p>
            <a:pPr eaLnBrk="1" hangingPunct="1"/>
            <a:r>
              <a:rPr lang="ru-RU" sz="1600" dirty="0" smtClean="0"/>
              <a:t>Л.Н.Сухорукова, В.</a:t>
            </a:r>
            <a:r>
              <a:rPr lang="en-US" sz="1600" dirty="0" smtClean="0"/>
              <a:t> </a:t>
            </a:r>
            <a:r>
              <a:rPr lang="ru-RU" sz="1600" dirty="0" smtClean="0"/>
              <a:t>С.</a:t>
            </a:r>
            <a:r>
              <a:rPr lang="en-US" sz="1600" dirty="0" smtClean="0"/>
              <a:t> </a:t>
            </a:r>
            <a:r>
              <a:rPr lang="ru-RU" sz="1600" dirty="0" err="1" smtClean="0"/>
              <a:t>Кучменко</a:t>
            </a:r>
            <a:r>
              <a:rPr lang="ru-RU" sz="1600" dirty="0" smtClean="0"/>
              <a:t>, Е.А.Дмитриева  БИОЛОГИЯ. Человек. Культура здоровья. 8 класс. СФЕРЫ. – М.: Просвещение, 2009</a:t>
            </a:r>
          </a:p>
          <a:p>
            <a:pPr eaLnBrk="1" hangingPunct="1"/>
            <a:r>
              <a:rPr lang="ru-RU" sz="1600" dirty="0" smtClean="0"/>
              <a:t>А.А.Дорохов  Про тебя самого. – М.: Дет. Лит., 1989</a:t>
            </a:r>
          </a:p>
          <a:p>
            <a:pPr eaLnBrk="1" hangingPunct="1"/>
            <a:r>
              <a:rPr lang="ru-RU" sz="1600" dirty="0" smtClean="0"/>
              <a:t>И.Д.Зверев  Человек. Организм и здоровье. – М.: </a:t>
            </a:r>
            <a:r>
              <a:rPr lang="ru-RU" sz="1600" dirty="0" err="1" smtClean="0"/>
              <a:t>Вентана</a:t>
            </a:r>
            <a:r>
              <a:rPr lang="ru-RU" sz="1600" dirty="0" smtClean="0"/>
              <a:t> – Граф, 2004</a:t>
            </a:r>
          </a:p>
          <a:p>
            <a:pPr eaLnBrk="1" hangingPunct="1"/>
            <a:r>
              <a:rPr lang="ru-RU" sz="1600" dirty="0" smtClean="0"/>
              <a:t>Л.Н.Сухорукова, В.</a:t>
            </a:r>
            <a:r>
              <a:rPr lang="en-US" sz="1600" dirty="0" smtClean="0"/>
              <a:t> </a:t>
            </a:r>
            <a:r>
              <a:rPr lang="ru-RU" sz="1600" dirty="0" smtClean="0"/>
              <a:t>С.</a:t>
            </a:r>
            <a:r>
              <a:rPr lang="en-US" sz="1600" dirty="0" smtClean="0"/>
              <a:t> </a:t>
            </a:r>
            <a:r>
              <a:rPr lang="ru-RU" sz="1600" dirty="0" err="1" smtClean="0"/>
              <a:t>Кучменко</a:t>
            </a:r>
            <a:r>
              <a:rPr lang="ru-RU" sz="1600" dirty="0" smtClean="0"/>
              <a:t>, Е.А.Дмитриева Тетрадь – тренажер. Человек. Культура здоровья. 8 класс. СФЕРЫ. – М.: Просвещение, 2009</a:t>
            </a:r>
          </a:p>
          <a:p>
            <a:pPr eaLnBrk="1" hangingPunct="1"/>
            <a:r>
              <a:rPr lang="ru-RU" sz="1600" dirty="0" smtClean="0"/>
              <a:t>Электронное приложение к учебнику Л.Н.Сухоруковой, В.</a:t>
            </a:r>
            <a:r>
              <a:rPr lang="en-US" sz="1600" dirty="0" smtClean="0"/>
              <a:t> </a:t>
            </a:r>
            <a:r>
              <a:rPr lang="ru-RU" sz="1600" dirty="0" smtClean="0"/>
              <a:t>С.</a:t>
            </a:r>
            <a:r>
              <a:rPr lang="en-US" sz="1600" dirty="0" smtClean="0"/>
              <a:t> </a:t>
            </a:r>
            <a:r>
              <a:rPr lang="ru-RU" sz="1600" dirty="0" err="1" smtClean="0"/>
              <a:t>Кучменко</a:t>
            </a:r>
            <a:r>
              <a:rPr lang="ru-RU" sz="1600" dirty="0" smtClean="0"/>
              <a:t>, Е.А.Дмитриевой  БИОЛОГИЯ. Человек. Культура здоровья. 8 класс. СФЕРЫ. – М.: Просвещение, 2009</a:t>
            </a:r>
          </a:p>
          <a:p>
            <a:pPr eaLnBrk="1" hangingPunct="1"/>
            <a:r>
              <a:rPr lang="ru-RU" sz="1600" dirty="0" smtClean="0"/>
              <a:t>Интернет – ресурсы:</a:t>
            </a:r>
            <a:r>
              <a:rPr lang="en-US" sz="1600" dirty="0" smtClean="0"/>
              <a:t> </a:t>
            </a:r>
            <a:r>
              <a:rPr lang="en-US" sz="1600" dirty="0" smtClean="0">
                <a:hlinkClick r:id="rId2"/>
              </a:rPr>
              <a:t>http</a:t>
            </a:r>
            <a:r>
              <a:rPr lang="en-US" sz="1600" dirty="0" smtClean="0">
                <a:sym typeface="Wingdings" pitchFamily="2" charset="2"/>
                <a:hlinkClick r:id="rId2"/>
              </a:rPr>
              <a:t>://www.scool-colection.edu.ru</a:t>
            </a:r>
            <a:r>
              <a:rPr lang="en-US" sz="1600" dirty="0" smtClean="0">
                <a:sym typeface="Wingdings" pitchFamily="2" charset="2"/>
              </a:rPr>
              <a:t>. </a:t>
            </a:r>
            <a:r>
              <a:rPr lang="ru-RU" sz="1600" dirty="0" smtClean="0">
                <a:sym typeface="Wingdings" pitchFamily="2" charset="2"/>
              </a:rPr>
              <a:t>– единая коллекция цифровых образовательных ресурсов</a:t>
            </a:r>
            <a:endParaRPr lang="ru-RU" sz="1600" dirty="0" smtClean="0"/>
          </a:p>
        </p:txBody>
      </p:sp>
    </p:spTree>
    <p:extLst>
      <p:ext uri="{BB962C8B-B14F-4D97-AF65-F5344CB8AC3E}">
        <p14:creationId xmlns:p14="http://schemas.microsoft.com/office/powerpoint/2010/main" xmlns="" val="1533319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3175"/>
            <a:ext cx="7777163" cy="617538"/>
          </a:xfrm>
        </p:spPr>
        <p:txBody>
          <a:bodyPr wrap="square" lIns="91440" tIns="45720" rIns="91440" bIns="45720" numCol="1" anchorCtr="0" compatLnSpc="1">
            <a:prstTxWarp prst="textNoShape">
              <a:avLst/>
            </a:prstTxWarp>
          </a:bodyPr>
          <a:lstStyle/>
          <a:p>
            <a:pPr algn="ctr" eaLnBrk="1" hangingPunct="1">
              <a:defRPr/>
            </a:pPr>
            <a:r>
              <a:rPr lang="ru-RU" cap="none" dirty="0" smtClean="0">
                <a:solidFill>
                  <a:srgbClr val="7030A0"/>
                </a:solidFill>
                <a:effectLst>
                  <a:outerShdw blurRad="38100" dist="38100" dir="2700000" algn="tl">
                    <a:srgbClr val="C0C0C0"/>
                  </a:outerShdw>
                </a:effectLst>
                <a:latin typeface="Tahoma" pitchFamily="34" charset="0"/>
                <a:cs typeface="Tahoma" pitchFamily="34" charset="0"/>
              </a:rPr>
              <a:t>   НАУКА ОБ ОРГАНИЗМЕ. ЧЕЛОВЕК</a:t>
            </a:r>
          </a:p>
        </p:txBody>
      </p:sp>
      <p:sp>
        <p:nvSpPr>
          <p:cNvPr id="3" name="Объект 2"/>
          <p:cNvSpPr>
            <a:spLocks noGrp="1"/>
          </p:cNvSpPr>
          <p:nvPr>
            <p:ph sz="quarter" idx="1"/>
          </p:nvPr>
        </p:nvSpPr>
        <p:spPr>
          <a:xfrm>
            <a:off x="152400" y="857250"/>
            <a:ext cx="8891588" cy="1000125"/>
          </a:xfrm>
        </p:spPr>
        <p:txBody>
          <a:bodyPr>
            <a:normAutofit/>
          </a:bodyPr>
          <a:lstStyle/>
          <a:p>
            <a:pPr marL="0" indent="0" eaLnBrk="1" fontAlgn="auto" hangingPunct="1">
              <a:spcAft>
                <a:spcPts val="0"/>
              </a:spcAft>
              <a:buFont typeface="Wingdings"/>
              <a:buNone/>
              <a:defRPr/>
            </a:pPr>
            <a:r>
              <a:rPr lang="ru-RU" i="1" u="sng" dirty="0" smtClean="0">
                <a:solidFill>
                  <a:srgbClr val="7030A0"/>
                </a:solidFill>
                <a:effectLst>
                  <a:outerShdw blurRad="38100" dist="38100" dir="2700000" algn="tl">
                    <a:srgbClr val="000000">
                      <a:alpha val="43137"/>
                    </a:srgbClr>
                  </a:outerShdw>
                </a:effectLst>
              </a:rPr>
              <a:t>Работа №1</a:t>
            </a:r>
            <a:r>
              <a:rPr lang="ru-RU" i="1" dirty="0" smtClean="0">
                <a:solidFill>
                  <a:srgbClr val="7030A0"/>
                </a:solidFill>
                <a:effectLst>
                  <a:outerShdw blurRad="38100" dist="38100" dir="2700000" algn="tl">
                    <a:srgbClr val="000000">
                      <a:alpha val="43137"/>
                    </a:srgbClr>
                  </a:outerShdw>
                </a:effectLst>
              </a:rPr>
              <a:t> </a:t>
            </a:r>
            <a:r>
              <a:rPr lang="ru-RU" u="sng" dirty="0" smtClean="0">
                <a:effectLst>
                  <a:outerShdw blurRad="38100" dist="38100" dir="2700000" algn="tl">
                    <a:srgbClr val="000000">
                      <a:alpha val="43137"/>
                    </a:srgbClr>
                  </a:outerShdw>
                </a:effectLst>
              </a:rPr>
              <a:t>Проверить соотношения размеров, существующих между различными частями тела</a:t>
            </a:r>
          </a:p>
          <a:p>
            <a:pPr marL="0" indent="0" eaLnBrk="1" fontAlgn="auto" hangingPunct="1">
              <a:spcAft>
                <a:spcPts val="0"/>
              </a:spcAft>
              <a:buFont typeface="Wingdings"/>
              <a:buNone/>
              <a:defRPr/>
            </a:pPr>
            <a:endParaRPr lang="ru-RU" dirty="0"/>
          </a:p>
        </p:txBody>
      </p:sp>
      <p:sp>
        <p:nvSpPr>
          <p:cNvPr id="4" name="Прямоугольник 3"/>
          <p:cNvSpPr/>
          <p:nvPr/>
        </p:nvSpPr>
        <p:spPr>
          <a:xfrm>
            <a:off x="285750" y="1785938"/>
            <a:ext cx="8424863" cy="2714625"/>
          </a:xfrm>
          <a:prstGeom prst="rect">
            <a:avLst/>
          </a:prstGeom>
        </p:spPr>
        <p:txBody>
          <a:bodyPr>
            <a:spAutoFit/>
          </a:bodyPr>
          <a:lstStyle/>
          <a:p>
            <a:pPr fontAlgn="auto">
              <a:spcBef>
                <a:spcPct val="20000"/>
              </a:spcBef>
              <a:spcAft>
                <a:spcPts val="0"/>
              </a:spcAft>
              <a:defRPr/>
            </a:pPr>
            <a:r>
              <a:rPr lang="en-US" sz="2000" b="1" dirty="0">
                <a:solidFill>
                  <a:prstClr val="black"/>
                </a:solidFill>
                <a:latin typeface="+mn-lt"/>
              </a:rPr>
              <a:t>      </a:t>
            </a:r>
            <a:r>
              <a:rPr lang="ru-RU" sz="2000" b="1" dirty="0">
                <a:solidFill>
                  <a:prstClr val="black"/>
                </a:solidFill>
                <a:latin typeface="+mn-lt"/>
              </a:rPr>
              <a:t>«помощник»:</a:t>
            </a:r>
          </a:p>
          <a:p>
            <a:pPr marL="342900" indent="-342900" fontAlgn="auto">
              <a:spcBef>
                <a:spcPct val="20000"/>
              </a:spcBef>
              <a:spcAft>
                <a:spcPts val="0"/>
              </a:spcAft>
              <a:buClr>
                <a:srgbClr val="7030A0"/>
              </a:buClr>
              <a:buSzPct val="103000"/>
              <a:buFont typeface="Arial" pitchFamily="34" charset="0"/>
              <a:buChar char="•"/>
              <a:defRPr/>
            </a:pPr>
            <a:r>
              <a:rPr lang="ru-RU" sz="2000" dirty="0">
                <a:solidFill>
                  <a:prstClr val="black"/>
                </a:solidFill>
                <a:latin typeface="+mn-lt"/>
              </a:rPr>
              <a:t>Длина предплечья равна длине стопы, а длина стопы– длине окружности кулака.</a:t>
            </a:r>
          </a:p>
          <a:p>
            <a:pPr marL="342900" indent="-342900" fontAlgn="auto">
              <a:spcBef>
                <a:spcPct val="20000"/>
              </a:spcBef>
              <a:spcAft>
                <a:spcPts val="0"/>
              </a:spcAft>
              <a:buClr>
                <a:srgbClr val="7030A0"/>
              </a:buClr>
              <a:buSzPct val="103000"/>
              <a:buFont typeface="Arial" pitchFamily="34" charset="0"/>
              <a:buChar char="•"/>
              <a:defRPr/>
            </a:pPr>
            <a:r>
              <a:rPr lang="ru-RU" sz="2000" dirty="0">
                <a:solidFill>
                  <a:prstClr val="black"/>
                </a:solidFill>
                <a:latin typeface="+mn-lt"/>
              </a:rPr>
              <a:t>Расстояние между кистями разведённых в сторону рук равно сумме длин обеих ног.</a:t>
            </a:r>
          </a:p>
          <a:p>
            <a:pPr marL="342900" indent="-342900" fontAlgn="auto">
              <a:spcBef>
                <a:spcPct val="20000"/>
              </a:spcBef>
              <a:spcAft>
                <a:spcPts val="0"/>
              </a:spcAft>
              <a:buClr>
                <a:srgbClr val="7030A0"/>
              </a:buClr>
              <a:buSzPct val="103000"/>
              <a:buFont typeface="Arial" pitchFamily="34" charset="0"/>
              <a:buChar char="•"/>
              <a:defRPr/>
            </a:pPr>
            <a:r>
              <a:rPr lang="ru-RU" sz="2000" dirty="0">
                <a:solidFill>
                  <a:prstClr val="black"/>
                </a:solidFill>
                <a:latin typeface="+mn-lt"/>
              </a:rPr>
              <a:t>Длина ладони равна длине лица.</a:t>
            </a:r>
          </a:p>
          <a:p>
            <a:pPr fontAlgn="auto">
              <a:spcBef>
                <a:spcPct val="20000"/>
              </a:spcBef>
              <a:spcAft>
                <a:spcPts val="0"/>
              </a:spcAft>
              <a:defRPr/>
            </a:pPr>
            <a:endParaRPr lang="ru-RU" sz="3200" dirty="0">
              <a:solidFill>
                <a:prstClr val="black"/>
              </a:solidFill>
              <a:latin typeface="+mn-lt"/>
            </a:endParaRPr>
          </a:p>
        </p:txBody>
      </p:sp>
      <p:sp>
        <p:nvSpPr>
          <p:cNvPr id="5" name="Прямоугольник 4"/>
          <p:cNvSpPr/>
          <p:nvPr/>
        </p:nvSpPr>
        <p:spPr>
          <a:xfrm>
            <a:off x="539750" y="4660900"/>
            <a:ext cx="7551738" cy="1754188"/>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ru-RU" dirty="0">
                <a:latin typeface="+mn-lt"/>
              </a:rPr>
              <a:t>Врачи осуществляют лечение больных людей, но могут помочь далеко не всем. Поэтому важно беречь и укреплять здоровье. Для этого необходимо знать основы строения и функций организма, закономерности наследственности и изменчивости, последствия влияния различных факторов на организм, вести здоровый образ жизни.</a:t>
            </a:r>
          </a:p>
        </p:txBody>
      </p:sp>
      <p:sp>
        <p:nvSpPr>
          <p:cNvPr id="6" name="Горизонтальный свиток 5"/>
          <p:cNvSpPr/>
          <p:nvPr/>
        </p:nvSpPr>
        <p:spPr>
          <a:xfrm>
            <a:off x="250825" y="4313238"/>
            <a:ext cx="7840663" cy="2447925"/>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9425" y="44450"/>
            <a:ext cx="7467600" cy="511175"/>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№1</a:t>
            </a:r>
            <a:endParaRPr lang="ru-RU" dirty="0">
              <a:solidFill>
                <a:srgbClr val="7030A0"/>
              </a:solidFill>
            </a:endParaRPr>
          </a:p>
        </p:txBody>
      </p:sp>
      <p:pic>
        <p:nvPicPr>
          <p:cNvPr id="18434" name="Picture 2" descr="C:\Users\ws1\Desktop\картинки\image001.jpg"/>
          <p:cNvPicPr>
            <a:picLocks noGrp="1" noChangeAspect="1" noChangeArrowheads="1"/>
          </p:cNvPicPr>
          <p:nvPr>
            <p:ph sz="quarter" idx="1"/>
          </p:nvPr>
        </p:nvPicPr>
        <p:blipFill>
          <a:blip r:embed="rId2" cstate="print"/>
          <a:srcRect/>
          <a:stretch>
            <a:fillRect/>
          </a:stretch>
        </p:blipFill>
        <p:spPr>
          <a:xfrm>
            <a:off x="500063" y="4643438"/>
            <a:ext cx="1246187" cy="1952625"/>
          </a:xfrm>
        </p:spPr>
      </p:pic>
      <p:pic>
        <p:nvPicPr>
          <p:cNvPr id="18435" name="Picture 3" descr="C:\Users\ws1\Desktop\картинки\61_2.jpg"/>
          <p:cNvPicPr>
            <a:picLocks noChangeAspect="1" noChangeArrowheads="1"/>
          </p:cNvPicPr>
          <p:nvPr/>
        </p:nvPicPr>
        <p:blipFill>
          <a:blip r:embed="rId3" cstate="print"/>
          <a:srcRect/>
          <a:stretch>
            <a:fillRect/>
          </a:stretch>
        </p:blipFill>
        <p:spPr bwMode="auto">
          <a:xfrm>
            <a:off x="479425" y="785813"/>
            <a:ext cx="1282700" cy="1795462"/>
          </a:xfrm>
          <a:prstGeom prst="rect">
            <a:avLst/>
          </a:prstGeom>
          <a:noFill/>
          <a:ln w="9525">
            <a:noFill/>
            <a:miter lim="800000"/>
            <a:headEnd/>
            <a:tailEnd/>
          </a:ln>
        </p:spPr>
      </p:pic>
      <p:pic>
        <p:nvPicPr>
          <p:cNvPr id="18436" name="Picture 4" descr="C:\Users\ws1\Desktop\картинки\vitruvian-man.jpg"/>
          <p:cNvPicPr>
            <a:picLocks noChangeAspect="1" noChangeArrowheads="1"/>
          </p:cNvPicPr>
          <p:nvPr/>
        </p:nvPicPr>
        <p:blipFill>
          <a:blip r:embed="rId4" cstate="print"/>
          <a:srcRect/>
          <a:stretch>
            <a:fillRect/>
          </a:stretch>
        </p:blipFill>
        <p:spPr bwMode="auto">
          <a:xfrm>
            <a:off x="428625" y="2643188"/>
            <a:ext cx="1357313" cy="1909762"/>
          </a:xfrm>
          <a:prstGeom prst="rect">
            <a:avLst/>
          </a:prstGeom>
          <a:noFill/>
          <a:ln w="9525">
            <a:noFill/>
            <a:miter lim="800000"/>
            <a:headEnd/>
            <a:tailEnd/>
          </a:ln>
        </p:spPr>
      </p:pic>
      <p:sp>
        <p:nvSpPr>
          <p:cNvPr id="18437" name="Прямоугольник 6"/>
          <p:cNvSpPr>
            <a:spLocks noChangeArrowheads="1"/>
          </p:cNvSpPr>
          <p:nvPr/>
        </p:nvSpPr>
        <p:spPr bwMode="auto">
          <a:xfrm>
            <a:off x="1928813" y="1143000"/>
            <a:ext cx="2355850" cy="369888"/>
          </a:xfrm>
          <a:prstGeom prst="rect">
            <a:avLst/>
          </a:prstGeom>
          <a:noFill/>
          <a:ln w="9525">
            <a:noFill/>
            <a:miter lim="800000"/>
            <a:headEnd/>
            <a:tailEnd/>
          </a:ln>
        </p:spPr>
        <p:txBody>
          <a:bodyPr>
            <a:spAutoFit/>
          </a:bodyPr>
          <a:lstStyle/>
          <a:p>
            <a:r>
              <a:rPr lang="ru-RU" b="1" dirty="0">
                <a:latin typeface="Century Schoolbook" pitchFamily="18" charset="0"/>
              </a:rPr>
              <a:t>Цель:…</a:t>
            </a:r>
          </a:p>
        </p:txBody>
      </p:sp>
      <p:graphicFrame>
        <p:nvGraphicFramePr>
          <p:cNvPr id="8" name="Таблица 7"/>
          <p:cNvGraphicFramePr>
            <a:graphicFrameLocks noGrp="1"/>
          </p:cNvGraphicFramePr>
          <p:nvPr/>
        </p:nvGraphicFramePr>
        <p:xfrm>
          <a:off x="1857375" y="2071688"/>
          <a:ext cx="6643734" cy="1752600"/>
        </p:xfrm>
        <a:graphic>
          <a:graphicData uri="http://schemas.openxmlformats.org/drawingml/2006/table">
            <a:tbl>
              <a:tblPr firstRow="1" bandRow="1">
                <a:tableStyleId>{5C22544A-7EE6-4342-B048-85BDC9FD1C3A}</a:tableStyleId>
              </a:tblPr>
              <a:tblGrid>
                <a:gridCol w="3399724"/>
                <a:gridCol w="3244010"/>
              </a:tblGrid>
              <a:tr h="370840">
                <a:tc>
                  <a:txBody>
                    <a:bodyPr/>
                    <a:lstStyle/>
                    <a:p>
                      <a:r>
                        <a:rPr lang="ru-RU" sz="1800" dirty="0" smtClean="0">
                          <a:solidFill>
                            <a:prstClr val="black"/>
                          </a:solidFill>
                        </a:rPr>
                        <a:t>Длина предплечья </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ru-RU" sz="1800" dirty="0" smtClean="0">
                          <a:solidFill>
                            <a:prstClr val="black"/>
                          </a:solidFill>
                        </a:rPr>
                        <a:t>Длина стопы</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ru-RU" sz="1800" dirty="0" smtClean="0">
                          <a:solidFill>
                            <a:prstClr val="black"/>
                          </a:solidFill>
                        </a:rPr>
                        <a:t>Длина стопы</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ru-RU" sz="1800" dirty="0" smtClean="0">
                          <a:solidFill>
                            <a:prstClr val="black"/>
                          </a:solidFill>
                        </a:rPr>
                        <a:t>Длина окружности кулака</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ru-RU" sz="1800" dirty="0" smtClean="0">
                          <a:solidFill>
                            <a:prstClr val="black"/>
                          </a:solidFill>
                        </a:rPr>
                        <a:t>Расстояние между кистями разведённых в сторону рук </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ru-RU" sz="1800" dirty="0" smtClean="0">
                          <a:solidFill>
                            <a:prstClr val="black"/>
                          </a:solidFill>
                        </a:rPr>
                        <a:t>Длина одной</a:t>
                      </a:r>
                      <a:r>
                        <a:rPr lang="ru-RU" sz="1800" baseline="0" dirty="0" smtClean="0">
                          <a:solidFill>
                            <a:prstClr val="black"/>
                          </a:solidFill>
                        </a:rPr>
                        <a:t> ноги</a:t>
                      </a:r>
                      <a:r>
                        <a:rPr lang="ru-RU" sz="1800" dirty="0" smtClean="0">
                          <a:solidFill>
                            <a:prstClr val="black"/>
                          </a:solidFill>
                        </a:rPr>
                        <a:t> </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ru-RU" sz="1800" dirty="0" smtClean="0">
                          <a:solidFill>
                            <a:prstClr val="black"/>
                          </a:solidFill>
                        </a:rPr>
                        <a:t>Длина ладони </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ru-RU" sz="1800" dirty="0" smtClean="0">
                          <a:solidFill>
                            <a:prstClr val="black"/>
                          </a:solidFill>
                        </a:rPr>
                        <a:t>Длина лица</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8455" name="Прямоугольник 8"/>
          <p:cNvSpPr>
            <a:spLocks noChangeArrowheads="1"/>
          </p:cNvSpPr>
          <p:nvPr/>
        </p:nvSpPr>
        <p:spPr bwMode="auto">
          <a:xfrm>
            <a:off x="1928813" y="1643063"/>
            <a:ext cx="2465387" cy="369887"/>
          </a:xfrm>
          <a:prstGeom prst="rect">
            <a:avLst/>
          </a:prstGeom>
          <a:noFill/>
          <a:ln w="9525">
            <a:noFill/>
            <a:miter lim="800000"/>
            <a:headEnd/>
            <a:tailEnd/>
          </a:ln>
        </p:spPr>
        <p:txBody>
          <a:bodyPr>
            <a:spAutoFit/>
          </a:bodyPr>
          <a:lstStyle/>
          <a:p>
            <a:r>
              <a:rPr lang="ru-RU" b="1">
                <a:latin typeface="Century Schoolbook" pitchFamily="18" charset="0"/>
              </a:rPr>
              <a:t>Заполни таблицу</a:t>
            </a:r>
            <a:r>
              <a:rPr lang="ru-RU">
                <a:latin typeface="Century Schoolbook" pitchFamily="18" charset="0"/>
              </a:rPr>
              <a:t>:</a:t>
            </a:r>
          </a:p>
        </p:txBody>
      </p:sp>
      <p:sp>
        <p:nvSpPr>
          <p:cNvPr id="18456" name="Прямоугольник 9"/>
          <p:cNvSpPr>
            <a:spLocks noChangeArrowheads="1"/>
          </p:cNvSpPr>
          <p:nvPr/>
        </p:nvSpPr>
        <p:spPr bwMode="auto">
          <a:xfrm>
            <a:off x="1928813" y="4143375"/>
            <a:ext cx="6572250" cy="2032000"/>
          </a:xfrm>
          <a:prstGeom prst="rect">
            <a:avLst/>
          </a:prstGeom>
          <a:noFill/>
          <a:ln w="9525">
            <a:noFill/>
            <a:miter lim="800000"/>
            <a:headEnd/>
            <a:tailEnd/>
          </a:ln>
        </p:spPr>
        <p:txBody>
          <a:bodyPr>
            <a:spAutoFit/>
          </a:bodyPr>
          <a:lstStyle/>
          <a:p>
            <a:r>
              <a:rPr lang="ru-RU" b="1" dirty="0">
                <a:latin typeface="Century Schoolbook" pitchFamily="18" charset="0"/>
              </a:rPr>
              <a:t>Ответь на вопросы</a:t>
            </a:r>
            <a:r>
              <a:rPr lang="ru-RU" dirty="0">
                <a:latin typeface="Century Schoolbook" pitchFamily="18" charset="0"/>
              </a:rPr>
              <a:t>:</a:t>
            </a:r>
          </a:p>
          <a:p>
            <a:endParaRPr lang="ru-RU" dirty="0">
              <a:latin typeface="Century Schoolbook" pitchFamily="18" charset="0"/>
            </a:endParaRPr>
          </a:p>
          <a:p>
            <a:r>
              <a:rPr lang="ru-RU" dirty="0">
                <a:latin typeface="Century Schoolbook" pitchFamily="18" charset="0"/>
              </a:rPr>
              <a:t>1.Что вы выяснили после измерений указанных длин?</a:t>
            </a:r>
          </a:p>
          <a:p>
            <a:r>
              <a:rPr lang="ru-RU" dirty="0">
                <a:latin typeface="Century Schoolbook" pitchFamily="18" charset="0"/>
              </a:rPr>
              <a:t>2. Чьи портреты изображены на рисунках? Что  их связывает?</a:t>
            </a:r>
            <a:br>
              <a:rPr lang="ru-RU" dirty="0">
                <a:latin typeface="Century Schoolbook" pitchFamily="18" charset="0"/>
              </a:rPr>
            </a:br>
            <a:r>
              <a:rPr lang="ru-RU" dirty="0">
                <a:latin typeface="Century Schoolbook" pitchFamily="18" charset="0"/>
              </a:rPr>
              <a:t>3. Что означает термин «золотое сечение»? Кто его ввёл?</a:t>
            </a:r>
          </a:p>
          <a:p>
            <a:r>
              <a:rPr lang="ru-RU" dirty="0">
                <a:latin typeface="Century Schoolbook" pitchFamily="18" charset="0"/>
              </a:rPr>
              <a:t>4. Существуют ли идеальные пропорции тела?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1000"/>
            <a:duotone>
              <a:schemeClr val="bg2">
                <a:shade val="80000"/>
              </a:schemeClr>
              <a:schemeClr val="bg2">
                <a:tint val="91000"/>
              </a:schemeClr>
            </a:duotone>
            <a:lum/>
            <a:extLst/>
          </a:blip>
          <a:srcRect/>
          <a:tile tx="0" ty="0" sx="40000" sy="50000" flip="y"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5" y="0"/>
            <a:ext cx="7850188" cy="581025"/>
          </a:xfrm>
        </p:spPr>
        <p:txBody>
          <a:bodyPr wrap="square" lIns="91440" tIns="45720" rIns="91440" bIns="45720" numCol="1" anchorCtr="0" compatLnSpc="1">
            <a:prstTxWarp prst="textNoShape">
              <a:avLst/>
            </a:prstTxWarp>
          </a:bodyPr>
          <a:lstStyle/>
          <a:p>
            <a:pPr algn="ctr" eaLnBrk="1" hangingPunct="1">
              <a:defRPr/>
            </a:pPr>
            <a:r>
              <a:rPr lang="en-US" cap="none" dirty="0" smtClean="0">
                <a:solidFill>
                  <a:srgbClr val="7030A0"/>
                </a:solidFill>
                <a:effectLst>
                  <a:outerShdw blurRad="38100" dist="38100" dir="2700000" algn="tl">
                    <a:srgbClr val="C0C0C0"/>
                  </a:outerShdw>
                </a:effectLst>
                <a:latin typeface="Tahoma" pitchFamily="34" charset="0"/>
                <a:cs typeface="Tahoma" pitchFamily="34" charset="0"/>
              </a:rPr>
              <a:t>   </a:t>
            </a:r>
            <a:r>
              <a:rPr lang="ru-RU" cap="none" dirty="0" smtClean="0">
                <a:solidFill>
                  <a:srgbClr val="7030A0"/>
                </a:solidFill>
                <a:effectLst>
                  <a:outerShdw blurRad="38100" dist="38100" dir="2700000" algn="tl">
                    <a:srgbClr val="C0C0C0"/>
                  </a:outerShdw>
                </a:effectLst>
                <a:latin typeface="Tahoma" pitchFamily="34" charset="0"/>
                <a:cs typeface="Tahoma" pitchFamily="34" charset="0"/>
              </a:rPr>
              <a:t>НАСЛЕДСТВЕННОСТЬ И ЗДОРОВЬЕ</a:t>
            </a:r>
          </a:p>
        </p:txBody>
      </p:sp>
      <p:sp>
        <p:nvSpPr>
          <p:cNvPr id="3" name="Объект 2"/>
          <p:cNvSpPr>
            <a:spLocks noGrp="1"/>
          </p:cNvSpPr>
          <p:nvPr>
            <p:ph sz="quarter" idx="1"/>
          </p:nvPr>
        </p:nvSpPr>
        <p:spPr>
          <a:xfrm>
            <a:off x="107950" y="908050"/>
            <a:ext cx="8567738" cy="3286125"/>
          </a:xfrm>
        </p:spPr>
        <p:txBody>
          <a:bodyPr>
            <a:normAutofit fontScale="40000" lnSpcReduction="20000"/>
          </a:bodyPr>
          <a:lstStyle/>
          <a:p>
            <a:pPr marL="0" indent="0" eaLnBrk="1" fontAlgn="auto" hangingPunct="1">
              <a:spcAft>
                <a:spcPts val="0"/>
              </a:spcAft>
              <a:buFont typeface="Wingdings"/>
              <a:buNone/>
              <a:defRPr/>
            </a:pPr>
            <a:r>
              <a:rPr lang="ru-RU" sz="6000" i="1" u="sng" dirty="0" smtClean="0">
                <a:solidFill>
                  <a:srgbClr val="7030A0"/>
                </a:solidFill>
                <a:effectLst>
                  <a:outerShdw blurRad="38100" dist="38100" dir="2700000" algn="tl">
                    <a:srgbClr val="000000">
                      <a:alpha val="43137"/>
                    </a:srgbClr>
                  </a:outerShdw>
                </a:effectLst>
              </a:rPr>
              <a:t>Работа №2 </a:t>
            </a:r>
            <a:r>
              <a:rPr lang="ru-RU" sz="6000" u="sng" dirty="0">
                <a:effectLst>
                  <a:outerShdw blurRad="38100" dist="38100" dir="2700000" algn="tl">
                    <a:srgbClr val="000000">
                      <a:alpha val="43137"/>
                    </a:srgbClr>
                  </a:outerShdw>
                </a:effectLst>
              </a:rPr>
              <a:t>Выясните характер наследования признака</a:t>
            </a:r>
          </a:p>
          <a:p>
            <a:pPr marL="0" indent="0" eaLnBrk="1" fontAlgn="auto" hangingPunct="1">
              <a:spcBef>
                <a:spcPct val="20000"/>
              </a:spcBef>
              <a:spcAft>
                <a:spcPts val="0"/>
              </a:spcAft>
              <a:buClr>
                <a:srgbClr val="7030A0"/>
              </a:buClr>
              <a:buSzPct val="103000"/>
              <a:buFont typeface="Wingdings"/>
              <a:buNone/>
              <a:defRPr/>
            </a:pPr>
            <a:r>
              <a:rPr lang="ru-RU" sz="5100" b="1" dirty="0">
                <a:solidFill>
                  <a:prstClr val="black"/>
                </a:solidFill>
              </a:rPr>
              <a:t>     </a:t>
            </a:r>
            <a:r>
              <a:rPr lang="ru-RU" sz="5100" b="1" dirty="0" smtClean="0">
                <a:solidFill>
                  <a:prstClr val="black"/>
                </a:solidFill>
              </a:rPr>
              <a:t>  «</a:t>
            </a:r>
            <a:r>
              <a:rPr lang="ru-RU" sz="5100" b="1" dirty="0">
                <a:solidFill>
                  <a:prstClr val="black"/>
                </a:solidFill>
              </a:rPr>
              <a:t>помощник»:</a:t>
            </a:r>
          </a:p>
          <a:p>
            <a:pPr marL="342900" indent="-342900" eaLnBrk="1" fontAlgn="auto" hangingPunct="1">
              <a:spcBef>
                <a:spcPct val="20000"/>
              </a:spcBef>
              <a:spcAft>
                <a:spcPts val="0"/>
              </a:spcAft>
              <a:buClr>
                <a:srgbClr val="7030A0"/>
              </a:buClr>
              <a:buSzPct val="103000"/>
              <a:buFont typeface="Arial" pitchFamily="34" charset="0"/>
              <a:buChar char="•"/>
              <a:defRPr/>
            </a:pPr>
            <a:endParaRPr lang="ru-RU" sz="2000" dirty="0" smtClean="0">
              <a:solidFill>
                <a:prstClr val="black"/>
              </a:solidFill>
            </a:endParaRPr>
          </a:p>
          <a:p>
            <a:pPr marL="342900" indent="-342900" eaLnBrk="1" fontAlgn="auto" hangingPunct="1">
              <a:spcBef>
                <a:spcPct val="20000"/>
              </a:spcBef>
              <a:spcAft>
                <a:spcPts val="0"/>
              </a:spcAft>
              <a:buClr>
                <a:srgbClr val="7030A0"/>
              </a:buClr>
              <a:buSzPct val="103000"/>
              <a:buFont typeface="Arial" pitchFamily="34" charset="0"/>
              <a:buChar char="•"/>
              <a:defRPr/>
            </a:pPr>
            <a:endParaRPr lang="ru-RU" sz="2000" dirty="0" smtClean="0">
              <a:solidFill>
                <a:prstClr val="black"/>
              </a:solidFill>
            </a:endParaRPr>
          </a:p>
          <a:p>
            <a:pPr marL="342900" indent="-342900" eaLnBrk="1" fontAlgn="auto" hangingPunct="1">
              <a:spcBef>
                <a:spcPct val="20000"/>
              </a:spcBef>
              <a:spcAft>
                <a:spcPts val="0"/>
              </a:spcAft>
              <a:buClr>
                <a:srgbClr val="7030A0"/>
              </a:buClr>
              <a:buSzPct val="103000"/>
              <a:buFont typeface="Arial" pitchFamily="34" charset="0"/>
              <a:buChar char="•"/>
              <a:defRPr/>
            </a:pPr>
            <a:r>
              <a:rPr lang="ru-RU" sz="5100" dirty="0" smtClean="0">
                <a:solidFill>
                  <a:prstClr val="black"/>
                </a:solidFill>
              </a:rPr>
              <a:t>Соберите </a:t>
            </a:r>
            <a:r>
              <a:rPr lang="ru-RU" sz="5100" dirty="0">
                <a:solidFill>
                  <a:prstClr val="black"/>
                </a:solidFill>
              </a:rPr>
              <a:t>сведения о проявлении какого-либо признака(цвет волос, глаз, рост, сахарный диабет, близорукость...) у членов вашей семьи.</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5100" dirty="0">
                <a:solidFill>
                  <a:prstClr val="black"/>
                </a:solidFill>
              </a:rPr>
              <a:t>Выясните, повторяется ли выбранный признак на протяжении трёх поколений со стороны матери и отца.</a:t>
            </a:r>
          </a:p>
          <a:p>
            <a:pPr marL="342900" indent="-342900" eaLnBrk="1" fontAlgn="auto" hangingPunct="1">
              <a:spcBef>
                <a:spcPct val="20000"/>
              </a:spcBef>
              <a:spcAft>
                <a:spcPts val="0"/>
              </a:spcAft>
              <a:buClr>
                <a:srgbClr val="7030A0"/>
              </a:buClr>
              <a:buSzPct val="103000"/>
              <a:buFont typeface="Arial" pitchFamily="34" charset="0"/>
              <a:buChar char="•"/>
              <a:defRPr/>
            </a:pPr>
            <a:r>
              <a:rPr lang="ru-RU" sz="5100" dirty="0">
                <a:solidFill>
                  <a:prstClr val="black"/>
                </a:solidFill>
              </a:rPr>
              <a:t>Сделайте вывод о характере наследования признака(доминантный или рецессивный). </a:t>
            </a:r>
          </a:p>
          <a:p>
            <a:pPr marL="0" indent="0" eaLnBrk="1" fontAlgn="auto" hangingPunct="1">
              <a:spcAft>
                <a:spcPts val="0"/>
              </a:spcAft>
              <a:buFont typeface="Wingdings"/>
              <a:buNone/>
              <a:defRPr/>
            </a:pPr>
            <a:endParaRPr lang="ru-RU" u="sng" dirty="0" smtClean="0"/>
          </a:p>
          <a:p>
            <a:pPr marL="0" indent="0" eaLnBrk="1" fontAlgn="auto" hangingPunct="1">
              <a:spcAft>
                <a:spcPts val="0"/>
              </a:spcAft>
              <a:buFont typeface="Wingdings"/>
              <a:buNone/>
              <a:defRPr/>
            </a:pPr>
            <a:r>
              <a:rPr lang="ru-RU" u="sng" dirty="0"/>
              <a:t> </a:t>
            </a:r>
            <a:r>
              <a:rPr lang="ru-RU" u="sng" dirty="0" smtClean="0"/>
              <a:t>   </a:t>
            </a:r>
            <a:endParaRPr lang="ru-RU" u="sng" dirty="0"/>
          </a:p>
        </p:txBody>
      </p:sp>
      <p:sp>
        <p:nvSpPr>
          <p:cNvPr id="5" name="Прямоугольник 4"/>
          <p:cNvSpPr/>
          <p:nvPr/>
        </p:nvSpPr>
        <p:spPr>
          <a:xfrm>
            <a:off x="468313" y="4992688"/>
            <a:ext cx="7416800" cy="1200150"/>
          </a:xfrm>
          <a:prstGeom prst="rect">
            <a:avLst/>
          </a:prstGeom>
          <a:solidFill>
            <a:schemeClr val="accent1">
              <a:lumMod val="20000"/>
              <a:lumOff val="80000"/>
            </a:schemeClr>
          </a:solidFill>
          <a:ln>
            <a:solidFill>
              <a:srgbClr val="7030A0"/>
            </a:solidFill>
          </a:ln>
        </p:spPr>
        <p:txBody>
          <a:bodyPr>
            <a:spAutoFit/>
          </a:bodyPr>
          <a:lstStyle/>
          <a:p>
            <a:pPr fontAlgn="auto">
              <a:spcBef>
                <a:spcPts val="0"/>
              </a:spcBef>
              <a:spcAft>
                <a:spcPts val="0"/>
              </a:spcAft>
              <a:defRPr/>
            </a:pPr>
            <a:r>
              <a:rPr lang="en-US" dirty="0">
                <a:latin typeface="+mn-lt"/>
              </a:rPr>
              <a:t> </a:t>
            </a:r>
            <a:r>
              <a:rPr lang="ru-RU" dirty="0">
                <a:latin typeface="+mn-lt"/>
              </a:rPr>
              <a:t>В обязательном консультировании нуждаются семьи, где имеются сходные заболевания у нескольких родственников. Например, случаи рождения первого ребёнка с пороком сердца, отставанием в умственном и физическом развитии.</a:t>
            </a:r>
          </a:p>
        </p:txBody>
      </p:sp>
      <p:sp>
        <p:nvSpPr>
          <p:cNvPr id="6" name="Горизонтальный свиток 5"/>
          <p:cNvSpPr/>
          <p:nvPr/>
        </p:nvSpPr>
        <p:spPr>
          <a:xfrm>
            <a:off x="250825" y="4729163"/>
            <a:ext cx="7634288" cy="1727200"/>
          </a:xfrm>
          <a:prstGeom prst="horizontalScroll">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115888"/>
            <a:ext cx="7497762" cy="419100"/>
          </a:xfrm>
        </p:spPr>
        <p:txBody>
          <a:bodyPr>
            <a:normAutofit fontScale="90000"/>
          </a:bodyPr>
          <a:lstStyle/>
          <a:p>
            <a:pPr algn="ctr" eaLnBrk="1" fontAlgn="auto" hangingPunct="1">
              <a:spcAft>
                <a:spcPts val="0"/>
              </a:spcAft>
              <a:defRPr/>
            </a:pPr>
            <a:r>
              <a:rPr lang="ru-RU" dirty="0" smtClean="0">
                <a:solidFill>
                  <a:srgbClr val="7030A0"/>
                </a:solidFill>
              </a:rPr>
              <a:t>Оформление  работы №2</a:t>
            </a:r>
            <a:endParaRPr lang="ru-RU" dirty="0"/>
          </a:p>
        </p:txBody>
      </p:sp>
      <p:pic>
        <p:nvPicPr>
          <p:cNvPr id="20482" name="Picture 2" descr="C:\Users\ws1\Desktop\images.jpeg"/>
          <p:cNvPicPr>
            <a:picLocks noGrp="1" noChangeAspect="1" noChangeArrowheads="1"/>
          </p:cNvPicPr>
          <p:nvPr>
            <p:ph sz="quarter" idx="1"/>
          </p:nvPr>
        </p:nvPicPr>
        <p:blipFill>
          <a:blip r:embed="rId2" cstate="print"/>
          <a:srcRect/>
          <a:stretch>
            <a:fillRect/>
          </a:stretch>
        </p:blipFill>
        <p:spPr>
          <a:xfrm>
            <a:off x="107950" y="2133600"/>
            <a:ext cx="3249613" cy="4445000"/>
          </a:xfrm>
        </p:spPr>
      </p:pic>
      <p:sp>
        <p:nvSpPr>
          <p:cNvPr id="20483" name="Прямоугольник 4"/>
          <p:cNvSpPr>
            <a:spLocks noChangeArrowheads="1"/>
          </p:cNvSpPr>
          <p:nvPr/>
        </p:nvSpPr>
        <p:spPr bwMode="auto">
          <a:xfrm>
            <a:off x="3357563" y="1143000"/>
            <a:ext cx="5072062" cy="5632450"/>
          </a:xfrm>
          <a:prstGeom prst="rect">
            <a:avLst/>
          </a:prstGeom>
          <a:noFill/>
          <a:ln w="9525">
            <a:noFill/>
            <a:miter lim="800000"/>
            <a:headEnd/>
            <a:tailEnd/>
          </a:ln>
        </p:spPr>
        <p:txBody>
          <a:bodyPr>
            <a:spAutoFit/>
          </a:bodyPr>
          <a:lstStyle/>
          <a:p>
            <a:r>
              <a:rPr lang="ru-RU" sz="2400" b="1" dirty="0">
                <a:latin typeface="Century Schoolbook" pitchFamily="18" charset="0"/>
              </a:rPr>
              <a:t>Цель</a:t>
            </a:r>
            <a:r>
              <a:rPr lang="ru-RU" sz="2400" dirty="0">
                <a:latin typeface="Century Schoolbook" pitchFamily="18" charset="0"/>
              </a:rPr>
              <a:t>:……</a:t>
            </a:r>
          </a:p>
          <a:p>
            <a:r>
              <a:rPr lang="ru-RU" sz="2400" b="1" dirty="0">
                <a:latin typeface="Century Schoolbook" pitchFamily="18" charset="0"/>
              </a:rPr>
              <a:t>Выполнение работы:</a:t>
            </a:r>
          </a:p>
          <a:p>
            <a:r>
              <a:rPr lang="ru-RU" sz="2400" dirty="0">
                <a:latin typeface="Century Schoolbook" pitchFamily="18" charset="0"/>
              </a:rPr>
              <a:t>1.Проанализировать </a:t>
            </a:r>
            <a:r>
              <a:rPr lang="ru-RU" sz="2400" dirty="0">
                <a:solidFill>
                  <a:srgbClr val="000000"/>
                </a:solidFill>
                <a:latin typeface="Century Schoolbook" pitchFamily="18" charset="0"/>
              </a:rPr>
              <a:t>сведения о проявлении </a:t>
            </a:r>
            <a:r>
              <a:rPr lang="ru-RU" sz="2400" dirty="0">
                <a:latin typeface="Century Schoolbook" pitchFamily="18" charset="0"/>
              </a:rPr>
              <a:t>выбранного признака</a:t>
            </a:r>
            <a:r>
              <a:rPr lang="ru-RU" sz="2400" dirty="0">
                <a:solidFill>
                  <a:srgbClr val="000000"/>
                </a:solidFill>
                <a:latin typeface="Century Schoolbook" pitchFamily="18" charset="0"/>
              </a:rPr>
              <a:t> у членов вашей семьи.</a:t>
            </a:r>
          </a:p>
          <a:p>
            <a:r>
              <a:rPr lang="ru-RU" sz="2400" dirty="0">
                <a:solidFill>
                  <a:srgbClr val="000000"/>
                </a:solidFill>
                <a:latin typeface="Century Schoolbook" pitchFamily="18" charset="0"/>
              </a:rPr>
              <a:t>2. Повторяется ли выбранный признак на протяжении трёх поколений со стороны матери и отца.</a:t>
            </a:r>
          </a:p>
          <a:p>
            <a:r>
              <a:rPr lang="ru-RU" sz="2400" dirty="0">
                <a:solidFill>
                  <a:srgbClr val="000000"/>
                </a:solidFill>
                <a:latin typeface="Century Schoolbook" pitchFamily="18" charset="0"/>
              </a:rPr>
              <a:t>3.Заполните схему «древо жизни».</a:t>
            </a:r>
          </a:p>
          <a:p>
            <a:r>
              <a:rPr lang="ru-RU" sz="2400" dirty="0">
                <a:solidFill>
                  <a:srgbClr val="000000"/>
                </a:solidFill>
                <a:latin typeface="Century Schoolbook" pitchFamily="18" charset="0"/>
              </a:rPr>
              <a:t>4. </a:t>
            </a:r>
            <a:r>
              <a:rPr lang="ru-RU" sz="2400" b="1" dirty="0">
                <a:solidFill>
                  <a:srgbClr val="000000"/>
                </a:solidFill>
                <a:latin typeface="Century Schoolbook" pitchFamily="18" charset="0"/>
              </a:rPr>
              <a:t>Сделайте вывод </a:t>
            </a:r>
            <a:r>
              <a:rPr lang="ru-RU" sz="2400" dirty="0">
                <a:solidFill>
                  <a:srgbClr val="000000"/>
                </a:solidFill>
                <a:latin typeface="Century Schoolbook" pitchFamily="18" charset="0"/>
              </a:rPr>
              <a:t>о характере наследования признака(доминантный или рецессивный</a:t>
            </a:r>
            <a:r>
              <a:rPr lang="ru-RU" dirty="0">
                <a:solidFill>
                  <a:srgbClr val="000000"/>
                </a:solidFill>
                <a:latin typeface="Century Schoolbook" pitchFamily="18"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bwMode="auto">
          <a:xfrm>
            <a:off x="349176" y="193940"/>
            <a:ext cx="7467600" cy="1154112"/>
          </a:xfrm>
        </p:spPr>
        <p:txBody>
          <a:bodyPr wrap="square" lIns="91440" tIns="45720" rIns="91440" bIns="45720" numCol="1" anchorCtr="0" compatLnSpc="1">
            <a:prstTxWarp prst="textNoShape">
              <a:avLst/>
            </a:prstTxWarp>
          </a:bodyPr>
          <a:lstStyle/>
          <a:p>
            <a:pPr eaLnBrk="1" hangingPunct="1">
              <a:buClr>
                <a:srgbClr val="9966FF"/>
              </a:buClr>
            </a:pPr>
            <a:r>
              <a:rPr lang="ru-RU" sz="2400" i="1" u="sng" cap="none" dirty="0" smtClean="0">
                <a:solidFill>
                  <a:srgbClr val="7030A0"/>
                </a:solidFill>
                <a:effectLst>
                  <a:outerShdw blurRad="38100" dist="38100" dir="2700000" algn="tl">
                    <a:srgbClr val="C0C0C0"/>
                  </a:outerShdw>
                </a:effectLst>
              </a:rPr>
              <a:t>Работа №3</a:t>
            </a:r>
            <a:r>
              <a:rPr lang="en-US" sz="2400" i="1" u="sng" cap="none" dirty="0" smtClean="0">
                <a:solidFill>
                  <a:srgbClr val="7030A0"/>
                </a:solidFill>
                <a:effectLst>
                  <a:outerShdw blurRad="38100" dist="38100" dir="2700000" algn="tl">
                    <a:srgbClr val="C0C0C0"/>
                  </a:outerShdw>
                </a:effectLst>
              </a:rPr>
              <a:t> </a:t>
            </a:r>
            <a:r>
              <a:rPr lang="ru-RU" sz="2400" u="sng" cap="none" dirty="0" smtClean="0">
                <a:solidFill>
                  <a:schemeClr val="tx1"/>
                </a:solidFill>
                <a:effectLst>
                  <a:outerShdw blurRad="38100" dist="38100" dir="2700000" algn="tl">
                    <a:srgbClr val="C0C0C0"/>
                  </a:outerShdw>
                </a:effectLst>
              </a:rPr>
              <a:t>Выявление нарушения осанки</a:t>
            </a:r>
            <a:br>
              <a:rPr lang="ru-RU" sz="2400" u="sng" cap="none" dirty="0" smtClean="0">
                <a:solidFill>
                  <a:schemeClr val="tx1"/>
                </a:solidFill>
                <a:effectLst>
                  <a:outerShdw blurRad="38100" dist="38100" dir="2700000" algn="tl">
                    <a:srgbClr val="C0C0C0"/>
                  </a:outerShdw>
                </a:effectLst>
              </a:rPr>
            </a:br>
            <a:r>
              <a:rPr lang="ru-RU" sz="2400" u="sng" cap="none" dirty="0" smtClean="0">
                <a:solidFill>
                  <a:schemeClr val="tx1"/>
                </a:solidFill>
                <a:effectLst>
                  <a:outerShdw blurRad="38100" dist="38100" dir="2700000" algn="tl">
                    <a:srgbClr val="C0C0C0"/>
                  </a:outerShdw>
                </a:effectLst>
                <a:latin typeface="Arial" charset="0"/>
              </a:rPr>
              <a:t/>
            </a:r>
            <a:br>
              <a:rPr lang="ru-RU" sz="2400" u="sng" cap="none" dirty="0" smtClean="0">
                <a:solidFill>
                  <a:schemeClr val="tx1"/>
                </a:solidFill>
                <a:effectLst>
                  <a:outerShdw blurRad="38100" dist="38100" dir="2700000" algn="tl">
                    <a:srgbClr val="C0C0C0"/>
                  </a:outerShdw>
                </a:effectLst>
                <a:latin typeface="Arial" charset="0"/>
              </a:rPr>
            </a:br>
            <a:endParaRPr lang="ru-RU" sz="2000" cap="none" dirty="0" smtClean="0">
              <a:solidFill>
                <a:srgbClr val="000000"/>
              </a:solidFill>
            </a:endParaRPr>
          </a:p>
        </p:txBody>
      </p:sp>
      <p:sp>
        <p:nvSpPr>
          <p:cNvPr id="53254" name="Rectangle 6"/>
          <p:cNvSpPr>
            <a:spLocks noChangeArrowheads="1"/>
          </p:cNvSpPr>
          <p:nvPr/>
        </p:nvSpPr>
        <p:spPr bwMode="auto">
          <a:xfrm>
            <a:off x="323528" y="836712"/>
            <a:ext cx="1938337" cy="671513"/>
          </a:xfrm>
          <a:prstGeom prst="rect">
            <a:avLst/>
          </a:prstGeom>
          <a:noFill/>
          <a:ln w="9525">
            <a:noFill/>
            <a:miter lim="800000"/>
            <a:headEnd/>
            <a:tailEnd/>
          </a:ln>
          <a:effectLst/>
        </p:spPr>
        <p:txBody>
          <a:bodyPr wrap="none">
            <a:spAutoFit/>
          </a:bodyPr>
          <a:lstStyle/>
          <a:p>
            <a:r>
              <a:rPr lang="ru-RU" sz="2000" b="1" dirty="0">
                <a:solidFill>
                  <a:srgbClr val="000000"/>
                </a:solidFill>
                <a:latin typeface="Century Schoolbook" pitchFamily="18" charset="0"/>
              </a:rPr>
              <a:t>«помощник»:</a:t>
            </a:r>
            <a:r>
              <a:rPr lang="ru-RU" b="1" dirty="0">
                <a:solidFill>
                  <a:srgbClr val="000000"/>
                </a:solidFill>
              </a:rPr>
              <a:t/>
            </a:r>
            <a:br>
              <a:rPr lang="ru-RU" b="1" dirty="0">
                <a:solidFill>
                  <a:srgbClr val="000000"/>
                </a:solidFill>
              </a:rPr>
            </a:br>
            <a:endParaRPr lang="ru-RU" dirty="0">
              <a:solidFill>
                <a:srgbClr val="000000"/>
              </a:solidFill>
            </a:endParaRPr>
          </a:p>
        </p:txBody>
      </p:sp>
      <p:sp>
        <p:nvSpPr>
          <p:cNvPr id="53255" name="Rectangle 7"/>
          <p:cNvSpPr>
            <a:spLocks noChangeArrowheads="1"/>
          </p:cNvSpPr>
          <p:nvPr/>
        </p:nvSpPr>
        <p:spPr bwMode="auto">
          <a:xfrm>
            <a:off x="246005" y="1412776"/>
            <a:ext cx="8605142" cy="1446550"/>
          </a:xfrm>
          <a:prstGeom prst="rect">
            <a:avLst/>
          </a:prstGeom>
          <a:noFill/>
          <a:ln w="9525">
            <a:noFill/>
            <a:miter lim="800000"/>
            <a:headEnd/>
            <a:tailEnd/>
          </a:ln>
          <a:effectLst/>
        </p:spPr>
        <p:txBody>
          <a:bodyPr wrap="square">
            <a:spAutoFit/>
          </a:bodyPr>
          <a:lstStyle/>
          <a:p>
            <a:pPr marL="342900" indent="-342900">
              <a:spcBef>
                <a:spcPct val="20000"/>
              </a:spcBef>
              <a:buClr>
                <a:srgbClr val="7030A0"/>
              </a:buClr>
              <a:buSzPct val="103000"/>
              <a:buFont typeface="Arial" charset="0"/>
              <a:buChar char="•"/>
            </a:pPr>
            <a:r>
              <a:rPr lang="ru-RU" sz="2000" dirty="0">
                <a:solidFill>
                  <a:srgbClr val="000000"/>
                </a:solidFill>
                <a:latin typeface="+mn-lt"/>
              </a:rPr>
              <a:t>Встаньте спиной к стене так, чтобы голова, плечи и ягодицы касались стены.</a:t>
            </a:r>
          </a:p>
          <a:p>
            <a:pPr marL="342900" indent="-342900">
              <a:spcBef>
                <a:spcPct val="20000"/>
              </a:spcBef>
              <a:buClr>
                <a:srgbClr val="7030A0"/>
              </a:buClr>
              <a:buSzPct val="103000"/>
              <a:buFont typeface="Arial" charset="0"/>
              <a:buChar char="•"/>
            </a:pPr>
            <a:r>
              <a:rPr lang="ru-RU" sz="2000" dirty="0">
                <a:solidFill>
                  <a:srgbClr val="000000"/>
                </a:solidFill>
                <a:latin typeface="+mn-lt"/>
              </a:rPr>
              <a:t>Попробуйте между поясницей </a:t>
            </a:r>
            <a:r>
              <a:rPr lang="ru-RU" sz="2000" dirty="0">
                <a:solidFill>
                  <a:srgbClr val="000000"/>
                </a:solidFill>
                <a:latin typeface="Century Schoolbook" pitchFamily="18" charset="0"/>
              </a:rPr>
              <a:t>и стеной просунуть кулак.</a:t>
            </a:r>
          </a:p>
          <a:p>
            <a:pPr marL="342900" indent="-342900">
              <a:spcBef>
                <a:spcPct val="20000"/>
              </a:spcBef>
              <a:buClr>
                <a:srgbClr val="7030A0"/>
              </a:buClr>
              <a:buSzPct val="103000"/>
              <a:buFont typeface="Arial" charset="0"/>
              <a:buChar char="•"/>
            </a:pPr>
            <a:r>
              <a:rPr lang="ru-RU" sz="2000" dirty="0">
                <a:solidFill>
                  <a:srgbClr val="000000"/>
                </a:solidFill>
                <a:latin typeface="Century Schoolbook" pitchFamily="18" charset="0"/>
              </a:rPr>
              <a:t>Если это невозможно, просуньте ладонь.</a:t>
            </a:r>
          </a:p>
        </p:txBody>
      </p:sp>
      <p:sp>
        <p:nvSpPr>
          <p:cNvPr id="6" name="Прямоугольник 5"/>
          <p:cNvSpPr/>
          <p:nvPr/>
        </p:nvSpPr>
        <p:spPr>
          <a:xfrm>
            <a:off x="539750" y="3860800"/>
            <a:ext cx="7848600" cy="2298700"/>
          </a:xfrm>
          <a:prstGeom prst="rect">
            <a:avLst/>
          </a:prstGeom>
          <a:solidFill>
            <a:schemeClr val="accent1">
              <a:lumMod val="20000"/>
              <a:lumOff val="80000"/>
            </a:schemeClr>
          </a:solidFill>
          <a:ln>
            <a:solidFill>
              <a:srgbClr val="7030A0"/>
            </a:solidFill>
          </a:ln>
        </p:spPr>
        <p:txBody>
          <a:bodyPr>
            <a:spAutoFit/>
          </a:bodyPr>
          <a:lstStyle/>
          <a:p>
            <a:r>
              <a:rPr lang="ru-RU">
                <a:latin typeface="Century Schoolbook" pitchFamily="18" charset="0"/>
              </a:rPr>
              <a:t>Необходимо обращать внимание на уровень и симметричность расположения лопаток, треугольников на уровне талии: промежуток между боковой поверхностью туловища и опущенными вниз руками. Осматривая грудную клетку, необходимо обратить внимание на отдельно выступающие ребра, на форму грудной клетки, торчащие крыловидные лопатки, круглую спину (сутулость), опущенную голову, смещение грудной клетки вперед, выпуклый живот (плоская спина) и др.</a:t>
            </a:r>
            <a:r>
              <a:rPr lang="ru-RU"/>
              <a:t> </a:t>
            </a:r>
          </a:p>
        </p:txBody>
      </p:sp>
      <p:sp>
        <p:nvSpPr>
          <p:cNvPr id="7" name="Горизонтальный свиток 6"/>
          <p:cNvSpPr/>
          <p:nvPr/>
        </p:nvSpPr>
        <p:spPr>
          <a:xfrm>
            <a:off x="179512" y="3476269"/>
            <a:ext cx="8208838" cy="3096642"/>
          </a:xfrm>
          <a:prstGeom prst="horizontalScroll">
            <a:avLst/>
          </a:prstGeom>
          <a:solidFill>
            <a:schemeClr val="accent1">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bwMode="auto">
          <a:xfrm>
            <a:off x="1042988" y="0"/>
            <a:ext cx="7467600" cy="809625"/>
          </a:xfrm>
        </p:spPr>
        <p:txBody>
          <a:bodyPr wrap="square" lIns="91440" tIns="45720" rIns="91440" bIns="45720" numCol="1" anchorCtr="0" compatLnSpc="1">
            <a:prstTxWarp prst="textNoShape">
              <a:avLst/>
            </a:prstTxWarp>
            <a:normAutofit/>
          </a:bodyPr>
          <a:lstStyle/>
          <a:p>
            <a:pPr eaLnBrk="1" hangingPunct="1"/>
            <a:r>
              <a:rPr lang="ru-RU" sz="2700" cap="none" dirty="0" smtClean="0">
                <a:solidFill>
                  <a:srgbClr val="7030A0"/>
                </a:solidFill>
              </a:rPr>
              <a:t>Оформление  работы №3</a:t>
            </a:r>
            <a:endParaRPr lang="ru-RU" sz="2700" cap="none" dirty="0">
              <a:solidFill>
                <a:srgbClr val="7030A0"/>
              </a:solidFill>
            </a:endParaRPr>
          </a:p>
        </p:txBody>
      </p:sp>
      <p:sp>
        <p:nvSpPr>
          <p:cNvPr id="54276" name="Rectangle 4"/>
          <p:cNvSpPr>
            <a:spLocks noChangeArrowheads="1"/>
          </p:cNvSpPr>
          <p:nvPr/>
        </p:nvSpPr>
        <p:spPr bwMode="auto">
          <a:xfrm>
            <a:off x="395288" y="908050"/>
            <a:ext cx="4572000" cy="641350"/>
          </a:xfrm>
          <a:prstGeom prst="rect">
            <a:avLst/>
          </a:prstGeom>
          <a:noFill/>
          <a:ln w="9525">
            <a:noFill/>
            <a:miter lim="800000"/>
            <a:headEnd/>
            <a:tailEnd/>
          </a:ln>
          <a:effectLst/>
        </p:spPr>
        <p:txBody>
          <a:bodyPr>
            <a:spAutoFit/>
          </a:bodyPr>
          <a:lstStyle/>
          <a:p>
            <a:r>
              <a:rPr lang="ru-RU" b="1" dirty="0">
                <a:solidFill>
                  <a:srgbClr val="000000"/>
                </a:solidFill>
                <a:latin typeface="Century Schoolbook" pitchFamily="18" charset="0"/>
              </a:rPr>
              <a:t>Цель:……</a:t>
            </a:r>
            <a:endParaRPr lang="en-US" b="1" dirty="0">
              <a:solidFill>
                <a:srgbClr val="000000"/>
              </a:solidFill>
              <a:latin typeface="Century Schoolbook" pitchFamily="18" charset="0"/>
            </a:endParaRPr>
          </a:p>
          <a:p>
            <a:r>
              <a:rPr lang="ru-RU" b="1" dirty="0">
                <a:solidFill>
                  <a:srgbClr val="000000"/>
                </a:solidFill>
                <a:latin typeface="Century Schoolbook" pitchFamily="18" charset="0"/>
              </a:rPr>
              <a:t>Этапы работы:</a:t>
            </a:r>
          </a:p>
        </p:txBody>
      </p:sp>
      <p:sp>
        <p:nvSpPr>
          <p:cNvPr id="54277" name="Rectangle 5"/>
          <p:cNvSpPr>
            <a:spLocks noChangeArrowheads="1"/>
          </p:cNvSpPr>
          <p:nvPr/>
        </p:nvSpPr>
        <p:spPr bwMode="auto">
          <a:xfrm>
            <a:off x="468313" y="1628775"/>
            <a:ext cx="8280400" cy="1978025"/>
          </a:xfrm>
          <a:prstGeom prst="rect">
            <a:avLst/>
          </a:prstGeom>
          <a:noFill/>
          <a:ln w="9525">
            <a:noFill/>
            <a:miter lim="800000"/>
            <a:headEnd/>
            <a:tailEnd/>
          </a:ln>
          <a:effectLst/>
        </p:spPr>
        <p:txBody>
          <a:bodyPr>
            <a:spAutoFit/>
          </a:bodyPr>
          <a:lstStyle/>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1.Выполнить предложенные исследования.</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2.Оцените результат:</a:t>
            </a:r>
          </a:p>
          <a:p>
            <a:pPr>
              <a:spcBef>
                <a:spcPts val="600"/>
              </a:spcBef>
              <a:buClr>
                <a:schemeClr val="accent1"/>
              </a:buClr>
              <a:buSzPct val="70000"/>
              <a:buFont typeface="Wingdings" pitchFamily="2" charset="2"/>
              <a:buNone/>
            </a:pPr>
            <a:r>
              <a:rPr lang="ru-RU" sz="1900" dirty="0">
                <a:solidFill>
                  <a:srgbClr val="000000"/>
                </a:solidFill>
                <a:latin typeface="Century Schoolbook" pitchFamily="18" charset="0"/>
              </a:rPr>
              <a:t>В норме данной позе между стеной и поясницей кулак проходить не должен. Если это имеет место, осанка нарушена. Осанку следует считать нормальной, если между поясницей и стеной проходит ладонь.</a:t>
            </a:r>
          </a:p>
        </p:txBody>
      </p:sp>
      <p:pic>
        <p:nvPicPr>
          <p:cNvPr id="54278" name="Picture 6"/>
          <p:cNvPicPr>
            <a:picLocks noChangeAspect="1" noChangeArrowheads="1"/>
          </p:cNvPicPr>
          <p:nvPr/>
        </p:nvPicPr>
        <p:blipFill>
          <a:blip r:embed="rId2" cstate="print"/>
          <a:srcRect/>
          <a:stretch>
            <a:fillRect/>
          </a:stretch>
        </p:blipFill>
        <p:spPr bwMode="auto">
          <a:xfrm>
            <a:off x="395288" y="4149725"/>
            <a:ext cx="3455987" cy="23939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4279" name="Picture 7"/>
          <p:cNvPicPr>
            <a:picLocks noChangeAspect="1" noChangeArrowheads="1"/>
          </p:cNvPicPr>
          <p:nvPr/>
        </p:nvPicPr>
        <p:blipFill>
          <a:blip r:embed="rId3" cstate="print"/>
          <a:srcRect/>
          <a:stretch>
            <a:fillRect/>
          </a:stretch>
        </p:blipFill>
        <p:spPr bwMode="auto">
          <a:xfrm>
            <a:off x="4427538" y="4149725"/>
            <a:ext cx="3527425" cy="23749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3.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4.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5.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6.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7.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8.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9.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docProps/app.xml><?xml version="1.0" encoding="utf-8"?>
<Properties xmlns="http://schemas.openxmlformats.org/officeDocument/2006/extended-properties" xmlns:vt="http://schemas.openxmlformats.org/officeDocument/2006/docPropsVTypes">
  <Template/>
  <TotalTime>1348</TotalTime>
  <Words>2983</Words>
  <Application>Microsoft Office PowerPoint</Application>
  <PresentationFormat>Экран (4:3)</PresentationFormat>
  <Paragraphs>377</Paragraphs>
  <Slides>38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Эркер</vt:lpstr>
      <vt:lpstr>Домашние лабораторные работы   по биологии</vt:lpstr>
      <vt:lpstr>Цель работы - воспитание культуры здорового образа жизни</vt:lpstr>
      <vt:lpstr>Перечень лабораторных работ</vt:lpstr>
      <vt:lpstr>   НАУКА ОБ ОРГАНИЗМЕ. ЧЕЛОВЕК</vt:lpstr>
      <vt:lpstr>Оформление  работы №1</vt:lpstr>
      <vt:lpstr>   НАСЛЕДСТВЕННОСТЬ И ЗДОРОВЬЕ</vt:lpstr>
      <vt:lpstr>Оформление  работы №2</vt:lpstr>
      <vt:lpstr>Работа №3 Выявление нарушения осанки  </vt:lpstr>
      <vt:lpstr>Оформление  работы №3</vt:lpstr>
      <vt:lpstr>СКЕЛЕТ.</vt:lpstr>
      <vt:lpstr>Оформление работы №4</vt:lpstr>
      <vt:lpstr>Работа№5 Определение наличия плоскостопия</vt:lpstr>
      <vt:lpstr>Оформление работы №5</vt:lpstr>
      <vt:lpstr>   МЫШЕЧНАЯ СИСТЕМА</vt:lpstr>
      <vt:lpstr>Оформление  работы №6</vt:lpstr>
      <vt:lpstr>ДВИЖЕНИЕ КРОВИ ПО СОСУДАМ</vt:lpstr>
      <vt:lpstr>Оформление  работы №7</vt:lpstr>
      <vt:lpstr>ПЕРВАЯ ПОМОЩЬ ПРИ КРОВОТЕЧЕНИЯХ</vt:lpstr>
      <vt:lpstr>ОФОРМЛЕНИЕ  РАБОТЫ №8</vt:lpstr>
      <vt:lpstr>РЕГУЛЯЦИЯ ДЫХАНИЯ</vt:lpstr>
      <vt:lpstr>Оформление  работы №9</vt:lpstr>
      <vt:lpstr>Работа№10 Изучить дыхательные функциональные проблемы с задержкой дыхания на фазе вдоха и выдоха</vt:lpstr>
      <vt:lpstr>ОФОРМЛЕНИЕ  РАБОТЫ №10</vt:lpstr>
      <vt:lpstr>ПИЩЕВАРЕНИЕ В ПОЛОСТИ РТА</vt:lpstr>
      <vt:lpstr>Оформление  работы №11</vt:lpstr>
      <vt:lpstr>ПИЩЕВАРЕНИЕ В ПОЛОСТИ РТА</vt:lpstr>
      <vt:lpstr>ОФОРМЛЕНИЕ  РАБОТЫ №12</vt:lpstr>
      <vt:lpstr>КУЛЬТУРА УХОДА ЗА КОЖЕЙ. БОЛЕЗНИ КОЖИ</vt:lpstr>
      <vt:lpstr>Оформление  работы №13</vt:lpstr>
      <vt:lpstr>ГОЛОВНОЙ МОЗГ: ЗАДНИЙ И СРЕДНИЙ МОЗГ</vt:lpstr>
      <vt:lpstr>Оформление  работы №14</vt:lpstr>
      <vt:lpstr>СОМАТИЧЕСКИЙ И ВЕГЕТАТИВНЫЙ ОТДЕЛЫ НЕРВНОЙ СИСТЕМЫ</vt:lpstr>
      <vt:lpstr>Оформление  работы №15</vt:lpstr>
      <vt:lpstr>АНАЛИЗАТОРЫ</vt:lpstr>
      <vt:lpstr>Оформление  работы №16</vt:lpstr>
      <vt:lpstr>ГИГИЕНА ОРГАНОВ ЧУВСТВ И ЗДОРОВЬЕ</vt:lpstr>
      <vt:lpstr>Оформление  работы №17</vt:lpstr>
      <vt:lpstr>Список  использованной литературы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 класс</dc:title>
  <dc:creator>Алексей</dc:creator>
  <cp:lastModifiedBy>Admin</cp:lastModifiedBy>
  <cp:revision>151</cp:revision>
  <dcterms:created xsi:type="dcterms:W3CDTF">2010-12-10T16:24:00Z</dcterms:created>
  <dcterms:modified xsi:type="dcterms:W3CDTF">2019-01-01T14:25:45Z</dcterms:modified>
</cp:coreProperties>
</file>