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6" r:id="rId3"/>
    <p:sldId id="265" r:id="rId4"/>
    <p:sldId id="258" r:id="rId5"/>
    <p:sldId id="259" r:id="rId6"/>
    <p:sldId id="261" r:id="rId7"/>
    <p:sldId id="260" r:id="rId8"/>
    <p:sldId id="262" r:id="rId9"/>
    <p:sldId id="270" r:id="rId10"/>
    <p:sldId id="271" r:id="rId11"/>
    <p:sldId id="268" r:id="rId12"/>
    <p:sldId id="272" r:id="rId13"/>
    <p:sldId id="275" r:id="rId14"/>
    <p:sldId id="276" r:id="rId15"/>
    <p:sldId id="277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60"/>
  </p:normalViewPr>
  <p:slideViewPr>
    <p:cSldViewPr>
      <p:cViewPr varScale="1">
        <p:scale>
          <a:sx n="100" d="100"/>
          <a:sy n="100" d="100"/>
        </p:scale>
        <p:origin x="3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 ДОУ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000108"/>
            <a:ext cx="8129558" cy="27146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Arial" pitchFamily="34" charset="0"/>
                <a:ea typeface="+mj-ea"/>
                <a:cs typeface="Arial" pitchFamily="34" charset="0"/>
              </a:rPr>
              <a:t>«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Дети,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имеющие особые образовательные потребности  в ДОУ. Взаимодействие взрослых с тревожными детьми. Детские страхи»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285984" y="4786322"/>
            <a:ext cx="6543676" cy="20716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Мишина Екатерина Александровна, ст. воспитатель МБДОУ «ДС № 222 г. Челябинска»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-285784" y="428604"/>
            <a:ext cx="8929750" cy="64293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4. </a:t>
            </a:r>
            <a:r>
              <a:rPr kumimoji="0" lang="ru-RU" sz="32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Наследственность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 у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тревожных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 родителей чаще вырастают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тревожные дети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Причем это происходит не только за счет передачи генов, но и через подражание взрослым в семье, через принятие их образа мысли и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поведения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5. Обстановка в семье, чаще всего нарушение отношений с родителями способствует появлению, повышению и закреплению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тревожности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 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1) завышенные требования к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ребенку 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«Ты должен учиться только на пятерки»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2) конфликтная атмосфера в семье 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(если супруги ссорятся между собой)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428660" y="428605"/>
            <a:ext cx="8929750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Arial" pitchFamily="34" charset="0"/>
                <a:ea typeface="+mj-ea"/>
                <a:cs typeface="Arial" pitchFamily="34" charset="0"/>
              </a:rPr>
              <a:t>Тревожность в гр. «Ландыши»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4578" name="Picture 2" descr="D:\Фото с телефона 2022\Дети,ясли для презентаций\IMG_20220714_163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736"/>
            <a:ext cx="4071948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28604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Методы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борьбы с тревогой в гр. «Ландыши»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-428660" y="714356"/>
            <a:ext cx="9572660" cy="5000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Работу с тревожными детьми целесообразно проводить в трех основных направлениях:</a:t>
            </a:r>
            <a:b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• во-первых, по </a:t>
            </a:r>
            <a:r>
              <a:rPr kumimoji="0" lang="ru-RU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повышению самооценки</a:t>
            </a: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 ребенка;</a:t>
            </a:r>
            <a:b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• во-вторых, </a:t>
            </a:r>
            <a:r>
              <a:rPr kumimoji="0" lang="ru-RU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 обучению ребенка способам снятия мышечного и эмоционального напряжени</a:t>
            </a: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я;</a:t>
            </a:r>
            <a:b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• в-третьих, </a:t>
            </a:r>
            <a:r>
              <a:rPr kumimoji="0" lang="ru-RU" sz="28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 отработке навыков владения собой в ситуациях, травмирующих</a:t>
            </a:r>
            <a: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 ребенка.</a:t>
            </a:r>
            <a:br>
              <a:rPr kumimoji="0" lang="ru-RU" sz="28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28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28604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Практикум психологов на заметку воспитателям</a:t>
            </a:r>
            <a:endParaRPr lang="ru-RU" sz="4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-428660" y="714356"/>
            <a:ext cx="9572660" cy="5000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863" y="2240296"/>
            <a:ext cx="2938020" cy="1652636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1678744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ru-RU" sz="3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1. Запираем страх в надутых перчатках</a:t>
            </a:r>
            <a:r>
              <a:rPr lang="ru-RU" sz="4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4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endParaRPr lang="ru-RU" sz="4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90858" y="4272023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2. Пушистая мягкая ткань – пространство безопасности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7" y="5108406"/>
            <a:ext cx="2578204" cy="164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59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28604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3. Страх в домике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-428660" y="714356"/>
            <a:ext cx="9572660" cy="5000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Arial" pitchFamily="34" charset="0"/>
                <a:ea typeface="+mj-ea"/>
                <a:cs typeface="Arial" pitchFamily="34" charset="0"/>
              </a:rPr>
              <a:t>	</a:t>
            </a:r>
            <a:endParaRPr kumimoji="0" lang="ru-RU" sz="28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-108520" y="2356640"/>
            <a:ext cx="4248472" cy="1017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4.Песочная терапия.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Юнгианская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песочница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826" y="227402"/>
            <a:ext cx="3337288" cy="18098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089" y="2214529"/>
            <a:ext cx="3405219" cy="25512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3989" y="5051533"/>
            <a:ext cx="3096125" cy="207170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81069" y="5130003"/>
            <a:ext cx="4248472" cy="10175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4.1 </a:t>
            </a:r>
            <a:r>
              <a:rPr lang="ru-RU" sz="2800" dirty="0" smtClean="0">
                <a:latin typeface="Arial" pitchFamily="34" charset="0"/>
                <a:ea typeface="+mj-ea"/>
                <a:cs typeface="Arial" pitchFamily="34" charset="0"/>
              </a:rPr>
              <a:t>Манная каша борется с тревожностью у малышей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1408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28604"/>
            <a:ext cx="8358214" cy="10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5. Копилка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достижений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-428660" y="714356"/>
            <a:ext cx="9572660" cy="5000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Arial" pitchFamily="34" charset="0"/>
                <a:ea typeface="+mj-ea"/>
                <a:cs typeface="Arial" pitchFamily="34" charset="0"/>
              </a:rPr>
              <a:t>	</a:t>
            </a:r>
            <a:endParaRPr kumimoji="0" lang="ru-RU" sz="28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036" y="1516561"/>
            <a:ext cx="4833042" cy="5910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6. Игры на снятие тревожности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691" y="421165"/>
            <a:ext cx="2873896" cy="1914733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78260" y="2335898"/>
            <a:ext cx="6870004" cy="868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latin typeface="Arial" pitchFamily="34" charset="0"/>
                <a:ea typeface="+mj-ea"/>
                <a:cs typeface="Arial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Игротренинг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: «А нужно ли бояться»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err="1" smtClean="0">
                <a:latin typeface="Arial" pitchFamily="34" charset="0"/>
                <a:ea typeface="+mj-ea"/>
                <a:cs typeface="Arial" pitchFamily="34" charset="0"/>
              </a:rPr>
              <a:t>Сказкотерапия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9823" y="3438513"/>
            <a:ext cx="5253408" cy="3686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>
                <a:latin typeface="Arial" pitchFamily="34" charset="0"/>
                <a:ea typeface="+mj-ea"/>
                <a:cs typeface="Arial" pitchFamily="34" charset="0"/>
              </a:rPr>
              <a:t>8</a:t>
            </a:r>
            <a:r>
              <a:rPr lang="ru-RU" sz="2800" noProof="0" dirty="0" smtClean="0">
                <a:latin typeface="Arial" pitchFamily="34" charset="0"/>
                <a:ea typeface="+mj-ea"/>
                <a:cs typeface="Arial" pitchFamily="34" charset="0"/>
              </a:rPr>
              <a:t>. Метафорические карты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5" name="Picture 2" descr="https://images.wbstatic.net/big/new/12420000/12429097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803" y="2994974"/>
            <a:ext cx="2701784" cy="36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880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pic>
        <p:nvPicPr>
          <p:cNvPr id="29698" name="Picture 2" descr="D:\Фото с телефона 2022\Дети,ясли для презентаций\IMG_20220715_102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0"/>
            <a:ext cx="5214974" cy="6953299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786182" y="4286256"/>
            <a:ext cx="1714512" cy="164307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0" y="428605"/>
            <a:ext cx="9144000" cy="11430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Спасибо за внимание!</a:t>
            </a: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6" name="Заголовок 6"/>
          <p:cNvSpPr txBox="1">
            <a:spLocks/>
          </p:cNvSpPr>
          <p:nvPr/>
        </p:nvSpPr>
        <p:spPr>
          <a:xfrm>
            <a:off x="428596" y="0"/>
            <a:ext cx="7786742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Список литературы: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-428660" y="571481"/>
            <a:ext cx="9286940" cy="47863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1. Печора К.Л.: «Развитие и воспитание детей раннего и дошкольного возраста»;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2. 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Целуйко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В.М.: «Вы и ваши дети. Психология семьи»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3.  Шишова Т.: «Страхи – это серьезно»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4. 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Кэти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Крессвел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: «Спокойные. Как помочь детям справится со страхом и тревогой.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4286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Содержание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57158" y="1571612"/>
            <a:ext cx="7186618" cy="368142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1. Тревожные дети: причины появления и способы коррекции;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Борьба с тревожностью </a:t>
            </a:r>
            <a:r>
              <a:rPr kumimoji="0" lang="ru-RU" sz="32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н</a:t>
            </a:r>
            <a:r>
              <a:rPr lang="ru-RU" sz="3200" dirty="0" smtClean="0"/>
              <a:t>а примере смешанной гр. Раннего возраста «Ландыши в ДС № </a:t>
            </a:r>
            <a:r>
              <a:rPr lang="ru-RU" sz="3200" dirty="0" smtClean="0"/>
              <a:t>222;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Практикум психологов на заметку воспитателям.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4286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Компоненты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тревоги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28596" y="1571612"/>
            <a:ext cx="7858180" cy="492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4000504"/>
            <a:ext cx="3357586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Физиологические симптомы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500298" y="1714488"/>
            <a:ext cx="3357586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Тревожные ожидания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714876" y="4071942"/>
            <a:ext cx="3357586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Тревожное поведение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Арка 9"/>
          <p:cNvSpPr/>
          <p:nvPr/>
        </p:nvSpPr>
        <p:spPr>
          <a:xfrm rot="19175973">
            <a:off x="976492" y="2989527"/>
            <a:ext cx="2177271" cy="121538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 rot="2574743">
            <a:off x="5222350" y="2877585"/>
            <a:ext cx="2177271" cy="121538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 rot="10800000">
            <a:off x="3058442" y="4754992"/>
            <a:ext cx="2177271" cy="121538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428605"/>
            <a:ext cx="8643966" cy="7858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latin typeface="Arial" pitchFamily="34" charset="0"/>
                <a:ea typeface="+mj-ea"/>
                <a:cs typeface="Arial" pitchFamily="34" charset="0"/>
              </a:rPr>
              <a:t>Типичные детские страхи и тревоги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428736"/>
            <a:ext cx="835824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Фобия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Непроходящий страх перед местом, объектом или ситуацией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714620"/>
            <a:ext cx="835824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Социальная тревожность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071942"/>
            <a:ext cx="835824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Генерализованная тревога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5357826"/>
            <a:ext cx="8358246" cy="1500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Сепарационная тревога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Некоторым детям крайне сложно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расставаться с родителями или другими близкими.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4286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Первые признаки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 формирования детской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тревожности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 :</a:t>
            </a:r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7" name="Picture 1" descr="D:\Катя, садик документы\png-transparent-fear-anxiety-cartoon-child-miscellaneous-child-han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785926"/>
            <a:ext cx="2273158" cy="2530124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 rot="15023221">
            <a:off x="6946014" y="4533422"/>
            <a:ext cx="1785918" cy="114300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4143372" y="1571612"/>
            <a:ext cx="1785918" cy="114300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-357222" y="1785926"/>
            <a:ext cx="7286676" cy="53578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напряженный взгляд;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тихий голос;</a:t>
            </a:r>
          </a:p>
          <a:p>
            <a:r>
              <a:rPr lang="ru-RU" sz="3200" u="sng" dirty="0" smtClean="0">
                <a:latin typeface="Arial" pitchFamily="34" charset="0"/>
                <a:cs typeface="Arial" pitchFamily="34" charset="0"/>
              </a:rPr>
              <a:t>- соматические расстройства организма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: болезненные ощущения в животе, дискомфорт от ношения каких-либо вещей, головные боли, спазмы в дыхательных путях, жажда, сниженный тонус мышц ног;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болезненная реакция на критику;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склонность обвинять самого себя;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критика окружающих.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357166"/>
            <a:ext cx="8072462" cy="61436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частое проявление беспокойства;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трудности с концентрацией внимания;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повышенный тонус мышц на лице и шее;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раздражительность, выраженная скованность или неусидчивость;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нарушения сна;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проблемы с аппетитом </a:t>
            </a:r>
            <a:r>
              <a:rPr lang="ru-RU" sz="5100" i="1" dirty="0" smtClean="0">
                <a:latin typeface="Arial" pitchFamily="34" charset="0"/>
                <a:cs typeface="Arial" pitchFamily="34" charset="0"/>
              </a:rPr>
              <a:t>(изменения в пищевом поведении)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низкая работоспособность;</a:t>
            </a:r>
          </a:p>
          <a:p>
            <a:r>
              <a:rPr lang="ru-RU" sz="5100" dirty="0" smtClean="0">
                <a:latin typeface="Arial" pitchFamily="34" charset="0"/>
                <a:cs typeface="Arial" pitchFamily="34" charset="0"/>
              </a:rPr>
              <a:t>- неуверенность, зажатость, чрезмерное смущение </a:t>
            </a:r>
            <a:r>
              <a:rPr lang="ru-RU" sz="5100" i="1" dirty="0" smtClean="0">
                <a:latin typeface="Arial" pitchFamily="34" charset="0"/>
                <a:cs typeface="Arial" pitchFamily="34" charset="0"/>
              </a:rPr>
              <a:t>(например - смущение даже среди хорошо знакомых людей)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;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142976" y="350043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ваиваиа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428605"/>
            <a:ext cx="77724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Первые признаки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 формирования детской 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тревожности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 :</a:t>
            </a:r>
          </a:p>
          <a:p>
            <a:pPr algn="ctr"/>
            <a:endParaRPr lang="ru-RU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-502920"/>
            <a:ext cx="9814560" cy="7360920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0" y="571480"/>
            <a:ext cx="8429652" cy="6715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ирог 6"/>
          <p:cNvSpPr/>
          <p:nvPr/>
        </p:nvSpPr>
        <p:spPr>
          <a:xfrm rot="10558038">
            <a:off x="5482140" y="111317"/>
            <a:ext cx="3279757" cy="3238338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14348" y="0"/>
            <a:ext cx="734377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Arial" pitchFamily="34" charset="0"/>
                <a:ea typeface="+mj-ea"/>
                <a:cs typeface="Arial" pitchFamily="34" charset="0"/>
              </a:rPr>
              <a:t>Тревога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857884" y="928670"/>
            <a:ext cx="255742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Страх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Блок-схема: извлечение 9"/>
          <p:cNvSpPr/>
          <p:nvPr/>
        </p:nvSpPr>
        <p:spPr>
          <a:xfrm rot="3459408">
            <a:off x="3358329" y="1997737"/>
            <a:ext cx="2410153" cy="2209298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143240" y="2714620"/>
            <a:ext cx="200026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Печаль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Блок-схема: извлечение 11"/>
          <p:cNvSpPr/>
          <p:nvPr/>
        </p:nvSpPr>
        <p:spPr>
          <a:xfrm rot="4711440">
            <a:off x="801494" y="861613"/>
            <a:ext cx="2410153" cy="2209298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извлечение 12"/>
          <p:cNvSpPr/>
          <p:nvPr/>
        </p:nvSpPr>
        <p:spPr>
          <a:xfrm rot="3459408">
            <a:off x="1087248" y="4144255"/>
            <a:ext cx="2410153" cy="2209298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14348" y="1571612"/>
            <a:ext cx="200026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Вина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000100" y="4857760"/>
            <a:ext cx="200026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Стыд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4286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Arial" pitchFamily="34" charset="0"/>
                <a:ea typeface="+mj-ea"/>
                <a:cs typeface="Arial" pitchFamily="34" charset="0"/>
              </a:rPr>
              <a:t>Тревожность в характере ребенка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857620" y="1857364"/>
            <a:ext cx="928694" cy="1357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1472" y="321468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Ребенок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находится в состоянии внутреннего конфликта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атя, садик документы\g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70560" y="0"/>
            <a:ext cx="9814560" cy="736092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428605"/>
            <a:ext cx="7772400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Arial" pitchFamily="34" charset="0"/>
                <a:ea typeface="+mj-ea"/>
                <a:cs typeface="Arial" pitchFamily="34" charset="0"/>
              </a:rPr>
              <a:t>Тревожность в характере ребенка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500098" y="1428736"/>
            <a:ext cx="9215502" cy="5786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-500098" y="1285860"/>
            <a:ext cx="9144064" cy="5572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1. Негативные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требования, предъявляемые к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ребенку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, которые могут унизить или поставить в зависимое положение;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2. Неадекватными, чаще всего завышенными требованиями;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3. Противоречивыми требованиями, которые предъявляют к 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ребенку родители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, детский сад, школа.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D4D0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346</Words>
  <Application>Microsoft Office PowerPoint</Application>
  <PresentationFormat>Экран (4:3)</PresentationFormat>
  <Paragraphs>70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В ДОУ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</dc:creator>
  <cp:lastModifiedBy>adm</cp:lastModifiedBy>
  <cp:revision>52</cp:revision>
  <dcterms:created xsi:type="dcterms:W3CDTF">2022-11-04T08:52:33Z</dcterms:created>
  <dcterms:modified xsi:type="dcterms:W3CDTF">2022-11-12T19:09:49Z</dcterms:modified>
</cp:coreProperties>
</file>