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3"/>
    <p:sldId id="257" r:id="rId4"/>
    <p:sldId id="259" r:id="rId5"/>
    <p:sldId id="258" r:id="rId6"/>
    <p:sldId id="260" r:id="rId7"/>
    <p:sldId id="262" r:id="rId8"/>
    <p:sldId id="263" r:id="rId9"/>
    <p:sldId id="264" r:id="rId1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Заголовок 1025"/>
          <p:cNvSpPr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t>Click to edit Master title style</a:t>
            </a:r>
          </a:p>
        </p:txBody>
      </p:sp>
      <p:sp>
        <p:nvSpPr>
          <p:cNvPr id="1027" name="Замещающий текст 1026"/>
          <p:cNvSpPr/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8" name="Замещающая дата 1027"/>
          <p:cNvSpPr/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1029" name="Замещающий нижний колонтитул 1028"/>
          <p:cNvSpPr/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Замещающий номер слайда 1029"/>
          <p:cNvSpPr/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jpeg"/><Relationship Id="rId8" Type="http://schemas.openxmlformats.org/officeDocument/2006/relationships/image" Target="../media/image23.jpeg"/><Relationship Id="rId7" Type="http://schemas.openxmlformats.org/officeDocument/2006/relationships/image" Target="../media/image22.jpeg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jpe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9.jpeg"/><Relationship Id="rId4" Type="http://schemas.openxmlformats.org/officeDocument/2006/relationships/image" Target="../media/image28.GIF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101" name="Изображение 100"/>
          <p:cNvPicPr/>
          <p:nvPr/>
        </p:nvPicPr>
        <p:blipFill>
          <a:blip r:embed="rId1"/>
          <a:srcRect r="17270"/>
          <a:stretch>
            <a:fillRect/>
          </a:stretch>
        </p:blipFill>
        <p:spPr>
          <a:xfrm>
            <a:off x="-78740" y="-67945"/>
            <a:ext cx="12270740" cy="69265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14585" y="4521200"/>
            <a:ext cx="1977390" cy="901700"/>
          </a:xfrm>
        </p:spPr>
        <p:txBody>
          <a:bodyPr>
            <a:normAutofit fontScale="90000"/>
          </a:bodyPr>
          <a:p>
            <a:pPr algn="r"/>
            <a:r>
              <a:rPr lang="ru-RU" altLang="en-US" sz="1555" b="1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Выполнила:</a:t>
            </a:r>
            <a:br>
              <a:rPr lang="ru-RU" altLang="en-US" sz="1555" b="1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1555" b="1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воспитатель 4 группы</a:t>
            </a:r>
            <a:br>
              <a:rPr lang="ru-RU" altLang="en-US" sz="1555" b="1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1555" b="1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Панова О.В.</a:t>
            </a:r>
            <a:endParaRPr lang="ru-RU" altLang="en-US" sz="1555" b="1">
              <a:solidFill>
                <a:schemeClr val="tx1"/>
              </a:solidFill>
              <a:uFillTx/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899920"/>
            <a:ext cx="9144000" cy="2239645"/>
          </a:xfrm>
        </p:spPr>
        <p:txBody>
          <a:bodyPr/>
          <a:p>
            <a:r>
              <a:rPr lang="ru-RU" altLang="en-US" sz="1800" b="1">
                <a:solidFill>
                  <a:srgbClr val="00B050"/>
                </a:solidFill>
                <a:latin typeface="Times New Roman" panose="02020603050405020304" charset="0"/>
                <a:cs typeface="Times New Roman" panose="02020603050405020304" charset="0"/>
              </a:rPr>
              <a:t>ПЕДСОВЕТ</a:t>
            </a:r>
            <a:endParaRPr lang="ru-RU" altLang="en-US" sz="1800" b="1">
              <a:solidFill>
                <a:srgbClr val="00B05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Тема:</a:t>
            </a:r>
            <a:endParaRPr lang="ru-RU" altLang="en-US" b="1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b="1" i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 «Организация прдметно-пространственной развивающей среды напрвыленной на формирование у дошкольников нравственно-патриотических чувств в народных промыслах»</a:t>
            </a:r>
            <a:endParaRPr lang="ru-RU" altLang="en-US" b="1" i="1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/>
        </p:nvSpPr>
        <p:spPr>
          <a:xfrm>
            <a:off x="3630295" y="776605"/>
            <a:ext cx="5988685" cy="3905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ctr" defTabSz="914400" rtl="0" eaLnBrk="1" latinLnBrk="0" hangingPunct="1">
              <a:lnSpc>
                <a:spcPct val="13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r>
              <a:rPr lang="ru-RU" altLang="en-US" sz="1780" b="1" i="1">
                <a:latin typeface="Times New Roman" panose="02020603050405020304" charset="0"/>
                <a:cs typeface="Times New Roman" panose="02020603050405020304" charset="0"/>
              </a:rPr>
              <a:t>МБДОУ «Детский сад комбинированного вида №16»</a:t>
            </a:r>
            <a:endParaRPr lang="ru-RU" altLang="en-US" sz="1780" b="1" i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/>
        </p:nvSpPr>
        <p:spPr>
          <a:xfrm>
            <a:off x="5047615" y="5537200"/>
            <a:ext cx="2096770" cy="4362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13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altLang="en-US" sz="1555" b="1">
                <a:solidFill>
                  <a:schemeClr val="tx1"/>
                </a:solidFill>
                <a:uFillTx/>
                <a:latin typeface="Times New Roman" panose="02020603050405020304" charset="0"/>
                <a:cs typeface="Times New Roman" panose="02020603050405020304" charset="0"/>
              </a:rPr>
              <a:t>Октябрь 2022</a:t>
            </a:r>
            <a:endParaRPr lang="ru-RU" altLang="en-US" sz="1555" b="1">
              <a:solidFill>
                <a:schemeClr val="tx1"/>
              </a:solidFill>
              <a:uFillTx/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7178" name="Picture 10" descr="Master-klassi-narodnie-promisli-4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6590" y="3473450"/>
            <a:ext cx="3259455" cy="219519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Изображение 5" descr="IMG_25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-635" y="-73025"/>
            <a:ext cx="12192635" cy="693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810260"/>
          </a:xfrm>
        </p:spPr>
        <p:txBody>
          <a:bodyPr/>
          <a:p>
            <a:r>
              <a:rPr lang="ru-RU" altLang="en-US" sz="2800" b="1"/>
              <a:t>Формироавние нравственно-патриотического воспитания</a:t>
            </a:r>
            <a:endParaRPr lang="ru-RU" altLang="en-US" sz="2800" b="1"/>
          </a:p>
        </p:txBody>
      </p:sp>
      <p:sp>
        <p:nvSpPr>
          <p:cNvPr id="7" name="Замещающее содержимое 6"/>
          <p:cNvSpPr/>
          <p:nvPr>
            <p:ph sz="half" idx="1"/>
          </p:nvPr>
        </p:nvSpPr>
        <p:spPr>
          <a:xfrm>
            <a:off x="609600" y="917575"/>
            <a:ext cx="10972800" cy="4292600"/>
          </a:xfrm>
        </p:spPr>
        <p:txBody>
          <a:bodyPr/>
          <a:p>
            <a:pPr marL="0" indent="0">
              <a:buNone/>
            </a:pPr>
            <a:r>
              <a:rPr lang="ru-RU" altLang="en-US" sz="1600"/>
              <a:t>	Проблема патриотического воспитания подрастающего поколения – одна из актуальных проблем настоящего времени. Чтобы вырастить патриота своей страны, необходимо прививать любовь к Родине с детства. Эта любовь не возможна без глубокого познания произведений народного промысла, которое несет в себе духовные, эстетические ценности, накопленные трудом и талантом многих поколений.</a:t>
            </a:r>
            <a:endParaRPr lang="ru-RU" altLang="en-US" sz="1600"/>
          </a:p>
          <a:p>
            <a:pPr marL="0" indent="0">
              <a:buNone/>
            </a:pPr>
            <a:r>
              <a:rPr lang="ru-RU" altLang="en-US" sz="1600"/>
              <a:t>	Очень важно ознакомить детей с народной декоративной росписью. Она, пленяя душу гармонией и ритмом, способна увлечь ребят национальным изобразительным искусством и народным промыслом.</a:t>
            </a:r>
            <a:endParaRPr lang="ru-RU" altLang="en-US" sz="1600"/>
          </a:p>
        </p:txBody>
      </p:sp>
      <p:pic>
        <p:nvPicPr>
          <p:cNvPr id="12" name="Изображение 11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345" y="2557780"/>
            <a:ext cx="1897380" cy="2546350"/>
          </a:xfrm>
          <a:prstGeom prst="rect">
            <a:avLst/>
          </a:prstGeom>
        </p:spPr>
      </p:pic>
      <p:pic>
        <p:nvPicPr>
          <p:cNvPr id="13" name="Изображение 12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2835" y="2557780"/>
            <a:ext cx="1883410" cy="2545715"/>
          </a:xfrm>
          <a:prstGeom prst="rect">
            <a:avLst/>
          </a:prstGeom>
        </p:spPr>
      </p:pic>
      <p:pic>
        <p:nvPicPr>
          <p:cNvPr id="14" name="Изображение 13" descr="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1125" y="2558415"/>
            <a:ext cx="1882775" cy="2545080"/>
          </a:xfrm>
          <a:prstGeom prst="rect">
            <a:avLst/>
          </a:prstGeom>
        </p:spPr>
      </p:pic>
      <p:pic>
        <p:nvPicPr>
          <p:cNvPr id="15" name="Изображение 14" descr="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8780" y="2557780"/>
            <a:ext cx="1979930" cy="25463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Изображение 5" descr="IMG_25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-635" y="-73025"/>
            <a:ext cx="12192635" cy="693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810260"/>
          </a:xfrm>
        </p:spPr>
        <p:txBody>
          <a:bodyPr/>
          <a:p>
            <a:r>
              <a:rPr lang="ru-RU" altLang="en-US" sz="2800" b="1"/>
              <a:t>Народные промыслы России</a:t>
            </a:r>
            <a:endParaRPr lang="ru-RU" altLang="en-US" sz="2800" b="1"/>
          </a:p>
        </p:txBody>
      </p:sp>
      <p:pic>
        <p:nvPicPr>
          <p:cNvPr id="3" name="Изображение 1" descr="IMG_256"/>
          <p:cNvPicPr>
            <a:picLocks noChangeAspect="1"/>
          </p:cNvPicPr>
          <p:nvPr/>
        </p:nvPicPr>
        <p:blipFill>
          <a:blip r:embed="rId2"/>
          <a:srcRect l="2571" t="16807" r="4219" b="4207"/>
          <a:stretch>
            <a:fillRect/>
          </a:stretch>
        </p:blipFill>
        <p:spPr>
          <a:xfrm>
            <a:off x="1624330" y="847725"/>
            <a:ext cx="8943975" cy="5452110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Изображение 5" descr="IMG_25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-635" y="-73025"/>
            <a:ext cx="12192635" cy="693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810260"/>
          </a:xfrm>
        </p:spPr>
        <p:txBody>
          <a:bodyPr/>
          <a:p>
            <a:r>
              <a:rPr lang="ru-RU" altLang="en-US" sz="2800" b="1"/>
              <a:t>Будущие патриоты своей страны</a:t>
            </a:r>
            <a:endParaRPr lang="ru-RU" altLang="en-US" sz="2800" b="1"/>
          </a:p>
        </p:txBody>
      </p:sp>
      <p:sp>
        <p:nvSpPr>
          <p:cNvPr id="7" name="Замещающее содержимое 6"/>
          <p:cNvSpPr/>
          <p:nvPr>
            <p:ph sz="half" idx="1"/>
          </p:nvPr>
        </p:nvSpPr>
        <p:spPr>
          <a:xfrm>
            <a:off x="609600" y="917575"/>
            <a:ext cx="10973435" cy="4292600"/>
          </a:xfrm>
        </p:spPr>
        <p:txBody>
          <a:bodyPr/>
          <a:p>
            <a:pPr marL="0" indent="0" algn="just">
              <a:buNone/>
            </a:pPr>
            <a:r>
              <a:rPr lang="ru-RU" altLang="en-US" sz="1600"/>
              <a:t>	Приобщение воспитанников к произведениям декоративно-прикладного искусства и народного промысла пробуждает и воспитывает у них мировоззренческие, эстетические, нравственные, патриотические чувства и убеждения, позволяет им правильно осмыслить свое отношение к окружающему, выполнить свой долг и обязанности перед Родиной и обществом. Искусство, особенно декоративно-прикладное творчество, активно помогает воспитывать детей добрыми, жизнерадостными, преданными Родине, высококультурными, то есть гражданами и патриотами своей страны. </a:t>
            </a:r>
            <a:endParaRPr lang="ru-RU" altLang="en-US" sz="1600"/>
          </a:p>
        </p:txBody>
      </p:sp>
      <p:pic>
        <p:nvPicPr>
          <p:cNvPr id="2" name="Изображение 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725" y="2487295"/>
            <a:ext cx="1863725" cy="2626995"/>
          </a:xfrm>
          <a:prstGeom prst="rect">
            <a:avLst/>
          </a:prstGeom>
        </p:spPr>
      </p:pic>
      <p:pic>
        <p:nvPicPr>
          <p:cNvPr id="3" name="Изображение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3215" y="2487930"/>
            <a:ext cx="1977390" cy="2626995"/>
          </a:xfrm>
          <a:prstGeom prst="rect">
            <a:avLst/>
          </a:prstGeom>
        </p:spPr>
      </p:pic>
      <p:pic>
        <p:nvPicPr>
          <p:cNvPr id="4" name="Изображение 3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8735" y="2486025"/>
            <a:ext cx="1986280" cy="2627630"/>
          </a:xfrm>
          <a:prstGeom prst="rect">
            <a:avLst/>
          </a:prstGeom>
        </p:spPr>
      </p:pic>
      <p:pic>
        <p:nvPicPr>
          <p:cNvPr id="5" name="Изображение 4" descr="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0765" y="2487295"/>
            <a:ext cx="1962150" cy="2627630"/>
          </a:xfrm>
          <a:prstGeom prst="rect">
            <a:avLst/>
          </a:prstGeom>
        </p:spPr>
      </p:pic>
      <p:pic>
        <p:nvPicPr>
          <p:cNvPr id="8" name="Изображение 7" descr="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39300" y="2487295"/>
            <a:ext cx="1844675" cy="26276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Изображение 5" descr="IMG_25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-635" y="-73025"/>
            <a:ext cx="12192635" cy="693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810260"/>
          </a:xfrm>
        </p:spPr>
        <p:txBody>
          <a:bodyPr/>
          <a:p>
            <a:r>
              <a:rPr lang="ru-RU" altLang="en-US" sz="2800" b="1"/>
              <a:t>Обогащение души ребёнка</a:t>
            </a:r>
            <a:endParaRPr lang="ru-RU" altLang="en-US" sz="2800" b="1"/>
          </a:p>
        </p:txBody>
      </p:sp>
      <p:sp>
        <p:nvSpPr>
          <p:cNvPr id="7" name="Замещающее содержимое 6"/>
          <p:cNvSpPr/>
          <p:nvPr>
            <p:ph sz="half" idx="1"/>
          </p:nvPr>
        </p:nvSpPr>
        <p:spPr>
          <a:xfrm>
            <a:off x="181610" y="917575"/>
            <a:ext cx="10114915" cy="4292600"/>
          </a:xfrm>
        </p:spPr>
        <p:txBody>
          <a:bodyPr/>
          <a:p>
            <a:pPr marL="0" indent="0" algn="just">
              <a:buNone/>
            </a:pPr>
            <a:r>
              <a:rPr lang="ru-RU" altLang="en-US" sz="1600"/>
              <a:t>	</a:t>
            </a:r>
            <a:r>
              <a:rPr lang="ru-RU" altLang="en-US" sz="1500"/>
              <a:t>Народный промысел и декоративно-прикладное искусство красочны, доступны детскому восприятию, так как несёт в себе понятное детям содержание, которое в простых, лаконичных формах раскрывает красоту окружающего мира. Декоративно-прикладное искусство является одним из факторов гармонического развития личности. Посредством общения с народным искусством происходит обогащение души ребенка, прививается любовь к своему краю. Народное искусство хранит и передает новым поколениям национальные традиции и выработанные народом формы эстетического отношения к миру. Искусство народных мастеров помогает раскрыть детям мир прекрасного, развивать у них художественный вкус.</a:t>
            </a:r>
            <a:endParaRPr lang="ru-RU" altLang="en-US" sz="1500"/>
          </a:p>
          <a:p>
            <a:pPr marL="0" indent="0" algn="just">
              <a:buNone/>
            </a:pPr>
            <a:r>
              <a:rPr lang="ru-RU" altLang="en-US" sz="1500"/>
              <a:t>	Чтобы достичь положительных результатов в формировании патриотического развития личности через народный промысел необходимо поставить перед собой следующие задачи:</a:t>
            </a:r>
            <a:endParaRPr lang="ru-RU" altLang="en-US" sz="1500"/>
          </a:p>
          <a:p>
            <a:pPr marL="0" indent="0" algn="just">
              <a:buNone/>
            </a:pPr>
            <a:r>
              <a:rPr lang="ru-RU" altLang="en-US" sz="1500"/>
              <a:t>1. создавать условия для усвоения знаний и навыков, знакомства с разными видами народной декоративной росписи, с историей их возникновения (окружающая среда: игрушки, одежда, предметы быта, иллюстрации, чтение литературы);</a:t>
            </a:r>
            <a:endParaRPr lang="ru-RU" altLang="en-US" sz="1500"/>
          </a:p>
          <a:p>
            <a:pPr marL="0" indent="0" algn="just">
              <a:buNone/>
            </a:pPr>
            <a:r>
              <a:rPr lang="ru-RU" altLang="en-US" sz="1500"/>
              <a:t>2. показывать детям, чем отличаются одни произведения искусств от других, как по тематике, так и по средствам выразительности; называть вид росписи, знакомить с цветами красок;</a:t>
            </a:r>
            <a:endParaRPr lang="ru-RU" altLang="en-US" sz="1500"/>
          </a:p>
          <a:p>
            <a:pPr marL="0" indent="0" algn="just">
              <a:buNone/>
            </a:pPr>
            <a:r>
              <a:rPr lang="ru-RU" altLang="en-US" sz="1500"/>
              <a:t>3. развивать умения видеть красоту в природе, искусстве; воспитывать художественный вкус;</a:t>
            </a:r>
            <a:endParaRPr lang="ru-RU" altLang="en-US" sz="1500"/>
          </a:p>
          <a:p>
            <a:pPr marL="0" indent="0" algn="just">
              <a:buNone/>
            </a:pPr>
            <a:r>
              <a:rPr lang="ru-RU" altLang="en-US" sz="1500"/>
              <a:t>4. формировать художественные умения в разных видах народной декоративной росписи: обучение детей рисованию разными способами, на разных формах и предметах.</a:t>
            </a:r>
            <a:endParaRPr lang="ru-RU" altLang="en-US" sz="1500"/>
          </a:p>
        </p:txBody>
      </p:sp>
      <p:pic>
        <p:nvPicPr>
          <p:cNvPr id="2" name="Изображение 1" descr="21"/>
          <p:cNvPicPr>
            <a:picLocks noChangeAspect="1"/>
          </p:cNvPicPr>
          <p:nvPr/>
        </p:nvPicPr>
        <p:blipFill>
          <a:blip r:embed="rId2"/>
          <a:srcRect b="17361"/>
          <a:stretch>
            <a:fillRect/>
          </a:stretch>
        </p:blipFill>
        <p:spPr>
          <a:xfrm>
            <a:off x="10296525" y="1010285"/>
            <a:ext cx="1526540" cy="1642110"/>
          </a:xfrm>
          <a:prstGeom prst="rect">
            <a:avLst/>
          </a:prstGeom>
        </p:spPr>
      </p:pic>
      <p:pic>
        <p:nvPicPr>
          <p:cNvPr id="3" name="Изображение 2" descr="22"/>
          <p:cNvPicPr>
            <a:picLocks noChangeAspect="1"/>
          </p:cNvPicPr>
          <p:nvPr/>
        </p:nvPicPr>
        <p:blipFill>
          <a:blip r:embed="rId3"/>
          <a:srcRect b="10250"/>
          <a:stretch>
            <a:fillRect/>
          </a:stretch>
        </p:blipFill>
        <p:spPr>
          <a:xfrm>
            <a:off x="10296525" y="2759710"/>
            <a:ext cx="1526540" cy="1751965"/>
          </a:xfrm>
          <a:prstGeom prst="rect">
            <a:avLst/>
          </a:prstGeom>
        </p:spPr>
      </p:pic>
      <p:pic>
        <p:nvPicPr>
          <p:cNvPr id="4" name="Изображение 3" descr="24"/>
          <p:cNvPicPr>
            <a:picLocks noChangeAspect="1"/>
          </p:cNvPicPr>
          <p:nvPr/>
        </p:nvPicPr>
        <p:blipFill>
          <a:blip r:embed="rId4"/>
          <a:srcRect l="13478" b="6778"/>
          <a:stretch>
            <a:fillRect/>
          </a:stretch>
        </p:blipFill>
        <p:spPr>
          <a:xfrm>
            <a:off x="10296525" y="4618990"/>
            <a:ext cx="1526540" cy="21666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Изображение 5" descr="IMG_25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-635" y="-73025"/>
            <a:ext cx="12192635" cy="693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810260"/>
          </a:xfrm>
        </p:spPr>
        <p:txBody>
          <a:bodyPr/>
          <a:p>
            <a:r>
              <a:rPr lang="ru-RU" altLang="en-US" sz="2800" b="1"/>
              <a:t>Это интересно и познавательно! </a:t>
            </a:r>
            <a:endParaRPr lang="ru-RU" altLang="en-US" sz="2800" b="1"/>
          </a:p>
        </p:txBody>
      </p:sp>
      <p:pic>
        <p:nvPicPr>
          <p:cNvPr id="2" name="Изображение 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" y="1083945"/>
            <a:ext cx="1761490" cy="2355850"/>
          </a:xfrm>
          <a:prstGeom prst="rect">
            <a:avLst/>
          </a:prstGeom>
        </p:spPr>
      </p:pic>
      <p:pic>
        <p:nvPicPr>
          <p:cNvPr id="3" name="Изображение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8540" y="1085215"/>
            <a:ext cx="1762125" cy="2355215"/>
          </a:xfrm>
          <a:prstGeom prst="rect">
            <a:avLst/>
          </a:prstGeom>
        </p:spPr>
      </p:pic>
      <p:pic>
        <p:nvPicPr>
          <p:cNvPr id="4" name="Изображение 3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5770" y="1086485"/>
            <a:ext cx="1761490" cy="2353945"/>
          </a:xfrm>
          <a:prstGeom prst="rect">
            <a:avLst/>
          </a:prstGeom>
        </p:spPr>
      </p:pic>
      <p:pic>
        <p:nvPicPr>
          <p:cNvPr id="5" name="Изображение 4" descr="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2365" y="1086485"/>
            <a:ext cx="1760855" cy="2355215"/>
          </a:xfrm>
          <a:prstGeom prst="rect">
            <a:avLst/>
          </a:prstGeom>
        </p:spPr>
      </p:pic>
      <p:pic>
        <p:nvPicPr>
          <p:cNvPr id="7" name="Изображение 6" descr="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15255" y="3675380"/>
            <a:ext cx="1761490" cy="2355850"/>
          </a:xfrm>
          <a:prstGeom prst="rect">
            <a:avLst/>
          </a:prstGeom>
        </p:spPr>
      </p:pic>
      <p:pic>
        <p:nvPicPr>
          <p:cNvPr id="8" name="Изображение 7" descr="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21740" y="3676650"/>
            <a:ext cx="1761490" cy="2355850"/>
          </a:xfrm>
          <a:prstGeom prst="rect">
            <a:avLst/>
          </a:prstGeom>
        </p:spPr>
      </p:pic>
      <p:pic>
        <p:nvPicPr>
          <p:cNvPr id="9" name="Изображение 8" descr="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18180" y="3676015"/>
            <a:ext cx="1762125" cy="2356485"/>
          </a:xfrm>
          <a:prstGeom prst="rect">
            <a:avLst/>
          </a:prstGeom>
        </p:spPr>
      </p:pic>
      <p:pic>
        <p:nvPicPr>
          <p:cNvPr id="10" name="Изображение 9" descr="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61325" y="913765"/>
            <a:ext cx="3827145" cy="51181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Изображение 5" descr="IMG_25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-635" y="-73025"/>
            <a:ext cx="12192635" cy="693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810260"/>
          </a:xfrm>
        </p:spPr>
        <p:txBody>
          <a:bodyPr/>
          <a:p>
            <a:r>
              <a:rPr lang="ru-RU" altLang="en-US" sz="2800" b="1"/>
              <a:t>Пазлы Хохлома </a:t>
            </a:r>
            <a:endParaRPr lang="ru-RU" altLang="en-US" sz="2800" b="1"/>
          </a:p>
        </p:txBody>
      </p:sp>
      <p:pic>
        <p:nvPicPr>
          <p:cNvPr id="2" name="Изображение 5" descr="IMG_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035" y="1085215"/>
            <a:ext cx="6297930" cy="39801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Изображение 5" descr="IMG_25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-635" y="-73025"/>
            <a:ext cx="12192635" cy="6931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Изображение 101"/>
          <p:cNvPicPr/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160000">
            <a:off x="9897745" y="1019175"/>
            <a:ext cx="1426210" cy="22358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" name="Изображение 103"/>
          <p:cNvPicPr/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0160000">
            <a:off x="93980" y="916940"/>
            <a:ext cx="2284095" cy="24885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" name="Изображение 104"/>
          <p:cNvPicPr/>
          <p:nvPr/>
        </p:nvPicPr>
        <p:blipFill>
          <a:blip r:embed="rId4"/>
          <a:stretch>
            <a:fillRect/>
          </a:stretch>
        </p:blipFill>
        <p:spPr>
          <a:xfrm>
            <a:off x="2422525" y="0"/>
            <a:ext cx="6954520" cy="588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Изображение 2" descr="IMG_256"/>
          <p:cNvPicPr>
            <a:picLocks noChangeAspect="1"/>
          </p:cNvPicPr>
          <p:nvPr/>
        </p:nvPicPr>
        <p:blipFill>
          <a:blip r:embed="rId5">
            <a:clrChange>
              <a:clrFrom>
                <a:srgbClr val="EFEFEF">
                  <a:alpha val="100000"/>
                </a:srgbClr>
              </a:clrFrom>
              <a:clrTo>
                <a:srgbClr val="EFEFE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9005" y="4141470"/>
            <a:ext cx="1149350" cy="8102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7DB6EF"/>
      </a:accent1>
      <a:accent2>
        <a:srgbClr val="C0504D"/>
      </a:accent2>
      <a:accent3>
        <a:srgbClr val="FFFFFF"/>
      </a:accent3>
      <a:accent4>
        <a:srgbClr val="000000"/>
      </a:accent4>
      <a:accent5>
        <a:srgbClr val="C0D7F5"/>
      </a:accent5>
      <a:accent6>
        <a:srgbClr val="AC4744"/>
      </a:accent6>
      <a:hlink>
        <a:srgbClr val="0066CC"/>
      </a:hlink>
      <a:folHlink>
        <a:srgbClr val="800080"/>
      </a:folHlink>
    </a:clrScheme>
    <a:fontScheme name="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C0D7F5"/>
        </a:accent5>
        <a:accent6>
          <a:srgbClr val="AC4744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3009</Words>
  <Application>WPS Presentation</Application>
  <PresentationFormat>宽屏</PresentationFormat>
  <Paragraphs>34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SimSun</vt:lpstr>
      <vt:lpstr>Wingdings</vt:lpstr>
      <vt:lpstr>Times New Roman</vt:lpstr>
      <vt:lpstr>Calibri Light</vt:lpstr>
      <vt:lpstr>Microsoft YaHei</vt:lpstr>
      <vt:lpstr>Arial Unicode MS</vt:lpstr>
      <vt:lpstr>Default Design</vt:lpstr>
      <vt:lpstr>Выполнила: воспитатель 4 группы Панова О.В.</vt:lpstr>
      <vt:lpstr>Формироавние нравственно-патриотического воспитания</vt:lpstr>
      <vt:lpstr>Народные промыслы России</vt:lpstr>
      <vt:lpstr>Будущие патриоты своей страны</vt:lpstr>
      <vt:lpstr>Обогащение души ребёнка</vt:lpstr>
      <vt:lpstr>Это интересно и познавательно! </vt:lpstr>
      <vt:lpstr>Пазлы Хохлома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dobra</cp:lastModifiedBy>
  <cp:revision>12</cp:revision>
  <dcterms:created xsi:type="dcterms:W3CDTF">2022-11-20T07:49:00Z</dcterms:created>
  <dcterms:modified xsi:type="dcterms:W3CDTF">2022-11-20T13:11:21Z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1049-11.2.0.11380</vt:lpwstr>
  </property>
  <property fmtid="{D5CDD505-2E9C-101B-9397-08002B2CF9AE}" pid="3" name="ICV">
    <vt:lpwstr>DBBABAB6241148778DA2FDADE326BC10</vt:lpwstr>
  </property>
</Properties>
</file>