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62" r:id="rId3"/>
    <p:sldId id="259" r:id="rId4"/>
    <p:sldId id="267" r:id="rId5"/>
    <p:sldId id="265" r:id="rId6"/>
    <p:sldId id="268" r:id="rId7"/>
    <p:sldId id="270" r:id="rId8"/>
    <p:sldId id="274" r:id="rId9"/>
    <p:sldId id="263" r:id="rId10"/>
    <p:sldId id="275" r:id="rId11"/>
    <p:sldId id="269" r:id="rId12"/>
    <p:sldId id="28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6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23D8D-ADED-4CBC-8FDF-18C147FD2030}" type="datetimeFigureOut">
              <a:rPr lang="zh-CN" altLang="en-US" smtClean="0"/>
              <a:pPr/>
              <a:t>2023/1/26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949D8-EB05-4516-A8ED-9C9D960A33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67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6148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557701C2-6D85-4FA5-A0A8-82986BFAC99C}" type="slidenum">
              <a:rPr lang="zh-CN" altLang="en-US" sz="1200">
                <a:solidFill>
                  <a:srgbClr val="000000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3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51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1413"/>
            <a:ext cx="5486400" cy="3086100"/>
          </a:xfrm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15364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A676E0-ADB5-4CD3-AD38-B04A4916283B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4</a:t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44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http://meihua.docer.com/</a:t>
            </a:r>
            <a:endParaRPr lang="zh-CN" altLang="en-US"/>
          </a:p>
        </p:txBody>
      </p:sp>
      <p:sp>
        <p:nvSpPr>
          <p:cNvPr id="1741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A29F675B-9FAA-4198-A6F7-30D3686FC193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6</a:t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455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1413"/>
            <a:ext cx="5486400" cy="3086100"/>
          </a:xfrm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64477F1E-BA94-4D53-96FA-2B41976E3827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7</a:t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108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B25E7FC8-7F92-470C-9D6B-037CD2F92C81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8</a:t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830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53819A72-D9E6-46FC-BF0A-A73146025E37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10</a:t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10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1413"/>
            <a:ext cx="5486400" cy="3086100"/>
          </a:xfrm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BCBA7C15-ABF1-478D-81D1-DACE2EA5D262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11</a:t>
            </a:fld>
            <a:endParaRPr lang="zh-CN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740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610488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7617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52117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8216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1719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41787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93185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0963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14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4263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3457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직사각형 2"/>
          <p:cNvSpPr>
            <a:spLocks noChangeArrowheads="1"/>
          </p:cNvSpPr>
          <p:nvPr userDrawn="1"/>
        </p:nvSpPr>
        <p:spPr bwMode="auto">
          <a:xfrm>
            <a:off x="0" y="0"/>
            <a:ext cx="12242800" cy="6858000"/>
          </a:xfrm>
          <a:prstGeom prst="rect">
            <a:avLst/>
          </a:prstGeom>
          <a:solidFill>
            <a:srgbClr val="E9E8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50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9144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나눔고딕" charset="-127"/>
        </a:defRPr>
      </a:lvl1pPr>
      <a:lvl2pPr marL="9144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2pPr>
      <a:lvl3pPr marL="9144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3pPr>
      <a:lvl4pPr marL="9144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4pPr>
      <a:lvl5pPr marL="9144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5pPr>
      <a:lvl6pPr marL="13716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6pPr>
      <a:lvl7pPr marL="18288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7pPr>
      <a:lvl8pPr marL="22860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8pPr>
      <a:lvl9pPr marL="2743200" indent="-9144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그림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0"/>
            <a:ext cx="12241213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 flipH="1">
            <a:off x="1371600" y="1955346"/>
            <a:ext cx="9209530" cy="1739483"/>
          </a:xfrm>
          <a:prstGeom prst="roundRect">
            <a:avLst>
              <a:gd name="adj" fmla="val 16667"/>
            </a:avLst>
          </a:prstGeom>
          <a:solidFill>
            <a:schemeClr val="bg1">
              <a:alpha val="25000"/>
            </a:schemeClr>
          </a:solidFill>
          <a:ln w="28575" cap="flat" cmpd="sng">
            <a:solidFill>
              <a:schemeClr val="bg1"/>
            </a:solidFill>
            <a:prstDash val="dash"/>
            <a:round/>
            <a:headEnd/>
            <a:tailEnd/>
          </a:ln>
        </p:spPr>
        <p:txBody>
          <a:bodyPr wrap="square" lIns="90170" tIns="46990" rIns="90170" bIns="46990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Вводное занятие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sz="32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Century Gothic" panose="020B0502020202020204" pitchFamily="34" charset="0"/>
              </a:rPr>
              <a:t>Беседа о карандашах и красках, о видах и жанрах изобразительного искусства.</a:t>
            </a:r>
            <a:endParaRPr lang="zh-CN" altLang="en-US" sz="9600" dirty="0">
              <a:solidFill>
                <a:srgbClr val="FF0000"/>
              </a:solidFill>
              <a:latin typeface="Century Gothic" panose="020B0502020202020204" pitchFamily="34" charset="0"/>
              <a:ea typeface="方正毡笔黑简体" panose="03000509000000000000" pitchFamily="65" charset="-122"/>
              <a:sym typeface="Kozuka Gothic Pr6N EL" panose="020B0200000000000000" pitchFamily="34" charset="-128"/>
            </a:endParaRPr>
          </a:p>
        </p:txBody>
      </p:sp>
      <p:sp>
        <p:nvSpPr>
          <p:cNvPr id="3076" name="TextBox 21313"/>
          <p:cNvSpPr>
            <a:spLocks noChangeArrowheads="1"/>
          </p:cNvSpPr>
          <p:nvPr/>
        </p:nvSpPr>
        <p:spPr bwMode="auto">
          <a:xfrm flipH="1">
            <a:off x="5631323" y="3694829"/>
            <a:ext cx="521559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dirty="0" smtClean="0">
                <a:solidFill>
                  <a:srgbClr val="595959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Выполнила: педагог дополнительного образование «УДО </a:t>
            </a:r>
            <a:r>
              <a:rPr lang="ru-RU" altLang="zh-CN" dirty="0" err="1" smtClean="0">
                <a:solidFill>
                  <a:srgbClr val="595959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Якшур-бодьинский</a:t>
            </a:r>
            <a:r>
              <a:rPr lang="ru-RU" altLang="zh-CN" dirty="0" smtClean="0">
                <a:solidFill>
                  <a:srgbClr val="595959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 </a:t>
            </a:r>
            <a:r>
              <a:rPr lang="ru-RU" altLang="zh-CN" dirty="0" smtClean="0">
                <a:solidFill>
                  <a:srgbClr val="595959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ЦДО»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dirty="0" smtClean="0">
                <a:solidFill>
                  <a:srgbClr val="595959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 Шутова К.А</a:t>
            </a:r>
            <a:endParaRPr lang="zh-CN" altLang="zh-CN" dirty="0">
              <a:solidFill>
                <a:srgbClr val="595959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331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8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2" name="MH_Other_1"/>
          <p:cNvSpPr>
            <a:spLocks/>
          </p:cNvSpPr>
          <p:nvPr/>
        </p:nvSpPr>
        <p:spPr bwMode="auto">
          <a:xfrm>
            <a:off x="457326" y="3587750"/>
            <a:ext cx="3759200" cy="179388"/>
          </a:xfrm>
          <a:custGeom>
            <a:avLst/>
            <a:gdLst>
              <a:gd name="T0" fmla="*/ 0 w 3759200"/>
              <a:gd name="T1" fmla="*/ 76200 h 179488"/>
              <a:gd name="T2" fmla="*/ 2070100 w 3759200"/>
              <a:gd name="T3" fmla="*/ 177800 h 179488"/>
              <a:gd name="T4" fmla="*/ 3759200 w 3759200"/>
              <a:gd name="T5" fmla="*/ 0 h 179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59200" h="179488">
                <a:moveTo>
                  <a:pt x="0" y="76200"/>
                </a:moveTo>
                <a:cubicBezTo>
                  <a:pt x="921808" y="129116"/>
                  <a:pt x="1443567" y="190500"/>
                  <a:pt x="2070100" y="177800"/>
                </a:cubicBezTo>
                <a:cubicBezTo>
                  <a:pt x="2696633" y="165100"/>
                  <a:pt x="3440641" y="86783"/>
                  <a:pt x="3759200" y="0"/>
                </a:cubicBezTo>
              </a:path>
            </a:pathLst>
          </a:custGeom>
          <a:noFill/>
          <a:ln w="12700" cap="flat" cmpd="sng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MH_Other_2"/>
          <p:cNvSpPr>
            <a:spLocks/>
          </p:cNvSpPr>
          <p:nvPr/>
        </p:nvSpPr>
        <p:spPr bwMode="auto">
          <a:xfrm>
            <a:off x="234157" y="1828374"/>
            <a:ext cx="3263900" cy="1778000"/>
          </a:xfrm>
          <a:custGeom>
            <a:avLst/>
            <a:gdLst>
              <a:gd name="T0" fmla="*/ 0 w 3263900"/>
              <a:gd name="T1" fmla="*/ 1778000 h 1778000"/>
              <a:gd name="T2" fmla="*/ 2070100 w 3263900"/>
              <a:gd name="T3" fmla="*/ 1016000 h 1778000"/>
              <a:gd name="T4" fmla="*/ 3263900 w 3263900"/>
              <a:gd name="T5" fmla="*/ 0 h 177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63900" h="1778000">
                <a:moveTo>
                  <a:pt x="0" y="1778000"/>
                </a:moveTo>
                <a:cubicBezTo>
                  <a:pt x="594783" y="1656291"/>
                  <a:pt x="1526117" y="1312333"/>
                  <a:pt x="2070100" y="1016000"/>
                </a:cubicBezTo>
                <a:cubicBezTo>
                  <a:pt x="2614083" y="719667"/>
                  <a:pt x="2897716" y="483658"/>
                  <a:pt x="3263900" y="0"/>
                </a:cubicBezTo>
              </a:path>
            </a:pathLst>
          </a:custGeom>
          <a:noFill/>
          <a:ln w="12700" cap="flat" cmpd="sng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MH_Other_3"/>
          <p:cNvSpPr>
            <a:spLocks/>
          </p:cNvSpPr>
          <p:nvPr/>
        </p:nvSpPr>
        <p:spPr bwMode="auto">
          <a:xfrm>
            <a:off x="354013" y="2663668"/>
            <a:ext cx="4203700" cy="939800"/>
          </a:xfrm>
          <a:custGeom>
            <a:avLst/>
            <a:gdLst>
              <a:gd name="T0" fmla="*/ 0 w 4203700"/>
              <a:gd name="T1" fmla="*/ 939800 h 939800"/>
              <a:gd name="T2" fmla="*/ 2387600 w 4203700"/>
              <a:gd name="T3" fmla="*/ 622300 h 939800"/>
              <a:gd name="T4" fmla="*/ 4203700 w 4203700"/>
              <a:gd name="T5" fmla="*/ 0 h 939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3700" h="939800">
                <a:moveTo>
                  <a:pt x="0" y="939800"/>
                </a:moveTo>
                <a:cubicBezTo>
                  <a:pt x="919691" y="827616"/>
                  <a:pt x="1686983" y="778933"/>
                  <a:pt x="2387600" y="622300"/>
                </a:cubicBezTo>
                <a:cubicBezTo>
                  <a:pt x="3088217" y="465667"/>
                  <a:pt x="3722158" y="201083"/>
                  <a:pt x="4203700" y="0"/>
                </a:cubicBezTo>
              </a:path>
            </a:pathLst>
          </a:custGeom>
          <a:noFill/>
          <a:ln w="12700" cap="flat" cmpd="sng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MH_Other_4"/>
          <p:cNvSpPr>
            <a:spLocks/>
          </p:cNvSpPr>
          <p:nvPr/>
        </p:nvSpPr>
        <p:spPr bwMode="auto">
          <a:xfrm>
            <a:off x="457200" y="4166762"/>
            <a:ext cx="4152900" cy="685800"/>
          </a:xfrm>
          <a:custGeom>
            <a:avLst/>
            <a:gdLst>
              <a:gd name="T0" fmla="*/ 0 w 4152900"/>
              <a:gd name="T1" fmla="*/ 0 h 685800"/>
              <a:gd name="T2" fmla="*/ 2959100 w 4152900"/>
              <a:gd name="T3" fmla="*/ 368300 h 685800"/>
              <a:gd name="T4" fmla="*/ 4152900 w 4152900"/>
              <a:gd name="T5" fmla="*/ 685800 h 685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52900" h="685800">
                <a:moveTo>
                  <a:pt x="0" y="0"/>
                </a:moveTo>
                <a:cubicBezTo>
                  <a:pt x="1133475" y="127000"/>
                  <a:pt x="2266950" y="254000"/>
                  <a:pt x="2959100" y="368300"/>
                </a:cubicBezTo>
                <a:cubicBezTo>
                  <a:pt x="3651250" y="482600"/>
                  <a:pt x="3902075" y="584200"/>
                  <a:pt x="4152900" y="685800"/>
                </a:cubicBezTo>
              </a:path>
            </a:pathLst>
          </a:custGeom>
          <a:noFill/>
          <a:ln w="12700" cap="flat" cmpd="sng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MH_Other_5"/>
          <p:cNvSpPr>
            <a:spLocks/>
          </p:cNvSpPr>
          <p:nvPr/>
        </p:nvSpPr>
        <p:spPr bwMode="auto">
          <a:xfrm>
            <a:off x="208473" y="4166762"/>
            <a:ext cx="3251200" cy="1536700"/>
          </a:xfrm>
          <a:custGeom>
            <a:avLst/>
            <a:gdLst>
              <a:gd name="T0" fmla="*/ 0 w 3251200"/>
              <a:gd name="T1" fmla="*/ 0 h 1536700"/>
              <a:gd name="T2" fmla="*/ 2235200 w 3251200"/>
              <a:gd name="T3" fmla="*/ 787400 h 1536700"/>
              <a:gd name="T4" fmla="*/ 3251200 w 3251200"/>
              <a:gd name="T5" fmla="*/ 1536700 h 1536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51200" h="1536700">
                <a:moveTo>
                  <a:pt x="0" y="0"/>
                </a:moveTo>
                <a:cubicBezTo>
                  <a:pt x="1049866" y="208491"/>
                  <a:pt x="1693333" y="531283"/>
                  <a:pt x="2235200" y="787400"/>
                </a:cubicBezTo>
                <a:cubicBezTo>
                  <a:pt x="2777067" y="1043517"/>
                  <a:pt x="3141133" y="1359958"/>
                  <a:pt x="3251200" y="1536700"/>
                </a:cubicBezTo>
              </a:path>
            </a:pathLst>
          </a:custGeom>
          <a:noFill/>
          <a:ln w="12700" cap="flat" cmpd="sng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MH_SubTitle_1"/>
          <p:cNvSpPr txBox="1">
            <a:spLocks noChangeArrowheads="1"/>
          </p:cNvSpPr>
          <p:nvPr/>
        </p:nvSpPr>
        <p:spPr bwMode="auto">
          <a:xfrm>
            <a:off x="3895761" y="1154749"/>
            <a:ext cx="5574288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Следи за тем, чтобы твои </a:t>
            </a: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художественные </a:t>
            </a: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материалы были </a:t>
            </a: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аккуратно убраны в отведенное для них место. </a:t>
            </a:r>
            <a:endParaRPr lang="ru-RU" altLang="zh-CN" sz="14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После </a:t>
            </a: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работы мойте кисти теплой водой </a:t>
            </a: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ru-RU" altLang="zh-CN" sz="1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8" name="MH_SubTitle_2"/>
          <p:cNvSpPr txBox="1">
            <a:spLocks noChangeArrowheads="1"/>
          </p:cNvSpPr>
          <p:nvPr/>
        </p:nvSpPr>
        <p:spPr bwMode="auto">
          <a:xfrm>
            <a:off x="5034769" y="1900081"/>
            <a:ext cx="5681085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Проверяй плотно ли закрыты колпачки на </a:t>
            </a:r>
            <a:r>
              <a:rPr lang="ru-RU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фломастерах. 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Помни: </a:t>
            </a:r>
            <a:r>
              <a:rPr lang="ru-RU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от этого зависит продолжительность их жизни</a:t>
            </a:r>
            <a:r>
              <a:rPr lang="ru-RU" altLang="zh-CN" sz="1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Точи карандаши в специальную коробочку или в мусорное ведро. </a:t>
            </a:r>
            <a:endParaRPr lang="ru-RU" altLang="zh-CN" sz="1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9" name="MH_SubTitle_3"/>
          <p:cNvSpPr txBox="1">
            <a:spLocks noChangeArrowheads="1"/>
          </p:cNvSpPr>
          <p:nvPr/>
        </p:nvSpPr>
        <p:spPr bwMode="auto">
          <a:xfrm>
            <a:off x="4765651" y="3459957"/>
            <a:ext cx="6220797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Плотно закрывай гуашь после работы. Помни, что высохшая гуашь теряет свои свойства. Её очень трудно вернуть к жизни. Акварель, наоборот, не закрывай, дай краскам проветриться. </a:t>
            </a: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Вымой палитру. </a:t>
            </a: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Вылей из банки грязную воду, а банку вымой</a:t>
            </a:r>
            <a:r>
              <a:rPr lang="ru-RU" altLang="zh-CN" sz="7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0730" name="MH_SubTitle_4"/>
          <p:cNvSpPr txBox="1">
            <a:spLocks noChangeArrowheads="1"/>
          </p:cNvSpPr>
          <p:nvPr/>
        </p:nvSpPr>
        <p:spPr bwMode="auto">
          <a:xfrm>
            <a:off x="5034769" y="4700587"/>
            <a:ext cx="5562718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Не оставляй даже во время работы кисти в банке с водой. Щетинные кисти от этого теряют форму и становятся похожими на помело, а из мягких кистей начинает вылезать щетина.</a:t>
            </a:r>
            <a:endParaRPr lang="zh-CN" altLang="en-US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1" name="MH_SubTitle_5"/>
          <p:cNvSpPr txBox="1">
            <a:spLocks noChangeArrowheads="1"/>
          </p:cNvSpPr>
          <p:nvPr/>
        </p:nvSpPr>
        <p:spPr bwMode="auto">
          <a:xfrm>
            <a:off x="3889375" y="5759876"/>
            <a:ext cx="5941442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Заведи для своих рисунков папку по размеру самого большого из них. Помни: художники никогда не сгибают свои рисунки</a:t>
            </a: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Работы</a:t>
            </a:r>
            <a:r>
              <a:rPr lang="ru-RU" altLang="zh-CN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выполненные мелками или пастелью, перекладывай чистыми  листами бумаги.</a:t>
            </a:r>
          </a:p>
        </p:txBody>
      </p:sp>
      <p:sp>
        <p:nvSpPr>
          <p:cNvPr id="30732" name="MH_Other_6"/>
          <p:cNvSpPr>
            <a:spLocks noChangeArrowheads="1"/>
          </p:cNvSpPr>
          <p:nvPr/>
        </p:nvSpPr>
        <p:spPr bwMode="auto">
          <a:xfrm>
            <a:off x="3227771" y="1124744"/>
            <a:ext cx="668338" cy="66833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30733" name="MH_Other_7"/>
          <p:cNvSpPr>
            <a:spLocks noChangeArrowheads="1"/>
          </p:cNvSpPr>
          <p:nvPr/>
        </p:nvSpPr>
        <p:spPr bwMode="auto">
          <a:xfrm>
            <a:off x="4195609" y="2108519"/>
            <a:ext cx="668337" cy="66833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400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30734" name="MH_Other_8"/>
          <p:cNvSpPr>
            <a:spLocks noChangeArrowheads="1"/>
          </p:cNvSpPr>
          <p:nvPr/>
        </p:nvSpPr>
        <p:spPr bwMode="auto">
          <a:xfrm>
            <a:off x="3922491" y="3224056"/>
            <a:ext cx="668338" cy="6699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400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30735" name="MH_Other_9"/>
          <p:cNvSpPr>
            <a:spLocks noChangeArrowheads="1"/>
          </p:cNvSpPr>
          <p:nvPr/>
        </p:nvSpPr>
        <p:spPr bwMode="auto">
          <a:xfrm>
            <a:off x="4195609" y="4483100"/>
            <a:ext cx="668337" cy="6699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30736" name="MH_Other_10"/>
          <p:cNvSpPr>
            <a:spLocks noChangeArrowheads="1"/>
          </p:cNvSpPr>
          <p:nvPr/>
        </p:nvSpPr>
        <p:spPr bwMode="auto">
          <a:xfrm>
            <a:off x="3195025" y="5375276"/>
            <a:ext cx="668338" cy="66833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30737" name="MH_Title_1"/>
          <p:cNvSpPr>
            <a:spLocks noChangeArrowheads="1"/>
          </p:cNvSpPr>
          <p:nvPr/>
        </p:nvSpPr>
        <p:spPr bwMode="auto">
          <a:xfrm>
            <a:off x="-17459" y="3068638"/>
            <a:ext cx="1730229" cy="1674812"/>
          </a:xfrm>
          <a:custGeom>
            <a:avLst/>
            <a:gdLst>
              <a:gd name="T0" fmla="*/ 273082 w 1159484"/>
              <a:gd name="T1" fmla="*/ 1430 h 1674380"/>
              <a:gd name="T2" fmla="*/ 987290 w 1159484"/>
              <a:gd name="T3" fmla="*/ 329381 h 1674380"/>
              <a:gd name="T4" fmla="*/ 984658 w 1159484"/>
              <a:gd name="T5" fmla="*/ 1348867 h 1674380"/>
              <a:gd name="T6" fmla="*/ 0 w 1159484"/>
              <a:gd name="T7" fmla="*/ 1610184 h 1674380"/>
              <a:gd name="T8" fmla="*/ 3995 w 1159484"/>
              <a:gd name="T9" fmla="*/ 62973 h 1674380"/>
              <a:gd name="T10" fmla="*/ 273082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795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ru-RU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Заповедей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юному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художнику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9" name="TextBox 2"/>
          <p:cNvSpPr>
            <a:spLocks noChangeArrowheads="1"/>
          </p:cNvSpPr>
          <p:nvPr/>
        </p:nvSpPr>
        <p:spPr bwMode="auto">
          <a:xfrm flipH="1">
            <a:off x="2622929" y="322247"/>
            <a:ext cx="59118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sym typeface="Kozuka Gothic Pr6N EL" panose="020B0200000000000000" pitchFamily="34" charset="-128"/>
              </a:rPr>
              <a:t>Знакомство с памяткой юного художника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pic>
        <p:nvPicPr>
          <p:cNvPr id="23" name="Picture 5" descr="C:\Users\Dima\Desktop\77e7699c73a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3406" y="738916"/>
            <a:ext cx="2254111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031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  <p:bldP spid="30729" grpId="0"/>
      <p:bldP spid="30730" grpId="0"/>
      <p:bldP spid="307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4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TextBox 2"/>
          <p:cNvSpPr>
            <a:spLocks noChangeArrowheads="1"/>
          </p:cNvSpPr>
          <p:nvPr/>
        </p:nvSpPr>
        <p:spPr bwMode="auto">
          <a:xfrm flipH="1">
            <a:off x="2622929" y="322247"/>
            <a:ext cx="59118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Творческая практическая часть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0528" y="1119116"/>
            <a:ext cx="6564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Придумай и нарисуй свою картину за 20 минут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4896" t="20102" r="30140" b="24487"/>
          <a:stretch/>
        </p:blipFill>
        <p:spPr>
          <a:xfrm>
            <a:off x="562116" y="1823652"/>
            <a:ext cx="4121626" cy="2336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13952" t="12453" r="29930" b="21502"/>
          <a:stretch/>
        </p:blipFill>
        <p:spPr>
          <a:xfrm>
            <a:off x="4466018" y="3098230"/>
            <a:ext cx="4867132" cy="3220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60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9E8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 bwMode="auto">
          <a:xfrm>
            <a:off x="0" y="-12700"/>
            <a:ext cx="300355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179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0" name="椭圆 28"/>
          <p:cNvSpPr>
            <a:spLocks noChangeArrowheads="1"/>
          </p:cNvSpPr>
          <p:nvPr/>
        </p:nvSpPr>
        <p:spPr bwMode="auto">
          <a:xfrm>
            <a:off x="4357688" y="1427163"/>
            <a:ext cx="3519487" cy="3517900"/>
          </a:xfrm>
          <a:prstGeom prst="ellipse">
            <a:avLst/>
          </a:prstGeom>
          <a:gradFill rotWithShape="0">
            <a:gsLst>
              <a:gs pos="0">
                <a:srgbClr val="CC3300">
                  <a:alpha val="79999"/>
                </a:srgbClr>
              </a:gs>
              <a:gs pos="100000">
                <a:srgbClr val="CC3300">
                  <a:gamma/>
                  <a:tint val="79608"/>
                  <a:invGamma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4400">
              <a:solidFill>
                <a:srgbClr val="FFFFFF"/>
              </a:solidFill>
              <a:latin typeface="Broadway BT"/>
              <a:ea typeface="汉仪丫丫体简" panose="02010604000101010101" pitchFamily="2" charset="-122"/>
            </a:endParaRPr>
          </a:p>
        </p:txBody>
      </p:sp>
      <p:sp>
        <p:nvSpPr>
          <p:cNvPr id="50181" name="椭圆 6"/>
          <p:cNvSpPr>
            <a:spLocks noChangeArrowheads="1"/>
          </p:cNvSpPr>
          <p:nvPr/>
        </p:nvSpPr>
        <p:spPr bwMode="auto">
          <a:xfrm>
            <a:off x="9390063" y="2457450"/>
            <a:ext cx="506412" cy="506413"/>
          </a:xfrm>
          <a:prstGeom prst="ellipse">
            <a:avLst/>
          </a:prstGeom>
          <a:solidFill>
            <a:schemeClr val="accent1">
              <a:alpha val="56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182" name="椭圆 7"/>
          <p:cNvSpPr>
            <a:spLocks noChangeArrowheads="1"/>
          </p:cNvSpPr>
          <p:nvPr/>
        </p:nvSpPr>
        <p:spPr bwMode="auto">
          <a:xfrm>
            <a:off x="7997825" y="1719263"/>
            <a:ext cx="231775" cy="231775"/>
          </a:xfrm>
          <a:prstGeom prst="ellipse">
            <a:avLst/>
          </a:prstGeom>
          <a:solidFill>
            <a:schemeClr val="accent1">
              <a:alpha val="56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183" name="椭圆 8"/>
          <p:cNvSpPr>
            <a:spLocks noChangeArrowheads="1"/>
          </p:cNvSpPr>
          <p:nvPr/>
        </p:nvSpPr>
        <p:spPr bwMode="auto">
          <a:xfrm>
            <a:off x="3514725" y="4508500"/>
            <a:ext cx="506413" cy="506413"/>
          </a:xfrm>
          <a:prstGeom prst="ellipse">
            <a:avLst/>
          </a:prstGeom>
          <a:solidFill>
            <a:schemeClr val="accent1">
              <a:alpha val="56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184" name="椭圆 9"/>
          <p:cNvSpPr>
            <a:spLocks noChangeArrowheads="1"/>
          </p:cNvSpPr>
          <p:nvPr/>
        </p:nvSpPr>
        <p:spPr bwMode="auto">
          <a:xfrm>
            <a:off x="5303838" y="5184775"/>
            <a:ext cx="233362" cy="233363"/>
          </a:xfrm>
          <a:prstGeom prst="ellipse">
            <a:avLst/>
          </a:prstGeom>
          <a:solidFill>
            <a:schemeClr val="accent1">
              <a:alpha val="56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33041" y="2457450"/>
            <a:ext cx="3168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Спасибо 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За внимание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6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직사각형 2"/>
          <p:cNvSpPr>
            <a:spLocks noChangeArrowheads="1"/>
          </p:cNvSpPr>
          <p:nvPr/>
        </p:nvSpPr>
        <p:spPr bwMode="auto">
          <a:xfrm>
            <a:off x="-235131" y="0"/>
            <a:ext cx="12241213" cy="6858000"/>
          </a:xfrm>
          <a:prstGeom prst="rect">
            <a:avLst/>
          </a:prstGeom>
          <a:solidFill>
            <a:srgbClr val="E9E8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19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 bwMode="auto">
          <a:xfrm>
            <a:off x="0" y="-12700"/>
            <a:ext cx="300355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Box 14"/>
          <p:cNvSpPr>
            <a:spLocks noChangeArrowheads="1"/>
          </p:cNvSpPr>
          <p:nvPr/>
        </p:nvSpPr>
        <p:spPr bwMode="auto">
          <a:xfrm flipH="1">
            <a:off x="1705047" y="2776919"/>
            <a:ext cx="52639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 формы </a:t>
            </a: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творческой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деятельность,различающиеся </a:t>
            </a: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по способам </a:t>
            </a:r>
            <a:endParaRPr lang="ru-RU" sz="24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воплощения</a:t>
            </a:r>
            <a:r>
              <a:rPr lang="ru-RU" sz="24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.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+mn-lt"/>
              <a:ea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sp>
        <p:nvSpPr>
          <p:cNvPr id="9225" name="TextBox 17"/>
          <p:cNvSpPr>
            <a:spLocks noChangeArrowheads="1"/>
          </p:cNvSpPr>
          <p:nvPr/>
        </p:nvSpPr>
        <p:spPr bwMode="auto">
          <a:xfrm flipH="1">
            <a:off x="1765867" y="2130588"/>
            <a:ext cx="58565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3600" dirty="0" smtClean="0">
                <a:solidFill>
                  <a:srgbClr val="E84C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Kozuka Gothic Pr6N EL" panose="020B0200000000000000" pitchFamily="34" charset="-128"/>
              </a:rPr>
              <a:t>Виды искусства-это</a:t>
            </a:r>
            <a:endParaRPr lang="zh-CN" altLang="en-US" sz="3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Kozuka Gothic Pr6N EL" panose="020B0200000000000000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4191" t="15267" r="28783" b="17054"/>
          <a:stretch/>
        </p:blipFill>
        <p:spPr>
          <a:xfrm>
            <a:off x="7007906" y="1958975"/>
            <a:ext cx="2326814" cy="15525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4794" t="14375" r="29787" b="19792"/>
          <a:stretch/>
        </p:blipFill>
        <p:spPr>
          <a:xfrm>
            <a:off x="9388248" y="1965553"/>
            <a:ext cx="2314802" cy="15459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4009" t="10701" r="28916" b="13352"/>
          <a:stretch/>
        </p:blipFill>
        <p:spPr>
          <a:xfrm>
            <a:off x="7007906" y="3612775"/>
            <a:ext cx="2325198" cy="1589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4435" t="14868" r="29555" b="18466"/>
          <a:stretch/>
        </p:blipFill>
        <p:spPr>
          <a:xfrm>
            <a:off x="9393924" y="3612775"/>
            <a:ext cx="2309126" cy="158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4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 bwMode="auto">
          <a:xfrm>
            <a:off x="0" y="-12700"/>
            <a:ext cx="300355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31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80720" y="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TextBox 33"/>
          <p:cNvSpPr txBox="1">
            <a:spLocks noChangeArrowheads="1"/>
          </p:cNvSpPr>
          <p:nvPr/>
        </p:nvSpPr>
        <p:spPr bwMode="auto">
          <a:xfrm>
            <a:off x="2519654" y="3913403"/>
            <a:ext cx="14636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Графика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TextBox 33"/>
          <p:cNvSpPr txBox="1">
            <a:spLocks noChangeArrowheads="1"/>
          </p:cNvSpPr>
          <p:nvPr/>
        </p:nvSpPr>
        <p:spPr bwMode="auto">
          <a:xfrm>
            <a:off x="4027089" y="3892552"/>
            <a:ext cx="147320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Ж</a:t>
            </a:r>
            <a:r>
              <a:rPr lang="ru-RU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ивопись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TextBox 33"/>
          <p:cNvSpPr txBox="1">
            <a:spLocks noChangeArrowheads="1"/>
          </p:cNvSpPr>
          <p:nvPr/>
        </p:nvSpPr>
        <p:spPr bwMode="auto">
          <a:xfrm>
            <a:off x="5562202" y="3918745"/>
            <a:ext cx="1423987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Скульптура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TextBox 33"/>
          <p:cNvSpPr txBox="1">
            <a:spLocks noChangeArrowheads="1"/>
          </p:cNvSpPr>
          <p:nvPr/>
        </p:nvSpPr>
        <p:spPr bwMode="auto">
          <a:xfrm>
            <a:off x="8442298" y="3913045"/>
            <a:ext cx="1476844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Архитектура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"/>
          <p:cNvSpPr txBox="1">
            <a:spLocks noChangeArrowheads="1"/>
          </p:cNvSpPr>
          <p:nvPr/>
        </p:nvSpPr>
        <p:spPr bwMode="auto">
          <a:xfrm>
            <a:off x="4133706" y="502693"/>
            <a:ext cx="40989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5pPr>
            <a:lvl6pPr marL="25146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6pPr>
            <a:lvl7pPr marL="29718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7pPr>
            <a:lvl8pPr marL="34290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8pPr>
            <a:lvl9pPr marL="38862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32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Изобразительное искусство</a:t>
            </a:r>
            <a:endParaRPr lang="zh-CN" altLang="zh-CN" sz="3200" b="1" dirty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28" name="直接连接符 3"/>
          <p:cNvCxnSpPr>
            <a:cxnSpLocks noChangeShapeType="1"/>
          </p:cNvCxnSpPr>
          <p:nvPr/>
        </p:nvCxnSpPr>
        <p:spPr bwMode="auto">
          <a:xfrm>
            <a:off x="4746625" y="1566863"/>
            <a:ext cx="2882900" cy="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9" name="直接连接符 25"/>
          <p:cNvCxnSpPr>
            <a:cxnSpLocks noChangeShapeType="1"/>
          </p:cNvCxnSpPr>
          <p:nvPr/>
        </p:nvCxnSpPr>
        <p:spPr bwMode="auto">
          <a:xfrm>
            <a:off x="4746625" y="1930400"/>
            <a:ext cx="2882900" cy="0"/>
          </a:xfrm>
          <a:prstGeom prst="line">
            <a:avLst/>
          </a:prstGeom>
          <a:noFill/>
          <a:ln w="12700" cap="flat" cmpd="sng">
            <a:solidFill>
              <a:schemeClr val="tx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2" name="圆角矩形 11"/>
          <p:cNvSpPr>
            <a:spLocks/>
          </p:cNvSpPr>
          <p:nvPr/>
        </p:nvSpPr>
        <p:spPr bwMode="auto">
          <a:xfrm rot="5400000">
            <a:off x="3418753" y="2830511"/>
            <a:ext cx="425450" cy="104775"/>
          </a:xfrm>
          <a:custGeom>
            <a:avLst/>
            <a:gdLst>
              <a:gd name="T0" fmla="*/ 87048 w 711052"/>
              <a:gd name="T1" fmla="*/ 0 h 174096"/>
              <a:gd name="T2" fmla="*/ 711052 w 711052"/>
              <a:gd name="T3" fmla="*/ 0 h 174096"/>
              <a:gd name="T4" fmla="*/ 711052 w 711052"/>
              <a:gd name="T5" fmla="*/ 174096 h 174096"/>
              <a:gd name="T6" fmla="*/ 87048 w 711052"/>
              <a:gd name="T7" fmla="*/ 174096 h 174096"/>
              <a:gd name="T8" fmla="*/ 0 w 711052"/>
              <a:gd name="T9" fmla="*/ 87048 h 174096"/>
              <a:gd name="T10" fmla="*/ 87048 w 711052"/>
              <a:gd name="T11" fmla="*/ 0 h 174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rotWithShape="1">
            <a:gsLst>
              <a:gs pos="0">
                <a:srgbClr val="D2A000"/>
              </a:gs>
              <a:gs pos="60001">
                <a:srgbClr val="FFDC6D"/>
              </a:gs>
              <a:gs pos="89000">
                <a:srgbClr val="FFCD2D"/>
              </a:gs>
              <a:gs pos="100000">
                <a:srgbClr val="D2A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圆角矩形 11"/>
          <p:cNvSpPr>
            <a:spLocks/>
          </p:cNvSpPr>
          <p:nvPr/>
        </p:nvSpPr>
        <p:spPr bwMode="auto">
          <a:xfrm rot="5400000">
            <a:off x="4822536" y="2859881"/>
            <a:ext cx="425450" cy="104775"/>
          </a:xfrm>
          <a:custGeom>
            <a:avLst/>
            <a:gdLst>
              <a:gd name="T0" fmla="*/ 87048 w 711052"/>
              <a:gd name="T1" fmla="*/ 0 h 174096"/>
              <a:gd name="T2" fmla="*/ 711052 w 711052"/>
              <a:gd name="T3" fmla="*/ 0 h 174096"/>
              <a:gd name="T4" fmla="*/ 711052 w 711052"/>
              <a:gd name="T5" fmla="*/ 174096 h 174096"/>
              <a:gd name="T6" fmla="*/ 87048 w 711052"/>
              <a:gd name="T7" fmla="*/ 174096 h 174096"/>
              <a:gd name="T8" fmla="*/ 0 w 711052"/>
              <a:gd name="T9" fmla="*/ 87048 h 174096"/>
              <a:gd name="T10" fmla="*/ 87048 w 711052"/>
              <a:gd name="T11" fmla="*/ 0 h 174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rotWithShape="1">
            <a:gsLst>
              <a:gs pos="0">
                <a:srgbClr val="D2A000"/>
              </a:gs>
              <a:gs pos="60001">
                <a:srgbClr val="FFDC6D"/>
              </a:gs>
              <a:gs pos="89000">
                <a:srgbClr val="FFCD2D"/>
              </a:gs>
              <a:gs pos="100000">
                <a:srgbClr val="D2A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矩形 8"/>
          <p:cNvSpPr>
            <a:spLocks noChangeArrowheads="1"/>
          </p:cNvSpPr>
          <p:nvPr/>
        </p:nvSpPr>
        <p:spPr bwMode="auto">
          <a:xfrm rot="5400000">
            <a:off x="6012656" y="-791368"/>
            <a:ext cx="166687" cy="7200900"/>
          </a:xfrm>
          <a:prstGeom prst="rect">
            <a:avLst/>
          </a:prstGeom>
          <a:gradFill rotWithShape="0">
            <a:gsLst>
              <a:gs pos="0">
                <a:srgbClr val="DBDBDB"/>
              </a:gs>
              <a:gs pos="51000">
                <a:srgbClr val="ABABAB"/>
              </a:gs>
              <a:gs pos="100000">
                <a:srgbClr val="DBDBD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135" name="圆角矩形 11"/>
          <p:cNvSpPr>
            <a:spLocks/>
          </p:cNvSpPr>
          <p:nvPr/>
        </p:nvSpPr>
        <p:spPr bwMode="auto">
          <a:xfrm rot="5400000">
            <a:off x="6364935" y="2833471"/>
            <a:ext cx="425450" cy="104775"/>
          </a:xfrm>
          <a:custGeom>
            <a:avLst/>
            <a:gdLst>
              <a:gd name="T0" fmla="*/ 87048 w 711052"/>
              <a:gd name="T1" fmla="*/ 0 h 174096"/>
              <a:gd name="T2" fmla="*/ 711052 w 711052"/>
              <a:gd name="T3" fmla="*/ 0 h 174096"/>
              <a:gd name="T4" fmla="*/ 711052 w 711052"/>
              <a:gd name="T5" fmla="*/ 174096 h 174096"/>
              <a:gd name="T6" fmla="*/ 87048 w 711052"/>
              <a:gd name="T7" fmla="*/ 174096 h 174096"/>
              <a:gd name="T8" fmla="*/ 0 w 711052"/>
              <a:gd name="T9" fmla="*/ 87048 h 174096"/>
              <a:gd name="T10" fmla="*/ 87048 w 711052"/>
              <a:gd name="T11" fmla="*/ 0 h 174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rotWithShape="1">
            <a:gsLst>
              <a:gs pos="0">
                <a:srgbClr val="D2A000"/>
              </a:gs>
              <a:gs pos="60001">
                <a:srgbClr val="FFDC6D"/>
              </a:gs>
              <a:gs pos="89000">
                <a:srgbClr val="FFCD2D"/>
              </a:gs>
              <a:gs pos="100000">
                <a:srgbClr val="D2A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圆角矩形 11"/>
          <p:cNvSpPr>
            <a:spLocks/>
          </p:cNvSpPr>
          <p:nvPr/>
        </p:nvSpPr>
        <p:spPr bwMode="auto">
          <a:xfrm rot="5400000">
            <a:off x="7689341" y="2859881"/>
            <a:ext cx="425450" cy="104775"/>
          </a:xfrm>
          <a:custGeom>
            <a:avLst/>
            <a:gdLst>
              <a:gd name="T0" fmla="*/ 87048 w 711052"/>
              <a:gd name="T1" fmla="*/ 0 h 174096"/>
              <a:gd name="T2" fmla="*/ 711052 w 711052"/>
              <a:gd name="T3" fmla="*/ 0 h 174096"/>
              <a:gd name="T4" fmla="*/ 711052 w 711052"/>
              <a:gd name="T5" fmla="*/ 174096 h 174096"/>
              <a:gd name="T6" fmla="*/ 87048 w 711052"/>
              <a:gd name="T7" fmla="*/ 174096 h 174096"/>
              <a:gd name="T8" fmla="*/ 0 w 711052"/>
              <a:gd name="T9" fmla="*/ 87048 h 174096"/>
              <a:gd name="T10" fmla="*/ 87048 w 711052"/>
              <a:gd name="T11" fmla="*/ 0 h 174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rotWithShape="1">
            <a:gsLst>
              <a:gs pos="0">
                <a:srgbClr val="D2A000"/>
              </a:gs>
              <a:gs pos="60001">
                <a:srgbClr val="FFDC6D"/>
              </a:gs>
              <a:gs pos="89000">
                <a:srgbClr val="FFCD2D"/>
              </a:gs>
              <a:gs pos="100000">
                <a:srgbClr val="D2A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圆角矩形 4"/>
          <p:cNvSpPr>
            <a:spLocks/>
          </p:cNvSpPr>
          <p:nvPr/>
        </p:nvSpPr>
        <p:spPr bwMode="auto">
          <a:xfrm rot="5400000">
            <a:off x="2670970" y="2932328"/>
            <a:ext cx="1166813" cy="647700"/>
          </a:xfrm>
          <a:custGeom>
            <a:avLst/>
            <a:gdLst>
              <a:gd name="T0" fmla="*/ 0 w 1944216"/>
              <a:gd name="T1" fmla="*/ 0 h 1080120"/>
              <a:gd name="T2" fmla="*/ 1404156 w 1944216"/>
              <a:gd name="T3" fmla="*/ 0 h 1080120"/>
              <a:gd name="T4" fmla="*/ 1944216 w 1944216"/>
              <a:gd name="T5" fmla="*/ 540060 h 1080120"/>
              <a:gd name="T6" fmla="*/ 1404156 w 1944216"/>
              <a:gd name="T7" fmla="*/ 1080120 h 1080120"/>
              <a:gd name="T8" fmla="*/ 0 w 1944216"/>
              <a:gd name="T9" fmla="*/ 1080120 h 1080120"/>
              <a:gd name="T10" fmla="*/ 0 w 1944216"/>
              <a:gd name="T11" fmla="*/ 0 h 108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dist="25401" dir="2700000" algn="ctr" rotWithShape="0">
              <a:srgbClr val="000000">
                <a:alpha val="1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38" name="椭圆 93"/>
          <p:cNvGrpSpPr>
            <a:grpSpLocks/>
          </p:cNvGrpSpPr>
          <p:nvPr/>
        </p:nvGrpSpPr>
        <p:grpSpPr bwMode="auto">
          <a:xfrm>
            <a:off x="3042948" y="3187846"/>
            <a:ext cx="495300" cy="487362"/>
            <a:chOff x="0" y="0"/>
            <a:chExt cx="312" cy="307"/>
          </a:xfrm>
        </p:grpSpPr>
        <p:pic>
          <p:nvPicPr>
            <p:cNvPr id="5139" name="椭圆 9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2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0" name="Text Box 20"/>
            <p:cNvSpPr txBox="1">
              <a:spLocks noChangeArrowheads="1"/>
            </p:cNvSpPr>
            <p:nvPr/>
          </p:nvSpPr>
          <p:spPr bwMode="auto">
            <a:xfrm>
              <a:off x="50" y="48"/>
              <a:ext cx="21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01</a:t>
              </a:r>
              <a:endParaRPr lang="zh-CN" altLang="en-US" b="1" dirty="0">
                <a:solidFill>
                  <a:srgbClr val="FFC000"/>
                </a:solidFill>
                <a:latin typeface="Segoe UI" panose="020B0502040204020203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5141" name="圆角矩形 4"/>
          <p:cNvSpPr>
            <a:spLocks/>
          </p:cNvSpPr>
          <p:nvPr/>
        </p:nvSpPr>
        <p:spPr bwMode="auto">
          <a:xfrm rot="5400000">
            <a:off x="4101016" y="2959100"/>
            <a:ext cx="1166813" cy="647700"/>
          </a:xfrm>
          <a:custGeom>
            <a:avLst/>
            <a:gdLst>
              <a:gd name="T0" fmla="*/ 0 w 1944216"/>
              <a:gd name="T1" fmla="*/ 0 h 1080120"/>
              <a:gd name="T2" fmla="*/ 1404156 w 1944216"/>
              <a:gd name="T3" fmla="*/ 0 h 1080120"/>
              <a:gd name="T4" fmla="*/ 1944216 w 1944216"/>
              <a:gd name="T5" fmla="*/ 540060 h 1080120"/>
              <a:gd name="T6" fmla="*/ 1404156 w 1944216"/>
              <a:gd name="T7" fmla="*/ 1080120 h 1080120"/>
              <a:gd name="T8" fmla="*/ 0 w 1944216"/>
              <a:gd name="T9" fmla="*/ 1080120 h 1080120"/>
              <a:gd name="T10" fmla="*/ 0 w 1944216"/>
              <a:gd name="T11" fmla="*/ 0 h 108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dist="25401" dir="2700000" algn="ctr" rotWithShape="0">
              <a:srgbClr val="000000">
                <a:alpha val="1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42" name="椭圆 24"/>
          <p:cNvGrpSpPr>
            <a:grpSpLocks/>
          </p:cNvGrpSpPr>
          <p:nvPr/>
        </p:nvGrpSpPr>
        <p:grpSpPr bwMode="auto">
          <a:xfrm>
            <a:off x="4433745" y="3256178"/>
            <a:ext cx="487362" cy="487362"/>
            <a:chOff x="0" y="0"/>
            <a:chExt cx="307" cy="307"/>
          </a:xfrm>
        </p:grpSpPr>
        <p:pic>
          <p:nvPicPr>
            <p:cNvPr id="5143" name="椭圆 2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4" name="Text Box 24"/>
            <p:cNvSpPr txBox="1">
              <a:spLocks noChangeArrowheads="1"/>
            </p:cNvSpPr>
            <p:nvPr/>
          </p:nvSpPr>
          <p:spPr bwMode="auto">
            <a:xfrm>
              <a:off x="46" y="48"/>
              <a:ext cx="2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02</a:t>
              </a:r>
              <a:endParaRPr lang="zh-CN" altLang="en-US" b="1" dirty="0">
                <a:solidFill>
                  <a:srgbClr val="FFC000"/>
                </a:solidFill>
                <a:latin typeface="Segoe UI" panose="020B0502040204020203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5145" name="圆角矩形 4"/>
          <p:cNvSpPr>
            <a:spLocks/>
          </p:cNvSpPr>
          <p:nvPr/>
        </p:nvSpPr>
        <p:spPr bwMode="auto">
          <a:xfrm rot="5400000">
            <a:off x="5668021" y="2931897"/>
            <a:ext cx="1166813" cy="649288"/>
          </a:xfrm>
          <a:custGeom>
            <a:avLst/>
            <a:gdLst>
              <a:gd name="T0" fmla="*/ 0 w 1944216"/>
              <a:gd name="T1" fmla="*/ 0 h 1080120"/>
              <a:gd name="T2" fmla="*/ 1404156 w 1944216"/>
              <a:gd name="T3" fmla="*/ 0 h 1080120"/>
              <a:gd name="T4" fmla="*/ 1944216 w 1944216"/>
              <a:gd name="T5" fmla="*/ 540060 h 1080120"/>
              <a:gd name="T6" fmla="*/ 1404156 w 1944216"/>
              <a:gd name="T7" fmla="*/ 1080120 h 1080120"/>
              <a:gd name="T8" fmla="*/ 0 w 1944216"/>
              <a:gd name="T9" fmla="*/ 1080120 h 1080120"/>
              <a:gd name="T10" fmla="*/ 0 w 1944216"/>
              <a:gd name="T11" fmla="*/ 0 h 108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dist="25401" dir="2700000" algn="ctr" rotWithShape="0">
              <a:srgbClr val="000000">
                <a:alpha val="1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46" name="椭圆 28"/>
          <p:cNvGrpSpPr>
            <a:grpSpLocks/>
          </p:cNvGrpSpPr>
          <p:nvPr/>
        </p:nvGrpSpPr>
        <p:grpSpPr bwMode="auto">
          <a:xfrm>
            <a:off x="6002984" y="3252572"/>
            <a:ext cx="487363" cy="487362"/>
            <a:chOff x="0" y="0"/>
            <a:chExt cx="307" cy="307"/>
          </a:xfrm>
        </p:grpSpPr>
        <p:pic>
          <p:nvPicPr>
            <p:cNvPr id="5147" name="椭圆 2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Text Box 28"/>
            <p:cNvSpPr txBox="1">
              <a:spLocks noChangeArrowheads="1"/>
            </p:cNvSpPr>
            <p:nvPr/>
          </p:nvSpPr>
          <p:spPr bwMode="auto">
            <a:xfrm>
              <a:off x="47" y="48"/>
              <a:ext cx="2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03</a:t>
              </a:r>
              <a:endParaRPr lang="zh-CN" altLang="en-US" b="1" dirty="0">
                <a:solidFill>
                  <a:srgbClr val="FFC000"/>
                </a:solidFill>
                <a:latin typeface="Segoe UI" panose="020B0502040204020203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5149" name="圆角矩形 4"/>
          <p:cNvSpPr>
            <a:spLocks/>
          </p:cNvSpPr>
          <p:nvPr/>
        </p:nvSpPr>
        <p:spPr bwMode="auto">
          <a:xfrm rot="5400000">
            <a:off x="6999791" y="2945259"/>
            <a:ext cx="1166813" cy="649288"/>
          </a:xfrm>
          <a:custGeom>
            <a:avLst/>
            <a:gdLst>
              <a:gd name="T0" fmla="*/ 0 w 1944216"/>
              <a:gd name="T1" fmla="*/ 0 h 1080120"/>
              <a:gd name="T2" fmla="*/ 1404156 w 1944216"/>
              <a:gd name="T3" fmla="*/ 0 h 1080120"/>
              <a:gd name="T4" fmla="*/ 1944216 w 1944216"/>
              <a:gd name="T5" fmla="*/ 540060 h 1080120"/>
              <a:gd name="T6" fmla="*/ 1404156 w 1944216"/>
              <a:gd name="T7" fmla="*/ 1080120 h 1080120"/>
              <a:gd name="T8" fmla="*/ 0 w 1944216"/>
              <a:gd name="T9" fmla="*/ 1080120 h 1080120"/>
              <a:gd name="T10" fmla="*/ 0 w 1944216"/>
              <a:gd name="T11" fmla="*/ 0 h 108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dist="25401" dir="2700000" algn="ctr" rotWithShape="0">
              <a:srgbClr val="000000">
                <a:alpha val="1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50" name="椭圆 32"/>
          <p:cNvGrpSpPr>
            <a:grpSpLocks/>
          </p:cNvGrpSpPr>
          <p:nvPr/>
        </p:nvGrpSpPr>
        <p:grpSpPr bwMode="auto">
          <a:xfrm>
            <a:off x="7320138" y="3306330"/>
            <a:ext cx="487362" cy="487362"/>
            <a:chOff x="0" y="0"/>
            <a:chExt cx="307" cy="307"/>
          </a:xfrm>
        </p:grpSpPr>
        <p:pic>
          <p:nvPicPr>
            <p:cNvPr id="5151" name="椭圆 3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2" name="Text Box 32"/>
            <p:cNvSpPr txBox="1">
              <a:spLocks noChangeArrowheads="1"/>
            </p:cNvSpPr>
            <p:nvPr/>
          </p:nvSpPr>
          <p:spPr bwMode="auto">
            <a:xfrm>
              <a:off x="48" y="48"/>
              <a:ext cx="2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04</a:t>
              </a:r>
              <a:endParaRPr lang="zh-CN" altLang="en-US" b="1">
                <a:solidFill>
                  <a:srgbClr val="FFC000"/>
                </a:solidFill>
                <a:latin typeface="Segoe UI" panose="020B0502040204020203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33" name="圆角矩形 11"/>
          <p:cNvSpPr>
            <a:spLocks/>
          </p:cNvSpPr>
          <p:nvPr/>
        </p:nvSpPr>
        <p:spPr bwMode="auto">
          <a:xfrm rot="5400000">
            <a:off x="9220992" y="2830368"/>
            <a:ext cx="425450" cy="104775"/>
          </a:xfrm>
          <a:custGeom>
            <a:avLst/>
            <a:gdLst>
              <a:gd name="T0" fmla="*/ 87048 w 711052"/>
              <a:gd name="T1" fmla="*/ 0 h 174096"/>
              <a:gd name="T2" fmla="*/ 711052 w 711052"/>
              <a:gd name="T3" fmla="*/ 0 h 174096"/>
              <a:gd name="T4" fmla="*/ 711052 w 711052"/>
              <a:gd name="T5" fmla="*/ 174096 h 174096"/>
              <a:gd name="T6" fmla="*/ 87048 w 711052"/>
              <a:gd name="T7" fmla="*/ 174096 h 174096"/>
              <a:gd name="T8" fmla="*/ 0 w 711052"/>
              <a:gd name="T9" fmla="*/ 87048 h 174096"/>
              <a:gd name="T10" fmla="*/ 87048 w 711052"/>
              <a:gd name="T11" fmla="*/ 0 h 174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gradFill rotWithShape="1">
            <a:gsLst>
              <a:gs pos="0">
                <a:srgbClr val="D2A000"/>
              </a:gs>
              <a:gs pos="60001">
                <a:srgbClr val="FFDC6D"/>
              </a:gs>
              <a:gs pos="89000">
                <a:srgbClr val="FFCD2D"/>
              </a:gs>
              <a:gs pos="100000">
                <a:srgbClr val="D2A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圆角矩形 4"/>
          <p:cNvSpPr>
            <a:spLocks/>
          </p:cNvSpPr>
          <p:nvPr/>
        </p:nvSpPr>
        <p:spPr bwMode="auto">
          <a:xfrm rot="5400000">
            <a:off x="8524078" y="2928794"/>
            <a:ext cx="1166813" cy="649288"/>
          </a:xfrm>
          <a:custGeom>
            <a:avLst/>
            <a:gdLst>
              <a:gd name="T0" fmla="*/ 0 w 1944216"/>
              <a:gd name="T1" fmla="*/ 0 h 1080120"/>
              <a:gd name="T2" fmla="*/ 1404156 w 1944216"/>
              <a:gd name="T3" fmla="*/ 0 h 1080120"/>
              <a:gd name="T4" fmla="*/ 1944216 w 1944216"/>
              <a:gd name="T5" fmla="*/ 540060 h 1080120"/>
              <a:gd name="T6" fmla="*/ 1404156 w 1944216"/>
              <a:gd name="T7" fmla="*/ 1080120 h 1080120"/>
              <a:gd name="T8" fmla="*/ 0 w 1944216"/>
              <a:gd name="T9" fmla="*/ 1080120 h 1080120"/>
              <a:gd name="T10" fmla="*/ 0 w 1944216"/>
              <a:gd name="T11" fmla="*/ 0 h 1080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dist="25401" dir="2700000" algn="ctr" rotWithShape="0">
              <a:srgbClr val="000000">
                <a:alpha val="1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" name="椭圆 28"/>
          <p:cNvGrpSpPr>
            <a:grpSpLocks/>
          </p:cNvGrpSpPr>
          <p:nvPr/>
        </p:nvGrpSpPr>
        <p:grpSpPr bwMode="auto">
          <a:xfrm>
            <a:off x="8859041" y="3249469"/>
            <a:ext cx="487363" cy="487362"/>
            <a:chOff x="0" y="0"/>
            <a:chExt cx="307" cy="307"/>
          </a:xfrm>
        </p:grpSpPr>
        <p:pic>
          <p:nvPicPr>
            <p:cNvPr id="36" name="椭圆 2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 Box 28"/>
            <p:cNvSpPr txBox="1">
              <a:spLocks noChangeArrowheads="1"/>
            </p:cNvSpPr>
            <p:nvPr/>
          </p:nvSpPr>
          <p:spPr bwMode="auto">
            <a:xfrm>
              <a:off x="47" y="48"/>
              <a:ext cx="2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 dirty="0" smtClean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r>
                <a:rPr lang="ru-RU" altLang="zh-CN" b="1" dirty="0" smtClean="0">
                  <a:solidFill>
                    <a:srgbClr val="FFC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</a:t>
              </a:r>
              <a:endParaRPr lang="zh-CN" altLang="en-US" b="1" dirty="0">
                <a:solidFill>
                  <a:srgbClr val="FFC000"/>
                </a:solidFill>
                <a:latin typeface="Segoe UI" panose="020B0502040204020203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39" name="TextBox 33"/>
          <p:cNvSpPr txBox="1">
            <a:spLocks noChangeArrowheads="1"/>
          </p:cNvSpPr>
          <p:nvPr/>
        </p:nvSpPr>
        <p:spPr bwMode="auto">
          <a:xfrm>
            <a:off x="6996557" y="3917158"/>
            <a:ext cx="1476844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Декоративно-прикладное 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искусства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32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4339" name="MH_Other_1"/>
          <p:cNvCxnSpPr>
            <a:cxnSpLocks noChangeShapeType="1"/>
          </p:cNvCxnSpPr>
          <p:nvPr/>
        </p:nvCxnSpPr>
        <p:spPr bwMode="auto">
          <a:xfrm>
            <a:off x="4997450" y="2027238"/>
            <a:ext cx="0" cy="1831975"/>
          </a:xfrm>
          <a:prstGeom prst="line">
            <a:avLst/>
          </a:prstGeom>
          <a:noFill/>
          <a:ln w="6350" cap="rnd" cmpd="sng">
            <a:solidFill>
              <a:srgbClr val="BCBCBC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4340" name="MH_Other_2"/>
          <p:cNvCxnSpPr>
            <a:cxnSpLocks noChangeShapeType="1"/>
          </p:cNvCxnSpPr>
          <p:nvPr/>
        </p:nvCxnSpPr>
        <p:spPr bwMode="auto">
          <a:xfrm>
            <a:off x="4660900" y="2027238"/>
            <a:ext cx="336550" cy="0"/>
          </a:xfrm>
          <a:prstGeom prst="line">
            <a:avLst/>
          </a:prstGeom>
          <a:noFill/>
          <a:ln w="6350" cap="rnd" cmpd="sng">
            <a:solidFill>
              <a:srgbClr val="BCBCBC"/>
            </a:solidFill>
            <a:prstDash val="sys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4341" name="MH_Other_3"/>
          <p:cNvCxnSpPr>
            <a:cxnSpLocks noChangeShapeType="1"/>
          </p:cNvCxnSpPr>
          <p:nvPr/>
        </p:nvCxnSpPr>
        <p:spPr bwMode="auto">
          <a:xfrm>
            <a:off x="4660900" y="3838575"/>
            <a:ext cx="336550" cy="0"/>
          </a:xfrm>
          <a:prstGeom prst="line">
            <a:avLst/>
          </a:prstGeom>
          <a:noFill/>
          <a:ln w="6350" cap="rnd" cmpd="sng">
            <a:solidFill>
              <a:srgbClr val="BCBCBC"/>
            </a:solidFill>
            <a:prstDash val="sys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4342" name="MH_Other_4"/>
          <p:cNvSpPr>
            <a:spLocks noChangeArrowheads="1"/>
          </p:cNvSpPr>
          <p:nvPr/>
        </p:nvSpPr>
        <p:spPr bwMode="auto">
          <a:xfrm>
            <a:off x="1387475" y="4183063"/>
            <a:ext cx="400050" cy="400050"/>
          </a:xfrm>
          <a:prstGeom prst="ellipse">
            <a:avLst/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343" name="MH_Other_5"/>
          <p:cNvSpPr>
            <a:spLocks/>
          </p:cNvSpPr>
          <p:nvPr/>
        </p:nvSpPr>
        <p:spPr bwMode="auto">
          <a:xfrm>
            <a:off x="1450975" y="4244975"/>
            <a:ext cx="276225" cy="276225"/>
          </a:xfrm>
          <a:custGeom>
            <a:avLst/>
            <a:gdLst>
              <a:gd name="T0" fmla="*/ 0 w 276225"/>
              <a:gd name="T1" fmla="*/ 138113 h 276225"/>
              <a:gd name="T2" fmla="*/ 138113 w 276225"/>
              <a:gd name="T3" fmla="*/ 0 h 276225"/>
              <a:gd name="T4" fmla="*/ 276226 w 276225"/>
              <a:gd name="T5" fmla="*/ 138113 h 276225"/>
              <a:gd name="T6" fmla="*/ 138113 w 276225"/>
              <a:gd name="T7" fmla="*/ 276226 h 276225"/>
              <a:gd name="T8" fmla="*/ 0 w 276225"/>
              <a:gd name="T9" fmla="*/ 138113 h 276225"/>
              <a:gd name="T10" fmla="*/ 25200 w 276225"/>
              <a:gd name="T11" fmla="*/ 138113 h 276225"/>
              <a:gd name="T12" fmla="*/ 138112 w 276225"/>
              <a:gd name="T13" fmla="*/ 251025 h 276225"/>
              <a:gd name="T14" fmla="*/ 251024 w 276225"/>
              <a:gd name="T15" fmla="*/ 138113 h 276225"/>
              <a:gd name="T16" fmla="*/ 138112 w 276225"/>
              <a:gd name="T17" fmla="*/ 25201 h 276225"/>
              <a:gd name="T18" fmla="*/ 25200 w 276225"/>
              <a:gd name="T19" fmla="*/ 138113 h 276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6225" h="276225">
                <a:moveTo>
                  <a:pt x="0" y="138113"/>
                </a:moveTo>
                <a:cubicBezTo>
                  <a:pt x="0" y="61835"/>
                  <a:pt x="61835" y="0"/>
                  <a:pt x="138113" y="0"/>
                </a:cubicBezTo>
                <a:cubicBezTo>
                  <a:pt x="214391" y="0"/>
                  <a:pt x="276226" y="61835"/>
                  <a:pt x="276226" y="138113"/>
                </a:cubicBezTo>
                <a:cubicBezTo>
                  <a:pt x="276226" y="214391"/>
                  <a:pt x="214391" y="276226"/>
                  <a:pt x="138113" y="276226"/>
                </a:cubicBezTo>
                <a:cubicBezTo>
                  <a:pt x="61835" y="276226"/>
                  <a:pt x="0" y="214391"/>
                  <a:pt x="0" y="138113"/>
                </a:cubicBezTo>
                <a:close/>
                <a:moveTo>
                  <a:pt x="25200" y="138113"/>
                </a:moveTo>
                <a:cubicBezTo>
                  <a:pt x="25200" y="200473"/>
                  <a:pt x="75752" y="251025"/>
                  <a:pt x="138112" y="251025"/>
                </a:cubicBezTo>
                <a:cubicBezTo>
                  <a:pt x="200472" y="251025"/>
                  <a:pt x="251024" y="200473"/>
                  <a:pt x="251024" y="138113"/>
                </a:cubicBezTo>
                <a:cubicBezTo>
                  <a:pt x="251024" y="75753"/>
                  <a:pt x="200472" y="25201"/>
                  <a:pt x="138112" y="25201"/>
                </a:cubicBezTo>
                <a:cubicBezTo>
                  <a:pt x="75752" y="25201"/>
                  <a:pt x="25200" y="75753"/>
                  <a:pt x="25200" y="1381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MH_Other_6"/>
          <p:cNvSpPr>
            <a:spLocks noChangeAspect="1" noChangeArrowheads="1"/>
          </p:cNvSpPr>
          <p:nvPr/>
        </p:nvSpPr>
        <p:spPr bwMode="auto">
          <a:xfrm>
            <a:off x="1524000" y="4330700"/>
            <a:ext cx="130175" cy="104775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345" name="MH_Other_7"/>
          <p:cNvCxnSpPr>
            <a:cxnSpLocks noChangeShapeType="1"/>
          </p:cNvCxnSpPr>
          <p:nvPr/>
        </p:nvCxnSpPr>
        <p:spPr bwMode="auto">
          <a:xfrm>
            <a:off x="1933575" y="4381500"/>
            <a:ext cx="6200775" cy="0"/>
          </a:xfrm>
          <a:prstGeom prst="line">
            <a:avLst/>
          </a:prstGeom>
          <a:noFill/>
          <a:ln w="6350" cap="rnd" cmpd="sng">
            <a:solidFill>
              <a:srgbClr val="A8ABB8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4347" name="MH_Desc_1"/>
          <p:cNvSpPr txBox="1">
            <a:spLocks noChangeArrowheads="1"/>
          </p:cNvSpPr>
          <p:nvPr/>
        </p:nvSpPr>
        <p:spPr bwMode="auto">
          <a:xfrm>
            <a:off x="1442952" y="4521200"/>
            <a:ext cx="6821487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5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Графика- это вид изобразительного искусства, использующий в качестве основных изобразительных средств линии, штрихи, пятна и точки.</a:t>
            </a:r>
            <a:endParaRPr lang="en-US" altLang="zh-CN" sz="15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348" name="MH_Other_9"/>
          <p:cNvCxnSpPr>
            <a:cxnSpLocks noChangeShapeType="1"/>
          </p:cNvCxnSpPr>
          <p:nvPr/>
        </p:nvCxnSpPr>
        <p:spPr bwMode="auto">
          <a:xfrm>
            <a:off x="5000625" y="2387600"/>
            <a:ext cx="406400" cy="11113"/>
          </a:xfrm>
          <a:prstGeom prst="straightConnector1">
            <a:avLst/>
          </a:prstGeom>
          <a:noFill/>
          <a:ln w="6350" cap="rnd" cmpd="sng">
            <a:solidFill>
              <a:srgbClr val="BCBCBC"/>
            </a:solidFill>
            <a:prstDash val="sys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4349" name="MH_Other_10"/>
          <p:cNvCxnSpPr>
            <a:cxnSpLocks noChangeShapeType="1"/>
          </p:cNvCxnSpPr>
          <p:nvPr/>
        </p:nvCxnSpPr>
        <p:spPr bwMode="auto">
          <a:xfrm>
            <a:off x="5006975" y="2936875"/>
            <a:ext cx="406400" cy="11113"/>
          </a:xfrm>
          <a:prstGeom prst="straightConnector1">
            <a:avLst/>
          </a:prstGeom>
          <a:noFill/>
          <a:ln w="6350" cap="rnd" cmpd="sng">
            <a:solidFill>
              <a:srgbClr val="BCBCBC"/>
            </a:solidFill>
            <a:prstDash val="sys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4350" name="MH_Other_11"/>
          <p:cNvCxnSpPr>
            <a:cxnSpLocks noChangeShapeType="1"/>
          </p:cNvCxnSpPr>
          <p:nvPr/>
        </p:nvCxnSpPr>
        <p:spPr bwMode="auto">
          <a:xfrm>
            <a:off x="4997450" y="3486150"/>
            <a:ext cx="403225" cy="12700"/>
          </a:xfrm>
          <a:prstGeom prst="straightConnector1">
            <a:avLst/>
          </a:prstGeom>
          <a:noFill/>
          <a:ln w="6350" cap="rnd" cmpd="sng">
            <a:solidFill>
              <a:srgbClr val="BCBCBC"/>
            </a:solidFill>
            <a:prstDash val="sys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4351" name="MH_SubTitle_1"/>
          <p:cNvSpPr txBox="1">
            <a:spLocks noChangeArrowheads="1"/>
          </p:cNvSpPr>
          <p:nvPr/>
        </p:nvSpPr>
        <p:spPr bwMode="auto">
          <a:xfrm>
            <a:off x="5540375" y="2198688"/>
            <a:ext cx="2771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latinLnBrk="1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5pPr>
            <a:lvl6pPr marL="25146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6pPr>
            <a:lvl7pPr marL="29718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7pPr>
            <a:lvl8pPr marL="34290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8pPr>
            <a:lvl9pPr marL="38862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1600" b="1" dirty="0">
              <a:solidFill>
                <a:srgbClr val="CC33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352" name="MH_Text_1"/>
          <p:cNvSpPr txBox="1">
            <a:spLocks noChangeArrowheads="1"/>
          </p:cNvSpPr>
          <p:nvPr/>
        </p:nvSpPr>
        <p:spPr bwMode="auto">
          <a:xfrm>
            <a:off x="5480050" y="2579688"/>
            <a:ext cx="277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da-DK" altLang="en-US" sz="1400" dirty="0">
              <a:solidFill>
                <a:srgbClr val="7F7F7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357" name="TextBox 2"/>
          <p:cNvSpPr>
            <a:spLocks noChangeArrowheads="1"/>
          </p:cNvSpPr>
          <p:nvPr/>
        </p:nvSpPr>
        <p:spPr bwMode="auto">
          <a:xfrm flipH="1">
            <a:off x="1787525" y="411969"/>
            <a:ext cx="177958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sym typeface="Kozuka Gothic Pr6N EL" panose="020B0200000000000000" pitchFamily="34" charset="-128"/>
              </a:rPr>
              <a:t>Графика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6158" t="30398" r="51171" b="33996"/>
          <a:stretch/>
        </p:blipFill>
        <p:spPr>
          <a:xfrm>
            <a:off x="6713709" y="1033158"/>
            <a:ext cx="1939753" cy="3064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69550" y="1015861"/>
            <a:ext cx="4242522" cy="3127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464" y="4435475"/>
            <a:ext cx="3676564" cy="213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5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MH_Text_1"/>
          <p:cNvSpPr>
            <a:spLocks noChangeArrowheads="1"/>
          </p:cNvSpPr>
          <p:nvPr/>
        </p:nvSpPr>
        <p:spPr bwMode="auto">
          <a:xfrm>
            <a:off x="1108364" y="1284288"/>
            <a:ext cx="8631381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Живопись- вид изобразительного искусства, связанный с передачей зрительных образов посредством нанесения красок на жёсткую или гибкую поверхность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294" name="TextBox 2"/>
          <p:cNvSpPr>
            <a:spLocks noChangeArrowheads="1"/>
          </p:cNvSpPr>
          <p:nvPr/>
        </p:nvSpPr>
        <p:spPr bwMode="auto">
          <a:xfrm flipH="1">
            <a:off x="3149600" y="850900"/>
            <a:ext cx="17795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sym typeface="Kozuka Gothic Pr6N EL" panose="020B0200000000000000" pitchFamily="34" charset="-128"/>
              </a:rPr>
              <a:t>Живопись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pic>
        <p:nvPicPr>
          <p:cNvPr id="12296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7949" t="15625" r="33495" b="19602"/>
          <a:stretch/>
        </p:blipFill>
        <p:spPr>
          <a:xfrm>
            <a:off x="1589808" y="2609851"/>
            <a:ext cx="3834246" cy="28756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6139" t="12784" r="30407" b="15814"/>
          <a:stretch/>
        </p:blipFill>
        <p:spPr>
          <a:xfrm>
            <a:off x="5975991" y="2609851"/>
            <a:ext cx="3763754" cy="287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MH_SubTitle_1"/>
          <p:cNvSpPr>
            <a:spLocks noChangeArrowheads="1"/>
          </p:cNvSpPr>
          <p:nvPr/>
        </p:nvSpPr>
        <p:spPr bwMode="auto">
          <a:xfrm>
            <a:off x="7716981" y="2033288"/>
            <a:ext cx="2826328" cy="24638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145" tIns="46990" rIns="144145" bIns="4699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rgbClr val="FFFFFF"/>
                </a:solidFill>
                <a:latin typeface="微软雅黑" panose="020B0503020204020204" pitchFamily="34" charset="-122"/>
              </a:rPr>
              <a:t>скульптура – это объёмное изображение, выполненное из разных материалов</a:t>
            </a:r>
            <a:r>
              <a:rPr lang="ru-RU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: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камня</a:t>
            </a:r>
            <a:r>
              <a:rPr lang="ru-RU" altLang="zh-CN" sz="1400" dirty="0">
                <a:solidFill>
                  <a:srgbClr val="FFFFFF"/>
                </a:solidFill>
                <a:latin typeface="微软雅黑" panose="020B0503020204020204" pitchFamily="34" charset="-122"/>
              </a:rPr>
              <a:t>, металла, гипса, дерева, глины и т.д.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6389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 bwMode="auto">
          <a:xfrm>
            <a:off x="0" y="-12700"/>
            <a:ext cx="300355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90" name="TextBox 2"/>
          <p:cNvSpPr>
            <a:spLocks noChangeArrowheads="1"/>
          </p:cNvSpPr>
          <p:nvPr/>
        </p:nvSpPr>
        <p:spPr bwMode="auto">
          <a:xfrm flipH="1">
            <a:off x="4991533" y="850899"/>
            <a:ext cx="177958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sym typeface="Kozuka Gothic Pr6N EL" panose="020B0200000000000000" pitchFamily="34" charset="-128"/>
              </a:rPr>
              <a:t>Скульптура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638" t="12974" r="48829" b="7102"/>
          <a:stretch/>
        </p:blipFill>
        <p:spPr>
          <a:xfrm>
            <a:off x="3143884" y="1312862"/>
            <a:ext cx="4573097" cy="44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807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 bwMode="auto">
          <a:xfrm>
            <a:off x="0" y="-12700"/>
            <a:ext cx="300355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3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8" name="MH_Text_1"/>
          <p:cNvSpPr txBox="1">
            <a:spLocks noChangeArrowheads="1"/>
          </p:cNvSpPr>
          <p:nvPr/>
        </p:nvSpPr>
        <p:spPr bwMode="auto">
          <a:xfrm>
            <a:off x="2209801" y="5059363"/>
            <a:ext cx="7308272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1pPr>
            <a:lvl2pPr marL="742950" indent="-285750" latinLnBrk="1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2pPr>
            <a:lvl3pPr marL="1143000" indent="-228600" latinLnBrk="1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3pPr>
            <a:lvl4pPr marL="1600200" indent="-228600" latinLnBrk="1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4pPr>
            <a:lvl5pPr marL="2057400" indent="-228600" latinLnBrk="1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5pPr>
            <a:lvl6pPr marL="25146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6pPr>
            <a:lvl7pPr marL="29718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7pPr>
            <a:lvl8pPr marL="34290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8pPr>
            <a:lvl9pPr marL="3886200" indent="-228600" eaLnBrk="0" fontAlgn="base" latinLnBrk="1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나눔고딕" charset="-127"/>
                <a:ea typeface="나눔고딕" charset="-127"/>
                <a:sym typeface="나눔고딕" charset="-127"/>
              </a:defRPr>
            </a:lvl9pPr>
          </a:lstStyle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400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Декоративно-прикладное искусство — это разновидность искусства, направленная на создание художественных предметов, используемых в быту.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9" name="TextBox 2"/>
          <p:cNvSpPr>
            <a:spLocks noChangeArrowheads="1"/>
          </p:cNvSpPr>
          <p:nvPr/>
        </p:nvSpPr>
        <p:spPr bwMode="auto">
          <a:xfrm flipH="1">
            <a:off x="3506787" y="501005"/>
            <a:ext cx="510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sym typeface="Kozuka Gothic Pr6N EL" panose="020B0200000000000000" pitchFamily="34" charset="-128"/>
              </a:rPr>
              <a:t>Декоративно-прикладное искусства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3060" t="17329" r="59157" b="61269"/>
          <a:stretch/>
        </p:blipFill>
        <p:spPr>
          <a:xfrm>
            <a:off x="2123136" y="1467495"/>
            <a:ext cx="2313709" cy="1565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3273" t="45360" r="62245" b="35322"/>
          <a:stretch/>
        </p:blipFill>
        <p:spPr>
          <a:xfrm>
            <a:off x="2209800" y="3339630"/>
            <a:ext cx="1884218" cy="1413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45209" t="37216" r="47231" b="41383"/>
          <a:stretch/>
        </p:blipFill>
        <p:spPr>
          <a:xfrm>
            <a:off x="5430981" y="1467496"/>
            <a:ext cx="983673" cy="1565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6176" t="36459" r="33601" b="40814"/>
          <a:stretch/>
        </p:blipFill>
        <p:spPr>
          <a:xfrm>
            <a:off x="5274684" y="3339630"/>
            <a:ext cx="1330037" cy="1662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72574" t="41383" r="18269" b="35511"/>
          <a:stretch/>
        </p:blipFill>
        <p:spPr>
          <a:xfrm>
            <a:off x="7733866" y="1467495"/>
            <a:ext cx="1191492" cy="1690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6079" t="68466" r="19014" b="14299"/>
          <a:stretch/>
        </p:blipFill>
        <p:spPr>
          <a:xfrm>
            <a:off x="7365855" y="3645314"/>
            <a:ext cx="1939637" cy="1260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002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4" name="그림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 bwMode="auto">
          <a:xfrm>
            <a:off x="0" y="-12700"/>
            <a:ext cx="300355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85" name="TextBox 2"/>
          <p:cNvSpPr>
            <a:spLocks noChangeArrowheads="1"/>
          </p:cNvSpPr>
          <p:nvPr/>
        </p:nvSpPr>
        <p:spPr bwMode="auto">
          <a:xfrm flipH="1">
            <a:off x="5265737" y="852488"/>
            <a:ext cx="19663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sym typeface="Kozuka Gothic Pr6N EL" panose="020B0200000000000000" pitchFamily="34" charset="-128"/>
              </a:rPr>
              <a:t>Архитектура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sp>
        <p:nvSpPr>
          <p:cNvPr id="28687" name="MH_Desc_1"/>
          <p:cNvSpPr>
            <a:spLocks/>
          </p:cNvSpPr>
          <p:nvPr/>
        </p:nvSpPr>
        <p:spPr bwMode="auto">
          <a:xfrm>
            <a:off x="8183563" y="2419350"/>
            <a:ext cx="3487737" cy="3057525"/>
          </a:xfrm>
          <a:custGeom>
            <a:avLst/>
            <a:gdLst>
              <a:gd name="T0" fmla="*/ 0 w 3456384"/>
              <a:gd name="T1" fmla="*/ 3055938 h 3882329"/>
              <a:gd name="T2" fmla="*/ 2927350 w 3456384"/>
              <a:gd name="T3" fmla="*/ 3055938 h 3882329"/>
              <a:gd name="T4" fmla="*/ 0 w 3456384"/>
              <a:gd name="T5" fmla="*/ 3055938 h 3882329"/>
              <a:gd name="T6" fmla="*/ 0 w 3456384"/>
              <a:gd name="T7" fmla="*/ 0 h 3882329"/>
              <a:gd name="T8" fmla="*/ 2927350 w 3456384"/>
              <a:gd name="T9" fmla="*/ 0 h 3882329"/>
              <a:gd name="T10" fmla="*/ 0 w 3456384"/>
              <a:gd name="T11" fmla="*/ 0 h 38823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56384"/>
              <a:gd name="T19" fmla="*/ 0 h 3882329"/>
              <a:gd name="T20" fmla="*/ 3456384 w 3456384"/>
              <a:gd name="T21" fmla="*/ 3882329 h 38823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56384" h="3882329">
                <a:moveTo>
                  <a:pt x="0" y="3882329"/>
                </a:moveTo>
                <a:lnTo>
                  <a:pt x="3456384" y="3882329"/>
                </a:lnTo>
                <a:lnTo>
                  <a:pt x="0" y="3882329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175" cap="flat" cmpd="sng">
            <a:solidFill>
              <a:srgbClr val="BFBFB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72000" rIns="0" bIns="7200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altLang="zh-CN" sz="1600" dirty="0">
              <a:solidFill>
                <a:srgbClr val="0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4008" t="15436" r="29662" b="18845"/>
          <a:stretch/>
        </p:blipFill>
        <p:spPr>
          <a:xfrm>
            <a:off x="2675731" y="2079023"/>
            <a:ext cx="5180012" cy="3397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183563" y="2969456"/>
            <a:ext cx="32187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Архитектура-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это искусство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создавать здания, сооружения по законам красоты.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696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4"/>
          <a:stretch>
            <a:fillRect/>
          </a:stretch>
        </p:blipFill>
        <p:spPr bwMode="auto">
          <a:xfrm>
            <a:off x="9115425" y="-12700"/>
            <a:ext cx="312737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4" name="MH_Other_1"/>
          <p:cNvSpPr>
            <a:spLocks noChangeArrowheads="1"/>
          </p:cNvSpPr>
          <p:nvPr/>
        </p:nvSpPr>
        <p:spPr bwMode="auto">
          <a:xfrm>
            <a:off x="2756622" y="1347643"/>
            <a:ext cx="677862" cy="676275"/>
          </a:xfrm>
          <a:prstGeom prst="ellipse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ea typeface="微软雅黑" panose="020B0503020204020204" pitchFamily="34" charset="-122"/>
              </a:rPr>
              <a:t>01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0245" name="MH_Text_1"/>
          <p:cNvSpPr txBox="1">
            <a:spLocks noChangeArrowheads="1"/>
          </p:cNvSpPr>
          <p:nvPr/>
        </p:nvSpPr>
        <p:spPr bwMode="auto">
          <a:xfrm>
            <a:off x="102611" y="1347643"/>
            <a:ext cx="2654011" cy="166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Нарисует он картину </a:t>
            </a:r>
            <a:endParaRPr lang="ru-RU" altLang="zh-CN" sz="1600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Натюрморт </a:t>
            </a:r>
            <a:r>
              <a:rPr lang="ru-RU" altLang="zh-CN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или </a:t>
            </a: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пейзаж </a:t>
            </a:r>
            <a:r>
              <a:rPr lang="ru-RU" altLang="zh-CN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Остроносый, тонкий</a:t>
            </a: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,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 </a:t>
            </a:r>
            <a:r>
              <a:rPr lang="ru-RU" altLang="zh-CN" sz="1600" dirty="0">
                <a:solidFill>
                  <a:srgbClr val="404040"/>
                </a:solidFill>
                <a:ea typeface="微软雅黑" panose="020B0503020204020204" pitchFamily="34" charset="-122"/>
              </a:rPr>
              <a:t>длинный, </a:t>
            </a: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Деревянный…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Карандаш</a:t>
            </a:r>
            <a:endParaRPr lang="zh-CN" altLang="en-US" sz="16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47" name="MH_Other_2"/>
          <p:cNvSpPr>
            <a:spLocks noChangeArrowheads="1"/>
          </p:cNvSpPr>
          <p:nvPr/>
        </p:nvSpPr>
        <p:spPr bwMode="auto">
          <a:xfrm>
            <a:off x="3891648" y="2517051"/>
            <a:ext cx="677862" cy="676275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0248" name="MH_Text_2"/>
          <p:cNvSpPr txBox="1">
            <a:spLocks noChangeArrowheads="1"/>
          </p:cNvSpPr>
          <p:nvPr/>
        </p:nvSpPr>
        <p:spPr bwMode="auto">
          <a:xfrm>
            <a:off x="1809968" y="3193326"/>
            <a:ext cx="300181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Разноцветные сестрицы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Заскучали без водицы.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Те сестрицы, коль захочешь, нарисуют день и ночь.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Акварель</a:t>
            </a:r>
            <a:endParaRPr lang="zh-CN" altLang="en-US" sz="1600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250" name="MH_Other_3"/>
          <p:cNvSpPr>
            <a:spLocks noChangeArrowheads="1"/>
          </p:cNvSpPr>
          <p:nvPr/>
        </p:nvSpPr>
        <p:spPr bwMode="auto">
          <a:xfrm>
            <a:off x="5479807" y="3809568"/>
            <a:ext cx="677862" cy="6762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0251" name="MH_Text_3"/>
          <p:cNvSpPr txBox="1">
            <a:spLocks noChangeArrowheads="1"/>
          </p:cNvSpPr>
          <p:nvPr/>
        </p:nvSpPr>
        <p:spPr bwMode="auto">
          <a:xfrm>
            <a:off x="4899386" y="4485843"/>
            <a:ext cx="3413341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Свою косичку без опаски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Она обмакивает в краски, 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Потом окрашенной косичкой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В альбоме водит по страничке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1600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Кисть</a:t>
            </a:r>
          </a:p>
        </p:txBody>
      </p:sp>
      <p:sp>
        <p:nvSpPr>
          <p:cNvPr id="10252" name="TextBox 2"/>
          <p:cNvSpPr>
            <a:spLocks noChangeArrowheads="1"/>
          </p:cNvSpPr>
          <p:nvPr/>
        </p:nvSpPr>
        <p:spPr bwMode="auto">
          <a:xfrm flipH="1">
            <a:off x="4622800" y="629227"/>
            <a:ext cx="17795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latinLnBrk="1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zh-CN" sz="2400" dirty="0" smtClean="0">
                <a:solidFill>
                  <a:srgbClr val="CE5243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  <a:sym typeface="Kozuka Gothic Pr6N EL" panose="020B0200000000000000" pitchFamily="34" charset="-128"/>
              </a:rPr>
              <a:t>Чем рисуют?</a:t>
            </a:r>
            <a:endParaRPr lang="zh-CN" altLang="en-US" sz="2400" dirty="0">
              <a:solidFill>
                <a:srgbClr val="CE5243"/>
              </a:solidFill>
              <a:latin typeface="Kozuka Gothic Pr6N EL" panose="020B0200000000000000" pitchFamily="34" charset="-128"/>
              <a:sym typeface="Kozuka Gothic Pr6N EL" panose="020B0200000000000000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4037" t="34185" r="36477" b="48769"/>
          <a:stretch/>
        </p:blipFill>
        <p:spPr>
          <a:xfrm>
            <a:off x="6088495" y="1728724"/>
            <a:ext cx="2978018" cy="1464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65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theme">
  <a:themeElements>
    <a:clrScheme name="default theme 1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default theme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theme 1">
        <a:dk1>
          <a:srgbClr val="000000"/>
        </a:dk1>
        <a:lt1>
          <a:srgbClr val="FFFFFF"/>
        </a:lt1>
        <a:dk2>
          <a:srgbClr val="505046"/>
        </a:dk2>
        <a:lt2>
          <a:srgbClr val="EEECE1"/>
        </a:lt2>
        <a:accent1>
          <a:srgbClr val="E84C22"/>
        </a:accent1>
        <a:accent2>
          <a:srgbClr val="FFBD47"/>
        </a:accent2>
        <a:accent3>
          <a:srgbClr val="FFFFFF"/>
        </a:accent3>
        <a:accent4>
          <a:srgbClr val="000000"/>
        </a:accent4>
        <a:accent5>
          <a:srgbClr val="F2B2AB"/>
        </a:accent5>
        <a:accent6>
          <a:srgbClr val="E7AB3F"/>
        </a:accent6>
        <a:hlink>
          <a:srgbClr val="CC99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452</Words>
  <Application>Microsoft Office PowerPoint</Application>
  <PresentationFormat>Широкоэкранный</PresentationFormat>
  <Paragraphs>84</Paragraphs>
  <Slides>12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8" baseType="lpstr">
      <vt:lpstr>微软雅黑</vt:lpstr>
      <vt:lpstr>宋体</vt:lpstr>
      <vt:lpstr>微软雅黑 Light</vt:lpstr>
      <vt:lpstr>Arial</vt:lpstr>
      <vt:lpstr>Broadway BT</vt:lpstr>
      <vt:lpstr>Calibri</vt:lpstr>
      <vt:lpstr>Century Gothic</vt:lpstr>
      <vt:lpstr>Gungsuh</vt:lpstr>
      <vt:lpstr>Kozuka Gothic Pr6N EL</vt:lpstr>
      <vt:lpstr>Segoe UI</vt:lpstr>
      <vt:lpstr>幼圆</vt:lpstr>
      <vt:lpstr>YS Text</vt:lpstr>
      <vt:lpstr>나눔고딕</vt:lpstr>
      <vt:lpstr>方正毡笔黑简体</vt:lpstr>
      <vt:lpstr>汉仪丫丫体简</vt:lpstr>
      <vt:lpstr>default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Asus</cp:lastModifiedBy>
  <cp:revision>19</cp:revision>
  <dcterms:created xsi:type="dcterms:W3CDTF">2016-07-06T01:08:44Z</dcterms:created>
  <dcterms:modified xsi:type="dcterms:W3CDTF">2023-01-26T10:50:54Z</dcterms:modified>
</cp:coreProperties>
</file>