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3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75" r:id="rId10"/>
    <p:sldId id="265" r:id="rId11"/>
    <p:sldId id="271" r:id="rId12"/>
    <p:sldId id="266" r:id="rId13"/>
    <p:sldId id="272" r:id="rId14"/>
    <p:sldId id="264" r:id="rId15"/>
    <p:sldId id="273" r:id="rId1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DCC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135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CCFD0B-BA6E-4A8D-B645-F5CB4BB3F7EF}" type="datetimeFigureOut">
              <a:rPr lang="ru-RU" smtClean="0"/>
              <a:t>21.02.2022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81403A-134A-4D88-BFB3-46CADBC5AB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66412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CCFD0B-BA6E-4A8D-B645-F5CB4BB3F7EF}" type="datetimeFigureOut">
              <a:rPr lang="ru-RU" smtClean="0"/>
              <a:t>21.02.2022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81403A-134A-4D88-BFB3-46CADBC5AB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71259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CCFD0B-BA6E-4A8D-B645-F5CB4BB3F7EF}" type="datetimeFigureOut">
              <a:rPr lang="ru-RU" smtClean="0"/>
              <a:t>21.02.2022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81403A-134A-4D88-BFB3-46CADBC5AB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46356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CCFD0B-BA6E-4A8D-B645-F5CB4BB3F7EF}" type="datetimeFigureOut">
              <a:rPr lang="ru-RU" smtClean="0"/>
              <a:t>21.02.2022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81403A-134A-4D88-BFB3-46CADBC5AB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03931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CCFD0B-BA6E-4A8D-B645-F5CB4BB3F7EF}" type="datetimeFigureOut">
              <a:rPr lang="ru-RU" smtClean="0"/>
              <a:t>21.02.2022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81403A-134A-4D88-BFB3-46CADBC5AB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5904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CCFD0B-BA6E-4A8D-B645-F5CB4BB3F7EF}" type="datetimeFigureOut">
              <a:rPr lang="ru-RU" smtClean="0"/>
              <a:t>21.02.2022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81403A-134A-4D88-BFB3-46CADBC5AB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85028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CCFD0B-BA6E-4A8D-B645-F5CB4BB3F7EF}" type="datetimeFigureOut">
              <a:rPr lang="ru-RU" smtClean="0"/>
              <a:t>21.02.2022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81403A-134A-4D88-BFB3-46CADBC5AB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63256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CCFD0B-BA6E-4A8D-B645-F5CB4BB3F7EF}" type="datetimeFigureOut">
              <a:rPr lang="ru-RU" smtClean="0"/>
              <a:t>21.02.2022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81403A-134A-4D88-BFB3-46CADBC5AB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31758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CCFD0B-BA6E-4A8D-B645-F5CB4BB3F7EF}" type="datetimeFigureOut">
              <a:rPr lang="ru-RU" smtClean="0"/>
              <a:t>21.02.2022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81403A-134A-4D88-BFB3-46CADBC5AB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76096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CCFD0B-BA6E-4A8D-B645-F5CB4BB3F7EF}" type="datetimeFigureOut">
              <a:rPr lang="ru-RU" smtClean="0"/>
              <a:t>21.02.2022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81403A-134A-4D88-BFB3-46CADBC5AB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37873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CCFD0B-BA6E-4A8D-B645-F5CB4BB3F7EF}" type="datetimeFigureOut">
              <a:rPr lang="ru-RU" smtClean="0"/>
              <a:t>21.02.2022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81403A-134A-4D88-BFB3-46CADBC5AB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66400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CCFD0B-BA6E-4A8D-B645-F5CB4BB3F7EF}" type="datetimeFigureOut">
              <a:rPr lang="ru-RU" smtClean="0"/>
              <a:t>21.02.2022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81403A-134A-4D88-BFB3-46CADBC5AB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18527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1.wdp"/><Relationship Id="rId5" Type="http://schemas.openxmlformats.org/officeDocument/2006/relationships/image" Target="../media/image12.png"/><Relationship Id="rId4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68004B2-6312-4E87-84A5-B16674EB04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F41BBCD-CFD5-4129-A63C-81400E0A12D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C0036D8F-2174-4034-8806-6D84C83FDFD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id="{B0E59EE2-CB89-4CB3-B4CE-B5B68691A85F}"/>
              </a:ext>
            </a:extLst>
          </p:cNvPr>
          <p:cNvSpPr/>
          <p:nvPr/>
        </p:nvSpPr>
        <p:spPr>
          <a:xfrm>
            <a:off x="497786" y="155851"/>
            <a:ext cx="8017564" cy="3273149"/>
          </a:xfrm>
          <a:prstGeom prst="roundRect">
            <a:avLst/>
          </a:prstGeom>
          <a:blipFill>
            <a:blip r:embed="rId3"/>
            <a:tile tx="0" ty="0" sx="100000" sy="100000" flip="none" algn="tl"/>
          </a:blip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  <a:reflection blurRad="6350" stA="52000" endA="300" endPos="35000" dir="5400000" sy="-100000" algn="bl" rotWithShape="0"/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>
                <a:solidFill>
                  <a:schemeClr val="tx1"/>
                </a:solidFill>
                <a:latin typeface="Century Gothic" panose="020B0502020202020204" pitchFamily="34" charset="0"/>
              </a:rPr>
              <a:t>«Терроризм как реальная угроза безопасности в современном обществе»</a:t>
            </a:r>
          </a:p>
        </p:txBody>
      </p:sp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id="{84503D96-E958-4BDB-89DE-7612C7397835}"/>
              </a:ext>
            </a:extLst>
          </p:cNvPr>
          <p:cNvSpPr/>
          <p:nvPr/>
        </p:nvSpPr>
        <p:spPr>
          <a:xfrm>
            <a:off x="2451653" y="5274365"/>
            <a:ext cx="6520068" cy="1037534"/>
          </a:xfrm>
          <a:prstGeom prst="roundRect">
            <a:avLst/>
          </a:prstGeom>
          <a:blipFill>
            <a:blip r:embed="rId3"/>
            <a:tile tx="0" ty="0" sx="100000" sy="100000" flip="none" algn="tl"/>
          </a:blip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  <a:reflection blurRad="6350" stA="52000" endA="300" endPos="35000" dir="5400000" sy="-100000" algn="bl" rotWithShape="0"/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Выполнила: студентка 4 «Б» группы</a:t>
            </a:r>
          </a:p>
          <a:p>
            <a:r>
              <a:rPr lang="ru-RU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Черкасова Юлиана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FB44DEFA-B2A1-4656-86BC-13221740FF2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931014" y="2760453"/>
            <a:ext cx="6313682" cy="3551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879207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51E16BF-524D-445D-9ED0-46DBE50518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809AB7E-E716-447A-9765-18463AA5FD3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A4AC70B3-669B-450E-8B9A-AEBFCDECC9B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265F6A3-114C-4D1C-9337-8110E4087682}"/>
              </a:ext>
            </a:extLst>
          </p:cNvPr>
          <p:cNvSpPr txBox="1"/>
          <p:nvPr/>
        </p:nvSpPr>
        <p:spPr>
          <a:xfrm>
            <a:off x="2286000" y="2001152"/>
            <a:ext cx="4572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ru-RU" dirty="0"/>
          </a:p>
        </p:txBody>
      </p:sp>
      <p:sp>
        <p:nvSpPr>
          <p:cNvPr id="7" name="Прямоугольник: скругленные углы 6">
            <a:extLst>
              <a:ext uri="{FF2B5EF4-FFF2-40B4-BE49-F238E27FC236}">
                <a16:creationId xmlns:a16="http://schemas.microsoft.com/office/drawing/2014/main" id="{CDA859E4-4F24-48EE-BA29-A0B04A783FFF}"/>
              </a:ext>
            </a:extLst>
          </p:cNvPr>
          <p:cNvSpPr/>
          <p:nvPr/>
        </p:nvSpPr>
        <p:spPr>
          <a:xfrm>
            <a:off x="794222" y="507625"/>
            <a:ext cx="7733472" cy="3094306"/>
          </a:xfrm>
          <a:prstGeom prst="roundRect">
            <a:avLst/>
          </a:prstGeom>
          <a:blipFill>
            <a:blip r:embed="rId3"/>
            <a:tile tx="0" ty="0" sx="100000" sy="100000" flip="none" algn="tl"/>
          </a:blip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ru-RU" dirty="0">
                <a:solidFill>
                  <a:schemeClr val="tx1"/>
                </a:solidFill>
                <a:latin typeface="Century Gothic" panose="020B0502020202020204" pitchFamily="34" charset="0"/>
              </a:rPr>
              <a:t>Одна из самых страшных страниц — захват заложников</a:t>
            </a:r>
          </a:p>
          <a:p>
            <a:pPr algn="ctr">
              <a:lnSpc>
                <a:spcPct val="150000"/>
              </a:lnSpc>
            </a:pPr>
            <a:r>
              <a:rPr lang="ru-RU" dirty="0">
                <a:solidFill>
                  <a:schemeClr val="tx1"/>
                </a:solidFill>
                <a:latin typeface="Century Gothic" panose="020B0502020202020204" pitchFamily="34" charset="0"/>
              </a:rPr>
              <a:t> </a:t>
            </a:r>
            <a:r>
              <a:rPr lang="ru-RU" u="sng" dirty="0">
                <a:solidFill>
                  <a:schemeClr val="tx1"/>
                </a:solidFill>
                <a:latin typeface="Century Gothic" panose="020B0502020202020204" pitchFamily="34" charset="0"/>
              </a:rPr>
              <a:t>1 сентября 2004 года в школе города Беслана</a:t>
            </a:r>
            <a:r>
              <a:rPr lang="ru-RU" dirty="0">
                <a:solidFill>
                  <a:schemeClr val="tx1"/>
                </a:solidFill>
                <a:latin typeface="Century Gothic" panose="020B0502020202020204" pitchFamily="34" charset="0"/>
              </a:rPr>
              <a:t>. В результате террористического акта погибли 333 человека, из них — 186 детей. Штурм школы произошел 3 сентября, именно эту дату выбрали для Дня солидарности в борьбе с терроризмом. С 2005 года в России вспоминают жертв терактов, когда-либо совершенных не территории страны</a:t>
            </a:r>
            <a:r>
              <a:rPr lang="ru-RU" sz="2000" dirty="0">
                <a:solidFill>
                  <a:schemeClr val="tx1"/>
                </a:solidFill>
                <a:latin typeface="Century Gothic" panose="020B0502020202020204" pitchFamily="34" charset="0"/>
              </a:rPr>
              <a:t>.</a:t>
            </a:r>
            <a:endParaRPr lang="ru-RU" sz="2800" dirty="0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B3995ACE-4A72-48EE-8B8A-29D863E8A06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2068" y="3922636"/>
            <a:ext cx="4380976" cy="2922111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6E7B63D6-4CC7-421D-8338-D35B0F428AE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60958" y="3962400"/>
            <a:ext cx="4271007" cy="28823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341207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437D5C7-B467-4F79-90E7-6F317B8CC5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FC50768-6835-4212-8E5C-D32121578EF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6570E041-DF60-49C6-B162-57396B79EB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id="{DD0E38B7-B573-4447-867D-0E09B28E8854}"/>
              </a:ext>
            </a:extLst>
          </p:cNvPr>
          <p:cNvSpPr/>
          <p:nvPr/>
        </p:nvSpPr>
        <p:spPr>
          <a:xfrm>
            <a:off x="814180" y="126932"/>
            <a:ext cx="7886700" cy="3172859"/>
          </a:xfrm>
          <a:prstGeom prst="roundRect">
            <a:avLst/>
          </a:prstGeom>
          <a:blipFill>
            <a:blip r:embed="rId3"/>
            <a:tile tx="0" ty="0" sx="100000" sy="100000" flip="none" algn="tl"/>
          </a:blip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ru-RU" sz="2000" i="0" u="sng" dirty="0">
                <a:solidFill>
                  <a:srgbClr val="1F1F1F"/>
                </a:solidFill>
                <a:effectLst/>
                <a:latin typeface="Century Gothic" panose="020B0502020202020204" pitchFamily="34" charset="0"/>
              </a:rPr>
              <a:t>Теракт в аэропорту Домодедово, 2011 год</a:t>
            </a:r>
          </a:p>
          <a:p>
            <a:pPr>
              <a:lnSpc>
                <a:spcPct val="150000"/>
              </a:lnSpc>
            </a:pPr>
            <a:r>
              <a:rPr lang="ru-RU" sz="2800" dirty="0"/>
              <a:t> </a:t>
            </a:r>
            <a:r>
              <a:rPr lang="ru-RU" dirty="0">
                <a:solidFill>
                  <a:schemeClr val="tx1"/>
                </a:solidFill>
                <a:latin typeface="Century Gothic" panose="020B0502020202020204" pitchFamily="34" charset="0"/>
              </a:rPr>
              <a:t>В международном терминале московского аэропорта "Домодедово" произошел взрыв. Взрывное устройство, начиненное металлическими поражающими элементами, привел в действие террорист-смертник, находившийся в толпе встречающих. Погибли 37 человек, более 120 были госпитализированы.</a:t>
            </a:r>
            <a:endParaRPr lang="ru-RU" sz="2000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0DA9787-2B47-4498-A88C-1E38997E341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5277" y="3299791"/>
            <a:ext cx="7193445" cy="35167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535043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8580A2B-D2F6-47F7-BBA1-EEAE51B48E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763DB68-078C-4FF0-842C-F0650967214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AB92574E-1A98-4276-BE4E-B3602908EF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: скругленные углы 6">
            <a:extLst>
              <a:ext uri="{FF2B5EF4-FFF2-40B4-BE49-F238E27FC236}">
                <a16:creationId xmlns:a16="http://schemas.microsoft.com/office/drawing/2014/main" id="{6FE7B0CD-D3C6-46E8-BFC6-D3ED162D52EE}"/>
              </a:ext>
            </a:extLst>
          </p:cNvPr>
          <p:cNvSpPr/>
          <p:nvPr/>
        </p:nvSpPr>
        <p:spPr>
          <a:xfrm>
            <a:off x="628650" y="426314"/>
            <a:ext cx="7886700" cy="3204782"/>
          </a:xfrm>
          <a:prstGeom prst="roundRect">
            <a:avLst/>
          </a:prstGeom>
          <a:blipFill>
            <a:blip r:embed="rId3"/>
            <a:tile tx="0" ty="0" sx="100000" sy="100000" flip="none" algn="tl"/>
          </a:blip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i="0" u="sng" strike="noStrike" kern="1200" cap="none" spc="0" normalizeH="0" baseline="0" noProof="0" dirty="0">
                <a:ln>
                  <a:noFill/>
                </a:ln>
                <a:solidFill>
                  <a:srgbClr val="1F1F1F"/>
                </a:solidFill>
                <a:effectLst/>
                <a:uLnTx/>
                <a:uFillTx/>
                <a:latin typeface="Century Gothic" panose="020B0502020202020204" pitchFamily="34" charset="0"/>
              </a:rPr>
              <a:t>Теракт </a:t>
            </a:r>
            <a:r>
              <a:rPr lang="ru-RU" sz="2000" u="sng" dirty="0">
                <a:solidFill>
                  <a:srgbClr val="1F1F1F"/>
                </a:solidFill>
                <a:latin typeface="Century Gothic" panose="020B0502020202020204" pitchFamily="34" charset="0"/>
              </a:rPr>
              <a:t>в </a:t>
            </a:r>
            <a:r>
              <a:rPr kumimoji="0" lang="ru-RU" sz="2000" i="0" u="sng" strike="noStrike" kern="1200" cap="none" spc="0" normalizeH="0" baseline="0" noProof="0" dirty="0">
                <a:ln>
                  <a:noFill/>
                </a:ln>
                <a:solidFill>
                  <a:srgbClr val="1F1F1F"/>
                </a:solidFill>
                <a:effectLst/>
                <a:uLnTx/>
                <a:uFillTx/>
                <a:latin typeface="Century Gothic" panose="020B0502020202020204" pitchFamily="34" charset="0"/>
              </a:rPr>
              <a:t>метро в Санкт- Петербурге, 2017 год</a:t>
            </a:r>
          </a:p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1F1F1F"/>
                </a:solidFill>
                <a:effectLst/>
                <a:uLnTx/>
                <a:uFillTx/>
                <a:latin typeface="Century Gothic" panose="020B0502020202020204" pitchFamily="34" charset="0"/>
              </a:rPr>
              <a:t>Взрыв прогремел в тоннеле между станциями «Сенная площадь» и «Технологический институт» 3 апреля в 14:33 по московскому времени. Террорист-смертник подорвал себя в одном из вагонов во время движения поезда.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735FBDDF-1D13-4B3A-9B3F-7C262B910F1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429000"/>
            <a:ext cx="5146717" cy="3429000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B33E3E3F-D0FC-4EB1-B080-48365160BF8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88518" y="3429000"/>
            <a:ext cx="5255482" cy="35350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813489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8C54565-08BD-4C23-B408-880EECF7E9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83B7BB1-57EE-49AD-8D4A-0EF9AE149AF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DCBD90D5-1C9E-4D9A-BFD3-C53CEDB504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id="{AFF1D124-9D85-48CF-AD26-1F95E437E0A5}"/>
              </a:ext>
            </a:extLst>
          </p:cNvPr>
          <p:cNvSpPr/>
          <p:nvPr/>
        </p:nvSpPr>
        <p:spPr>
          <a:xfrm>
            <a:off x="628650" y="146639"/>
            <a:ext cx="7886700" cy="3854655"/>
          </a:xfrm>
          <a:prstGeom prst="roundRect">
            <a:avLst/>
          </a:prstGeom>
          <a:blipFill>
            <a:blip r:embed="rId3"/>
            <a:tile tx="0" ty="0" sx="100000" sy="100000" flip="none" algn="tl"/>
          </a:blip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50000"/>
              </a:lnSpc>
            </a:pPr>
            <a:r>
              <a:rPr lang="ru-RU" sz="1400" b="1" dirty="0">
                <a:solidFill>
                  <a:schemeClr val="tx1"/>
                </a:solidFill>
                <a:effectLst/>
                <a:latin typeface="Century Gothic" panose="020B0502020202020204" pitchFamily="34" charset="0"/>
              </a:rPr>
              <a:t>17 октября 2018 года, Керчь.</a:t>
            </a:r>
            <a:r>
              <a:rPr lang="ru-RU" sz="1400" b="0" dirty="0">
                <a:solidFill>
                  <a:schemeClr val="tx1"/>
                </a:solidFill>
                <a:effectLst/>
                <a:latin typeface="Century Gothic" panose="020B0502020202020204" pitchFamily="34" charset="0"/>
              </a:rPr>
              <a:t> 18-летний студент колледжа Владислав взорвал бомбу в столовой, а затем открыл беспорядочную стрельбу. Погиб 21 человек, включая убийцу. 67 человек были ранены.</a:t>
            </a:r>
          </a:p>
          <a:p>
            <a:pPr algn="l">
              <a:lnSpc>
                <a:spcPct val="150000"/>
              </a:lnSpc>
            </a:pPr>
            <a:r>
              <a:rPr lang="ru-RU" sz="1400" b="1" dirty="0">
                <a:solidFill>
                  <a:schemeClr val="tx1"/>
                </a:solidFill>
                <a:effectLst/>
                <a:latin typeface="Century Gothic" panose="020B0502020202020204" pitchFamily="34" charset="0"/>
              </a:rPr>
              <a:t>11 мая 2021 года, Казань. </a:t>
            </a:r>
            <a:r>
              <a:rPr lang="ru-RU" sz="1400" b="0" dirty="0">
                <a:solidFill>
                  <a:schemeClr val="tx1"/>
                </a:solidFill>
                <a:effectLst/>
                <a:latin typeface="Century Gothic" panose="020B0502020202020204" pitchFamily="34" charset="0"/>
              </a:rPr>
              <a:t>19-летний </a:t>
            </a:r>
            <a:r>
              <a:rPr lang="ru-RU" sz="1400" b="0" dirty="0" err="1">
                <a:solidFill>
                  <a:schemeClr val="tx1"/>
                </a:solidFill>
                <a:effectLst/>
                <a:latin typeface="Century Gothic" panose="020B0502020202020204" pitchFamily="34" charset="0"/>
              </a:rPr>
              <a:t>Ильназ</a:t>
            </a:r>
            <a:r>
              <a:rPr lang="ru-RU" sz="1400" b="0" dirty="0">
                <a:solidFill>
                  <a:schemeClr val="tx1"/>
                </a:solidFill>
                <a:effectLst/>
                <a:latin typeface="Century Gothic" panose="020B0502020202020204" pitchFamily="34" charset="0"/>
              </a:rPr>
              <a:t> устроил взрыв и стрельбу в гимназии. Семь учеников и два учителя погибли, еще 32 человека получили ранения. После психиатрической экспертизы стрелка перевели из тюремной больницы в следственный изолятор.</a:t>
            </a:r>
          </a:p>
          <a:p>
            <a:pPr algn="l">
              <a:lnSpc>
                <a:spcPct val="150000"/>
              </a:lnSpc>
            </a:pPr>
            <a:r>
              <a:rPr lang="ru-RU" sz="1400" b="1" dirty="0">
                <a:solidFill>
                  <a:schemeClr val="tx1"/>
                </a:solidFill>
                <a:effectLst/>
                <a:latin typeface="Century Gothic" panose="020B0502020202020204" pitchFamily="34" charset="0"/>
              </a:rPr>
              <a:t>20 сентября 2021 года, Пермь.</a:t>
            </a:r>
            <a:r>
              <a:rPr lang="ru-RU" sz="1400" b="0" dirty="0">
                <a:solidFill>
                  <a:schemeClr val="tx1"/>
                </a:solidFill>
                <a:effectLst/>
                <a:latin typeface="Century Gothic" panose="020B0502020202020204" pitchFamily="34" charset="0"/>
              </a:rPr>
              <a:t> Студент первого курса университета Тимур устроил стрельбу в своем вузе. В результате нападения погибли шесть человек, еще 47 получили ранения. Сам стрелок был ранен при задержании, ему ампутировали ногу. Он выписан из больницы и дает показания.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7742B41B-D34C-436C-B43C-699BAECE6C0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17843" y="4001294"/>
            <a:ext cx="5401089" cy="2810904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C8F4C55D-9FBE-4D96-8ACA-3946201153D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4001294"/>
            <a:ext cx="4370150" cy="28567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532413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0A63F79-BEDE-4A0D-90F2-5E369093B0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258C0F5-0594-4236-BFBA-C493CB23959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B5A53980-150B-4F39-9E3C-6FD72CFA3E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3ACD68E-E113-4E0E-AF3B-FE859A54E73A}"/>
              </a:ext>
            </a:extLst>
          </p:cNvPr>
          <p:cNvSpPr txBox="1"/>
          <p:nvPr/>
        </p:nvSpPr>
        <p:spPr>
          <a:xfrm>
            <a:off x="2286000" y="3105834"/>
            <a:ext cx="4572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ru-RU" dirty="0"/>
          </a:p>
        </p:txBody>
      </p:sp>
      <p:sp>
        <p:nvSpPr>
          <p:cNvPr id="7" name="Прямоугольник: скругленные углы 6">
            <a:extLst>
              <a:ext uri="{FF2B5EF4-FFF2-40B4-BE49-F238E27FC236}">
                <a16:creationId xmlns:a16="http://schemas.microsoft.com/office/drawing/2014/main" id="{9580B2D4-945E-46B1-AB9E-C26FAA318AEE}"/>
              </a:ext>
            </a:extLst>
          </p:cNvPr>
          <p:cNvSpPr/>
          <p:nvPr/>
        </p:nvSpPr>
        <p:spPr>
          <a:xfrm>
            <a:off x="628650" y="942838"/>
            <a:ext cx="8044898" cy="1564068"/>
          </a:xfrm>
          <a:prstGeom prst="roundRect">
            <a:avLst/>
          </a:prstGeom>
          <a:blipFill>
            <a:blip r:embed="rId3"/>
            <a:tile tx="0" ty="0" sx="100000" sy="100000" flip="none" algn="tl"/>
          </a:blip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ru-RU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3 сентября </a:t>
            </a:r>
            <a:r>
              <a:rPr lang="ru-RU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в стране отмечают День солидарности в борьбе с терроризмом</a:t>
            </a: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7C08E70C-E331-4AC9-9632-C37E2777BC7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1901" y="2800487"/>
            <a:ext cx="4923183" cy="3692387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F73FAD8B-4BF5-4114-BB15-F680817DD12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6142" y="3585105"/>
            <a:ext cx="4139075" cy="29009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007091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73D77E7-B392-4B6C-9C32-F9D8A7A2C4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0FE86D8-CBDD-4B5B-BECB-AE750687EBC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09392630-4856-480C-A990-0AC628008B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175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B14E326-E4E0-4E5E-BB77-840FFCA9E962}"/>
              </a:ext>
            </a:extLst>
          </p:cNvPr>
          <p:cNvSpPr txBox="1"/>
          <p:nvPr/>
        </p:nvSpPr>
        <p:spPr>
          <a:xfrm>
            <a:off x="2186608" y="1147763"/>
            <a:ext cx="477078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dirty="0">
                <a:latin typeface="Century Gothic" panose="020B0502020202020204" pitchFamily="34" charset="0"/>
              </a:rPr>
              <a:t>Мы за мир!</a:t>
            </a:r>
          </a:p>
        </p:txBody>
      </p:sp>
      <p:sp>
        <p:nvSpPr>
          <p:cNvPr id="9" name="Прямоугольник: скругленные углы 8">
            <a:extLst>
              <a:ext uri="{FF2B5EF4-FFF2-40B4-BE49-F238E27FC236}">
                <a16:creationId xmlns:a16="http://schemas.microsoft.com/office/drawing/2014/main" id="{9D5B9CA4-408E-4D5B-8E75-ECF9F0539507}"/>
              </a:ext>
            </a:extLst>
          </p:cNvPr>
          <p:cNvSpPr/>
          <p:nvPr/>
        </p:nvSpPr>
        <p:spPr>
          <a:xfrm>
            <a:off x="549550" y="2460725"/>
            <a:ext cx="8044898" cy="1160758"/>
          </a:xfrm>
          <a:prstGeom prst="roundRect">
            <a:avLst/>
          </a:prstGeom>
          <a:blipFill>
            <a:blip r:embed="rId3"/>
            <a:tile tx="0" ty="0" sx="100000" sy="100000" flip="none" algn="tl"/>
          </a:blip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ru-RU" sz="4400" dirty="0">
                <a:solidFill>
                  <a:schemeClr val="tx1"/>
                </a:solidFill>
                <a:latin typeface="Century Gothic" panose="020B0502020202020204" pitchFamily="34" charset="0"/>
              </a:rPr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6452989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58D740B-5F6E-4F0A-8375-016B2F9A890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18925D35-FBBA-432B-93BC-0AA0A7A1E52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64C701E9-31B0-4C4D-96CE-8290ECDADC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7A4AD67-63DB-4377-8B2E-122F99F91932}"/>
              </a:ext>
            </a:extLst>
          </p:cNvPr>
          <p:cNvSpPr txBox="1"/>
          <p:nvPr/>
        </p:nvSpPr>
        <p:spPr>
          <a:xfrm>
            <a:off x="437322" y="515557"/>
            <a:ext cx="7209182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200" u="sng" dirty="0">
                <a:latin typeface="Century Gothic" panose="020B0502020202020204" pitchFamily="34" charset="0"/>
                <a:cs typeface="Times New Roman" panose="02020603050405020304" pitchFamily="18" charset="0"/>
              </a:rPr>
              <a:t>Терроризм</a:t>
            </a:r>
          </a:p>
        </p:txBody>
      </p:sp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id="{E1BEEFC5-6667-4070-9E89-79824AD26171}"/>
              </a:ext>
            </a:extLst>
          </p:cNvPr>
          <p:cNvSpPr/>
          <p:nvPr/>
        </p:nvSpPr>
        <p:spPr>
          <a:xfrm>
            <a:off x="3313043" y="2772420"/>
            <a:ext cx="5488057" cy="3314997"/>
          </a:xfrm>
          <a:prstGeom prst="roundRect">
            <a:avLst/>
          </a:prstGeom>
          <a:blipFill>
            <a:blip r:embed="rId3"/>
            <a:tile tx="0" ty="0" sx="100000" sy="100000" flip="none" algn="tl"/>
          </a:blip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  <a:reflection blurRad="6350" stA="50000" endA="300" endPos="55000" dir="5400000" sy="-100000" algn="bl" rotWithShape="0"/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— это тяжкое преступление, когда организованная группа людей стремится достичь своей цели при помощи насилия</a:t>
            </a:r>
            <a:r>
              <a:rPr lang="ru-RU" sz="3000" dirty="0">
                <a:solidFill>
                  <a:schemeClr val="tx1"/>
                </a:solidFill>
                <a:latin typeface="Century Gothic" panose="020B0502020202020204" pitchFamily="34" charset="0"/>
              </a:rPr>
              <a:t>.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E76A8E8-B4DF-4B0F-AF92-AA2F8E4AA45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312" y="2031355"/>
            <a:ext cx="5215599" cy="4170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10941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89702F1-8684-4D5F-8BD4-AE7A04DEE5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CD9093A-EBF7-4F38-96C3-0CDEFA0C34C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D91C712E-863F-42D3-B8DB-66C628EAE4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9270" y="0"/>
            <a:ext cx="926326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9C044488-0B5A-4158-8277-927EF3CF1D87}"/>
              </a:ext>
            </a:extLst>
          </p:cNvPr>
          <p:cNvSpPr txBox="1"/>
          <p:nvPr/>
        </p:nvSpPr>
        <p:spPr>
          <a:xfrm>
            <a:off x="0" y="14632"/>
            <a:ext cx="7367794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6600" i="1" dirty="0">
                <a:latin typeface="Century Gothic" panose="020B0502020202020204" pitchFamily="34" charset="0"/>
              </a:rPr>
              <a:t>Террористы</a:t>
            </a:r>
          </a:p>
        </p:txBody>
      </p:sp>
      <p:sp>
        <p:nvSpPr>
          <p:cNvPr id="9" name="Прямоугольник: скругленные углы 8">
            <a:extLst>
              <a:ext uri="{FF2B5EF4-FFF2-40B4-BE49-F238E27FC236}">
                <a16:creationId xmlns:a16="http://schemas.microsoft.com/office/drawing/2014/main" id="{1F26060C-DE5A-4497-9A8B-0B9FC50E9225}"/>
              </a:ext>
            </a:extLst>
          </p:cNvPr>
          <p:cNvSpPr/>
          <p:nvPr/>
        </p:nvSpPr>
        <p:spPr>
          <a:xfrm>
            <a:off x="4720672" y="1008372"/>
            <a:ext cx="4423327" cy="5706109"/>
          </a:xfrm>
          <a:prstGeom prst="roundRect">
            <a:avLst/>
          </a:prstGeom>
          <a:blipFill>
            <a:blip r:embed="rId3"/>
            <a:tile tx="0" ty="0" sx="100000" sy="100000" flip="none" algn="tl"/>
          </a:blip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  <a:reflection blurRad="6350" stA="52000" endA="300" endPos="35000" dir="5400000" sy="-100000" algn="bl" rotWithShape="0"/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- это люди, которые захватывают в заложники, организуют взрывы в многолюдных местах, используют оружие. Часто жертвами терроризма становятся невинные люди, среди которых есть и дети.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D5963FE-FB50-487B-8BBF-706B0B09C08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" y="1104210"/>
            <a:ext cx="4346713" cy="2897084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28D1FB8A-520F-4AB1-919C-CB308365A007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7112" r="5057"/>
          <a:stretch/>
        </p:blipFill>
        <p:spPr>
          <a:xfrm>
            <a:off x="0" y="3861427"/>
            <a:ext cx="4346713" cy="2790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63883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28B5003-8F31-4D88-A529-2F3CF8D734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A5FFE75-FC31-448C-95C4-02FAD3385E9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12ED2880-22A7-47CF-B48E-F8D1B71C6F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: скругленные углы 7">
            <a:extLst>
              <a:ext uri="{FF2B5EF4-FFF2-40B4-BE49-F238E27FC236}">
                <a16:creationId xmlns:a16="http://schemas.microsoft.com/office/drawing/2014/main" id="{49344949-A92E-42FF-99E7-D0A2EB89CDDE}"/>
              </a:ext>
            </a:extLst>
          </p:cNvPr>
          <p:cNvSpPr/>
          <p:nvPr/>
        </p:nvSpPr>
        <p:spPr>
          <a:xfrm>
            <a:off x="100220" y="1219748"/>
            <a:ext cx="8415130" cy="5075582"/>
          </a:xfrm>
          <a:prstGeom prst="roundRect">
            <a:avLst/>
          </a:prstGeom>
          <a:blipFill>
            <a:blip r:embed="rId3"/>
            <a:tile tx="0" ty="0" sx="100000" sy="100000" flip="none" algn="tl"/>
          </a:blip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: скругленные верхние углы 8">
            <a:extLst>
              <a:ext uri="{FF2B5EF4-FFF2-40B4-BE49-F238E27FC236}">
                <a16:creationId xmlns:a16="http://schemas.microsoft.com/office/drawing/2014/main" id="{1E81DDA0-94D2-45DE-A423-D1F8890DF231}"/>
              </a:ext>
            </a:extLst>
          </p:cNvPr>
          <p:cNvSpPr/>
          <p:nvPr/>
        </p:nvSpPr>
        <p:spPr>
          <a:xfrm>
            <a:off x="371061" y="321702"/>
            <a:ext cx="8401878" cy="743064"/>
          </a:xfrm>
          <a:prstGeom prst="round2SameRect">
            <a:avLst/>
          </a:prstGeom>
          <a:blipFill>
            <a:blip r:embed="rId4"/>
            <a:tile tx="0" ty="0" sx="100000" sy="100000" flip="none" algn="tl"/>
          </a:blip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4EA5289-0762-4893-BDA9-9881B2956FC1}"/>
              </a:ext>
            </a:extLst>
          </p:cNvPr>
          <p:cNvSpPr txBox="1"/>
          <p:nvPr/>
        </p:nvSpPr>
        <p:spPr>
          <a:xfrm>
            <a:off x="371061" y="406564"/>
            <a:ext cx="8415130" cy="615553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3400" dirty="0">
                <a:latin typeface="Century Gothic" panose="020B0502020202020204" pitchFamily="34" charset="0"/>
              </a:rPr>
              <a:t>Основные причины терроризма в РФ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DFDC990-37E5-442D-B4A5-EC1BBF661E1D}"/>
              </a:ext>
            </a:extLst>
          </p:cNvPr>
          <p:cNvSpPr txBox="1"/>
          <p:nvPr/>
        </p:nvSpPr>
        <p:spPr>
          <a:xfrm>
            <a:off x="100220" y="1428681"/>
            <a:ext cx="7886700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q"/>
            </a:pPr>
            <a:r>
              <a:rPr lang="ru-RU" sz="2400" dirty="0">
                <a:latin typeface="Century Gothic" panose="020B0502020202020204" pitchFamily="34" charset="0"/>
              </a:rPr>
              <a:t>Нерешенность социальных, национальных, религиозных проблем;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ru-RU" sz="2400" dirty="0">
                <a:latin typeface="Century Gothic" panose="020B0502020202020204" pitchFamily="34" charset="0"/>
              </a:rPr>
              <a:t>Расслоение общества по уровню материального состояния, культуре и образованию;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ru-RU" sz="2400" dirty="0">
                <a:latin typeface="Century Gothic" panose="020B0502020202020204" pitchFamily="34" charset="0"/>
              </a:rPr>
              <a:t>Существование незаконных организаций (религиозных, сектантских и др.);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ru-RU" sz="2400" dirty="0">
                <a:latin typeface="Century Gothic" panose="020B0502020202020204" pitchFamily="34" charset="0"/>
              </a:rPr>
              <a:t>Организованная преступность и криминализация ряда государственных </a:t>
            </a:r>
          </a:p>
          <a:p>
            <a:r>
              <a:rPr lang="ru-RU" sz="2400" dirty="0">
                <a:latin typeface="Century Gothic" panose="020B0502020202020204" pitchFamily="34" charset="0"/>
              </a:rPr>
              <a:t>и коммерческих структур;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ru-RU" sz="2400" dirty="0">
                <a:latin typeface="Century Gothic" panose="020B0502020202020204" pitchFamily="34" charset="0"/>
              </a:rPr>
              <a:t>Нежелание части населения выполнять требования законов. 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endParaRPr lang="ru-RU" sz="2400" dirty="0">
              <a:latin typeface="Century Gothic" panose="020B0502020202020204" pitchFamily="34" charset="0"/>
            </a:endParaRP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72F18240-1AF7-4CB0-B32E-02778871268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84424" y="2692445"/>
            <a:ext cx="7405431" cy="41655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44913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FCD1DD2-10AB-4BA2-A8B0-4E288A599F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244F718-86CF-44B2-99A6-0AE8C221216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8656AC6E-14DA-4E89-8A80-95802C9D27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: скругленные верхние углы 9">
            <a:extLst>
              <a:ext uri="{FF2B5EF4-FFF2-40B4-BE49-F238E27FC236}">
                <a16:creationId xmlns:a16="http://schemas.microsoft.com/office/drawing/2014/main" id="{57825B9D-1E0B-4D8A-8FB6-B100AFCDBAD9}"/>
              </a:ext>
            </a:extLst>
          </p:cNvPr>
          <p:cNvSpPr/>
          <p:nvPr/>
        </p:nvSpPr>
        <p:spPr>
          <a:xfrm>
            <a:off x="371061" y="321701"/>
            <a:ext cx="8401878" cy="954107"/>
          </a:xfrm>
          <a:prstGeom prst="round2SameRect">
            <a:avLst/>
          </a:prstGeom>
          <a:blipFill>
            <a:blip r:embed="rId3"/>
            <a:tile tx="0" ty="0" sx="100000" sy="100000" flip="none" algn="tl"/>
          </a:blip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EF825BF-8B21-49B9-A644-E74ADF6B0958}"/>
              </a:ext>
            </a:extLst>
          </p:cNvPr>
          <p:cNvSpPr txBox="1"/>
          <p:nvPr/>
        </p:nvSpPr>
        <p:spPr>
          <a:xfrm>
            <a:off x="314738" y="326997"/>
            <a:ext cx="8514523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800" b="0" i="0" dirty="0">
                <a:solidFill>
                  <a:srgbClr val="000000"/>
                </a:solidFill>
                <a:effectLst/>
                <a:latin typeface="Century Gothic" panose="020B0502020202020204" pitchFamily="34" charset="0"/>
              </a:rPr>
              <a:t>Социально-психологические характеристики террориста:</a:t>
            </a:r>
            <a:endParaRPr lang="ru-RU" sz="2800" dirty="0">
              <a:latin typeface="Century Gothic" panose="020B0502020202020204" pitchFamily="34" charset="0"/>
            </a:endParaRPr>
          </a:p>
        </p:txBody>
      </p:sp>
      <p:sp>
        <p:nvSpPr>
          <p:cNvPr id="9" name="Прямоугольник: скругленные углы 8">
            <a:extLst>
              <a:ext uri="{FF2B5EF4-FFF2-40B4-BE49-F238E27FC236}">
                <a16:creationId xmlns:a16="http://schemas.microsoft.com/office/drawing/2014/main" id="{1AEC0264-E7B4-475F-96BD-4F6A0A372E56}"/>
              </a:ext>
            </a:extLst>
          </p:cNvPr>
          <p:cNvSpPr/>
          <p:nvPr/>
        </p:nvSpPr>
        <p:spPr>
          <a:xfrm>
            <a:off x="511491" y="1438105"/>
            <a:ext cx="3276532" cy="1030380"/>
          </a:xfrm>
          <a:prstGeom prst="roundRect">
            <a:avLst/>
          </a:prstGeom>
          <a:blipFill>
            <a:blip r:embed="rId4"/>
            <a:tile tx="0" ty="0" sx="100000" sy="100000" flip="none" algn="tl"/>
          </a:blip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1D55F70-09DD-48AF-B317-2DF01183ED4A}"/>
              </a:ext>
            </a:extLst>
          </p:cNvPr>
          <p:cNvSpPr txBox="1"/>
          <p:nvPr/>
        </p:nvSpPr>
        <p:spPr>
          <a:xfrm>
            <a:off x="777249" y="1491630"/>
            <a:ext cx="274154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0" i="0" dirty="0">
                <a:effectLst/>
                <a:latin typeface="Century Gothic" panose="020B0502020202020204" pitchFamily="34" charset="0"/>
              </a:rPr>
              <a:t>преданность своему делу (террору) и своей организации</a:t>
            </a:r>
            <a:endParaRPr lang="ru-RU" dirty="0">
              <a:latin typeface="Century Gothic" panose="020B0502020202020204" pitchFamily="34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8069C2C-4E3D-4D0D-BA6F-77BFF54679D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27852" y="2244151"/>
            <a:ext cx="3077064" cy="4613849"/>
          </a:xfrm>
          <a:prstGeom prst="rect">
            <a:avLst/>
          </a:prstGeom>
        </p:spPr>
      </p:pic>
      <p:sp>
        <p:nvSpPr>
          <p:cNvPr id="20" name="Прямоугольник: скругленные углы 19">
            <a:extLst>
              <a:ext uri="{FF2B5EF4-FFF2-40B4-BE49-F238E27FC236}">
                <a16:creationId xmlns:a16="http://schemas.microsoft.com/office/drawing/2014/main" id="{0F57828B-E1A8-414A-A886-47E9EC6A99CE}"/>
              </a:ext>
            </a:extLst>
          </p:cNvPr>
          <p:cNvSpPr/>
          <p:nvPr/>
        </p:nvSpPr>
        <p:spPr>
          <a:xfrm>
            <a:off x="5559942" y="2385702"/>
            <a:ext cx="3276532" cy="901722"/>
          </a:xfrm>
          <a:prstGeom prst="roundRect">
            <a:avLst/>
          </a:prstGeom>
          <a:blipFill>
            <a:blip r:embed="rId4"/>
            <a:tile tx="0" ty="0" sx="100000" sy="100000" flip="none" algn="tl"/>
          </a:blip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lvl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выдержанность, дисциплинированность</a:t>
            </a:r>
          </a:p>
        </p:txBody>
      </p:sp>
      <p:sp>
        <p:nvSpPr>
          <p:cNvPr id="21" name="Прямоугольник: скругленные углы 20">
            <a:extLst>
              <a:ext uri="{FF2B5EF4-FFF2-40B4-BE49-F238E27FC236}">
                <a16:creationId xmlns:a16="http://schemas.microsoft.com/office/drawing/2014/main" id="{8526F841-0735-4B38-9BC1-792CDE2DB2B6}"/>
              </a:ext>
            </a:extLst>
          </p:cNvPr>
          <p:cNvSpPr/>
          <p:nvPr/>
        </p:nvSpPr>
        <p:spPr>
          <a:xfrm>
            <a:off x="239985" y="2830689"/>
            <a:ext cx="3276532" cy="2230273"/>
          </a:xfrm>
          <a:prstGeom prst="roundRect">
            <a:avLst/>
          </a:prstGeom>
          <a:blipFill>
            <a:blip r:embed="rId4"/>
            <a:tile tx="0" ty="0" sx="100000" sy="100000" flip="none" algn="tl"/>
          </a:blip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lvl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коллективизм – способность поддерживать хорошие отношения со всеми членами своей группы</a:t>
            </a:r>
          </a:p>
        </p:txBody>
      </p:sp>
      <p:sp>
        <p:nvSpPr>
          <p:cNvPr id="22" name="Прямоугольник: скругленные углы 21">
            <a:extLst>
              <a:ext uri="{FF2B5EF4-FFF2-40B4-BE49-F238E27FC236}">
                <a16:creationId xmlns:a16="http://schemas.microsoft.com/office/drawing/2014/main" id="{287C2EE5-9DA7-4613-A136-5088315A8AEA}"/>
              </a:ext>
            </a:extLst>
          </p:cNvPr>
          <p:cNvSpPr/>
          <p:nvPr/>
        </p:nvSpPr>
        <p:spPr>
          <a:xfrm>
            <a:off x="6334304" y="4771404"/>
            <a:ext cx="2642190" cy="901722"/>
          </a:xfrm>
          <a:prstGeom prst="roundRect">
            <a:avLst/>
          </a:prstGeom>
          <a:blipFill>
            <a:blip r:embed="rId4"/>
            <a:tile tx="0" ty="0" sx="100000" sy="100000" flip="none" algn="tl"/>
          </a:blip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«конспиративность»</a:t>
            </a:r>
          </a:p>
        </p:txBody>
      </p:sp>
      <p:sp>
        <p:nvSpPr>
          <p:cNvPr id="23" name="Прямоугольник: скругленные углы 22">
            <a:extLst>
              <a:ext uri="{FF2B5EF4-FFF2-40B4-BE49-F238E27FC236}">
                <a16:creationId xmlns:a16="http://schemas.microsoft.com/office/drawing/2014/main" id="{FACD1B0A-2A44-4CE0-A055-FA00E1A931DB}"/>
              </a:ext>
            </a:extLst>
          </p:cNvPr>
          <p:cNvSpPr/>
          <p:nvPr/>
        </p:nvSpPr>
        <p:spPr>
          <a:xfrm>
            <a:off x="4193477" y="1435261"/>
            <a:ext cx="4485794" cy="748342"/>
          </a:xfrm>
          <a:prstGeom prst="roundRect">
            <a:avLst/>
          </a:prstGeom>
          <a:blipFill>
            <a:blip r:embed="rId4"/>
            <a:tile tx="0" ty="0" sx="100000" sy="100000" flip="none" algn="tl"/>
          </a:blip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готовность к самопожертвованию</a:t>
            </a:r>
          </a:p>
        </p:txBody>
      </p:sp>
      <p:sp>
        <p:nvSpPr>
          <p:cNvPr id="24" name="Прямоугольник: скругленные углы 23">
            <a:extLst>
              <a:ext uri="{FF2B5EF4-FFF2-40B4-BE49-F238E27FC236}">
                <a16:creationId xmlns:a16="http://schemas.microsoft.com/office/drawing/2014/main" id="{C07A9295-8363-4C44-A4DB-2B0612C51F91}"/>
              </a:ext>
            </a:extLst>
          </p:cNvPr>
          <p:cNvSpPr/>
          <p:nvPr/>
        </p:nvSpPr>
        <p:spPr>
          <a:xfrm>
            <a:off x="6431954" y="3725102"/>
            <a:ext cx="1973407" cy="702577"/>
          </a:xfrm>
          <a:prstGeom prst="roundRect">
            <a:avLst/>
          </a:prstGeom>
          <a:blipFill>
            <a:blip r:embed="rId4"/>
            <a:tile tx="0" ty="0" sx="100000" sy="100000" flip="none" algn="tl"/>
          </a:blip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>
                <a:solidFill>
                  <a:prstClr val="black"/>
                </a:solidFill>
                <a:latin typeface="Century Gothic" panose="020B0502020202020204" pitchFamily="34" charset="0"/>
              </a:rPr>
              <a:t>повиновение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45289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C9A97BA-366C-448D-8B2E-A448FC4D21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0C52C9F-589C-446C-A54E-E5F919B12B1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48D5F2BC-02EE-4922-AC3C-CE0CD14EA4C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id="{5D70641D-8E3B-450D-831B-12A58CB14896}"/>
              </a:ext>
            </a:extLst>
          </p:cNvPr>
          <p:cNvSpPr/>
          <p:nvPr/>
        </p:nvSpPr>
        <p:spPr>
          <a:xfrm>
            <a:off x="499698" y="1061708"/>
            <a:ext cx="8722521" cy="1997129"/>
          </a:xfrm>
          <a:prstGeom prst="roundRect">
            <a:avLst/>
          </a:prstGeom>
          <a:blipFill>
            <a:blip r:embed="rId3"/>
            <a:tile tx="0" ty="0" sx="100000" sy="100000" flip="none" algn="tl"/>
          </a:blip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  <a:reflection blurRad="6350" stA="52000" endA="300" endPos="35000" dir="5400000" sy="-100000" algn="bl" rotWithShape="0"/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dirty="0">
                <a:solidFill>
                  <a:schemeClr val="tx1"/>
                </a:solidFill>
                <a:latin typeface="Century Gothic" panose="020B0502020202020204" pitchFamily="34" charset="0"/>
              </a:rPr>
              <a:t>-</a:t>
            </a:r>
            <a:r>
              <a:rPr lang="ru-RU" sz="2400" b="0" i="0" dirty="0">
                <a:solidFill>
                  <a:srgbClr val="000000"/>
                </a:solidFill>
                <a:effectLst/>
                <a:latin typeface="Century Gothic" panose="020B0502020202020204" pitchFamily="34" charset="0"/>
              </a:rPr>
              <a:t> преступление международного характера, действия отдельных лиц и организаций, направленные на достижение каких-либо целей (обычно политических) путем применения акций насилия, террористических актов.</a:t>
            </a:r>
            <a:endParaRPr lang="ru-RU" sz="2400" dirty="0">
              <a:solidFill>
                <a:schemeClr val="tx1"/>
              </a:solidFill>
              <a:latin typeface="Century Gothic" panose="020B0502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2DFE02F-D851-41B7-ACC3-D7A4DC0DBAF6}"/>
              </a:ext>
            </a:extLst>
          </p:cNvPr>
          <p:cNvSpPr txBox="1"/>
          <p:nvPr/>
        </p:nvSpPr>
        <p:spPr>
          <a:xfrm>
            <a:off x="156436" y="292267"/>
            <a:ext cx="883112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u="sng" dirty="0">
                <a:latin typeface="Century Gothic" panose="020B0502020202020204" pitchFamily="34" charset="0"/>
              </a:rPr>
              <a:t>Международный терроризм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AC30BA8C-31E1-4B65-B2D2-6A439B4B33B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8184" y="2865704"/>
            <a:ext cx="7657166" cy="40246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267289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EA7145B-8CD4-4C68-AFDD-23754FD915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FF03663-A91E-46B1-84A5-A597802D32F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2429E463-71C9-4C59-9EC7-C33AE8CEB0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id="{2AA9CB24-A3B9-4C6F-824D-B5A6BDC4A38E}"/>
              </a:ext>
            </a:extLst>
          </p:cNvPr>
          <p:cNvSpPr/>
          <p:nvPr/>
        </p:nvSpPr>
        <p:spPr>
          <a:xfrm>
            <a:off x="4890020" y="1218452"/>
            <a:ext cx="4025671" cy="3332811"/>
          </a:xfrm>
          <a:prstGeom prst="roundRect">
            <a:avLst/>
          </a:prstGeom>
          <a:blipFill>
            <a:blip r:embed="rId3"/>
            <a:tile tx="0" ty="0" sx="100000" sy="100000" flip="none" algn="tl"/>
          </a:blip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ru-RU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подготовка к террористическому акту ведется в одном государстве, а осуществляется в другом;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ru-RU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совершив террористический акт в одном государстве, террорист укрывается в другом, и встает вопрос о его выдаче (экстрадиции).</a:t>
            </a:r>
          </a:p>
        </p:txBody>
      </p:sp>
      <p:sp>
        <p:nvSpPr>
          <p:cNvPr id="7" name="Прямоугольник: скругленные верхние углы 6">
            <a:extLst>
              <a:ext uri="{FF2B5EF4-FFF2-40B4-BE49-F238E27FC236}">
                <a16:creationId xmlns:a16="http://schemas.microsoft.com/office/drawing/2014/main" id="{454D521B-C1AF-4D7C-A2E6-F0E1089E7BEC}"/>
              </a:ext>
            </a:extLst>
          </p:cNvPr>
          <p:cNvSpPr/>
          <p:nvPr/>
        </p:nvSpPr>
        <p:spPr>
          <a:xfrm>
            <a:off x="371061" y="321702"/>
            <a:ext cx="8401878" cy="743064"/>
          </a:xfrm>
          <a:prstGeom prst="round2SameRect">
            <a:avLst/>
          </a:prstGeom>
          <a:blipFill>
            <a:blip r:embed="rId4"/>
            <a:tile tx="0" ty="0" sx="100000" sy="100000" flip="none" algn="tl"/>
          </a:blip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AA9B7BD-76C6-480B-BA56-2245E67754BD}"/>
              </a:ext>
            </a:extLst>
          </p:cNvPr>
          <p:cNvSpPr txBox="1"/>
          <p:nvPr/>
        </p:nvSpPr>
        <p:spPr>
          <a:xfrm>
            <a:off x="628650" y="316333"/>
            <a:ext cx="7608093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>
                <a:latin typeface="Century Gothic" panose="020B0502020202020204" pitchFamily="34" charset="0"/>
              </a:rPr>
              <a:t>Международный терроризм имеет место в случаях, когда:</a:t>
            </a: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6B2E1236-F836-4C15-B47D-1AC57C732D1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73042" y="861550"/>
            <a:ext cx="5363403" cy="3689713"/>
          </a:xfrm>
          <a:prstGeom prst="rect">
            <a:avLst/>
          </a:prstGeom>
        </p:spPr>
      </p:pic>
      <p:sp>
        <p:nvSpPr>
          <p:cNvPr id="12" name="Прямоугольник: скругленные углы 11">
            <a:extLst>
              <a:ext uri="{FF2B5EF4-FFF2-40B4-BE49-F238E27FC236}">
                <a16:creationId xmlns:a16="http://schemas.microsoft.com/office/drawing/2014/main" id="{AC643AF3-0DAB-4E8C-9131-3A44778F5B39}"/>
              </a:ext>
            </a:extLst>
          </p:cNvPr>
          <p:cNvSpPr/>
          <p:nvPr/>
        </p:nvSpPr>
        <p:spPr>
          <a:xfrm>
            <a:off x="301319" y="4551263"/>
            <a:ext cx="8541362" cy="1941611"/>
          </a:xfrm>
          <a:prstGeom prst="roundRect">
            <a:avLst/>
          </a:prstGeom>
          <a:blipFill>
            <a:blip r:embed="rId3"/>
            <a:tile tx="0" ty="0" sx="100000" sy="100000" flip="none" algn="tl"/>
          </a:blip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Font typeface="Wingdings" panose="05000000000000000000" pitchFamily="2" charset="2"/>
              <a:buChar char="§"/>
            </a:pPr>
            <a:r>
              <a:rPr lang="ru-RU" sz="1800" dirty="0">
                <a:solidFill>
                  <a:schemeClr val="tx1"/>
                </a:solidFill>
                <a:latin typeface="Century Gothic" panose="020B0502020202020204" pitchFamily="34" charset="0"/>
              </a:rPr>
              <a:t>террорист и лица, страдающие от террористического акта, являются гражданами одного и того же государства или разных государств, но преступление совершено за пределами этих государств;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ru-RU" sz="1800" dirty="0">
                <a:solidFill>
                  <a:schemeClr val="tx1"/>
                </a:solidFill>
                <a:latin typeface="Century Gothic" panose="020B0502020202020204" pitchFamily="34" charset="0"/>
              </a:rPr>
              <a:t>террористический акт направлен против лиц, пользующихся международной защитой;</a:t>
            </a:r>
          </a:p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3273864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C39DBC8-059B-4E4A-B067-165DE94463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56B52EC-6051-452F-B712-664B9822B00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CB0353C0-14A8-4B85-A564-2922EC070B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: скругленные верхние углы 4">
            <a:extLst>
              <a:ext uri="{FF2B5EF4-FFF2-40B4-BE49-F238E27FC236}">
                <a16:creationId xmlns:a16="http://schemas.microsoft.com/office/drawing/2014/main" id="{AF88CBE0-AEB3-4CD3-BC62-920690EAEC6D}"/>
              </a:ext>
            </a:extLst>
          </p:cNvPr>
          <p:cNvSpPr/>
          <p:nvPr/>
        </p:nvSpPr>
        <p:spPr>
          <a:xfrm>
            <a:off x="371061" y="281945"/>
            <a:ext cx="8401878" cy="743064"/>
          </a:xfrm>
          <a:prstGeom prst="round2SameRect">
            <a:avLst/>
          </a:prstGeom>
          <a:blipFill>
            <a:blip r:embed="rId3"/>
            <a:tile tx="0" ty="0" sx="100000" sy="100000" flip="none" algn="tl"/>
          </a:blip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solidFill>
                  <a:schemeClr val="tx1"/>
                </a:solidFill>
                <a:latin typeface="Century Gothic" panose="020B0502020202020204" pitchFamily="34" charset="0"/>
              </a:rPr>
              <a:t>Если вас взяли в заложники:</a:t>
            </a:r>
          </a:p>
        </p:txBody>
      </p:sp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id="{D3A4C7FA-6444-4211-88F2-8A93BFBBDB8F}"/>
              </a:ext>
            </a:extLst>
          </p:cNvPr>
          <p:cNvSpPr/>
          <p:nvPr/>
        </p:nvSpPr>
        <p:spPr>
          <a:xfrm>
            <a:off x="462170" y="1180860"/>
            <a:ext cx="6018143" cy="4133262"/>
          </a:xfrm>
          <a:prstGeom prst="roundRect">
            <a:avLst/>
          </a:prstGeom>
          <a:blipFill>
            <a:blip r:embed="rId4"/>
            <a:tile tx="0" ty="0" sx="100000" sy="100000" flip="none" algn="tl"/>
          </a:blip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C220975-BC67-4C60-9AA5-607ABE749F3A}"/>
              </a:ext>
            </a:extLst>
          </p:cNvPr>
          <p:cNvSpPr txBox="1"/>
          <p:nvPr/>
        </p:nvSpPr>
        <p:spPr>
          <a:xfrm>
            <a:off x="757445" y="1342803"/>
            <a:ext cx="5815633" cy="3785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2000" dirty="0">
                <a:latin typeface="Century Gothic" panose="020B0502020202020204" pitchFamily="34" charset="0"/>
              </a:rPr>
              <a:t>не поддавайтесь панике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2000" dirty="0">
                <a:latin typeface="Century Gothic" panose="020B0502020202020204" pitchFamily="34" charset="0"/>
              </a:rPr>
              <a:t>не кричите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2000" dirty="0">
                <a:latin typeface="Century Gothic" panose="020B0502020202020204" pitchFamily="34" charset="0"/>
              </a:rPr>
              <a:t>не выражайте гнев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2000" dirty="0">
                <a:latin typeface="Century Gothic" panose="020B0502020202020204" pitchFamily="34" charset="0"/>
              </a:rPr>
              <a:t>старайтесь максимально сохранять спокойствие и выдержку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2000" dirty="0">
                <a:latin typeface="Century Gothic" panose="020B0502020202020204" pitchFamily="34" charset="0"/>
              </a:rPr>
              <a:t>не ведите самостоятельных переговоров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2000" dirty="0">
                <a:latin typeface="Century Gothic" panose="020B0502020202020204" pitchFamily="34" charset="0"/>
              </a:rPr>
              <a:t>окажите помощь людям, находящимся рядом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2000" dirty="0">
                <a:latin typeface="Century Gothic" panose="020B0502020202020204" pitchFamily="34" charset="0"/>
              </a:rPr>
              <a:t>при наличии возможности сообщите в полицию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2000" dirty="0">
                <a:latin typeface="Century Gothic" panose="020B0502020202020204" pitchFamily="34" charset="0"/>
              </a:rPr>
              <a:t>не пытайтесь убежать, если нет полной уверенности в успехе</a:t>
            </a: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4B81C9A6-095A-4AC1-AC71-7219275A69F1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biLevel thresh="50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145750" y="1306954"/>
            <a:ext cx="4240931" cy="5185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929130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B4FA72E-3436-45F7-9CC3-89961B9A05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A8A16F7-0952-4342-B420-D83ECB11967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C7C8AA2A-192C-4E42-A45F-E614F52006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id="{F3F10408-CD15-4CA1-8DF8-1F75B6758D1B}"/>
              </a:ext>
            </a:extLst>
          </p:cNvPr>
          <p:cNvSpPr/>
          <p:nvPr/>
        </p:nvSpPr>
        <p:spPr>
          <a:xfrm>
            <a:off x="231085" y="304041"/>
            <a:ext cx="8681830" cy="1325564"/>
          </a:xfrm>
          <a:prstGeom prst="roundRect">
            <a:avLst/>
          </a:prstGeom>
          <a:blipFill>
            <a:blip r:embed="rId3"/>
            <a:tile tx="0" ty="0" sx="100000" sy="100000" flip="none" algn="tl"/>
          </a:blip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Федеральный закон</a:t>
            </a:r>
          </a:p>
          <a:p>
            <a:pPr algn="ctr"/>
            <a:r>
              <a:rPr lang="ru-RU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«О борьбе с терроризмом»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A139FEC7-EA5B-41D3-9213-77C8135B5D5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71829" y="1861379"/>
            <a:ext cx="3400342" cy="48356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474356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263</TotalTime>
  <Words>619</Words>
  <Application>Microsoft Office PowerPoint</Application>
  <PresentationFormat>Экран (4:3)</PresentationFormat>
  <Paragraphs>51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1" baseType="lpstr">
      <vt:lpstr>Arial</vt:lpstr>
      <vt:lpstr>Calibri</vt:lpstr>
      <vt:lpstr>Calibri Light</vt:lpstr>
      <vt:lpstr>Century Gothic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Пользователь</cp:lastModifiedBy>
  <cp:revision>34</cp:revision>
  <dcterms:created xsi:type="dcterms:W3CDTF">2022-02-14T17:40:54Z</dcterms:created>
  <dcterms:modified xsi:type="dcterms:W3CDTF">2022-02-21T16:01:42Z</dcterms:modified>
</cp:coreProperties>
</file>