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9.jpeg"/><Relationship Id="rId7" Type="http://schemas.microsoft.com/office/2007/relationships/hdphoto" Target="../media/hdphoto5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14.jpeg"/><Relationship Id="rId5" Type="http://schemas.microsoft.com/office/2007/relationships/hdphoto" Target="../media/hdphoto4.wdp"/><Relationship Id="rId10" Type="http://schemas.openxmlformats.org/officeDocument/2006/relationships/image" Target="../media/image13.jpeg"/><Relationship Id="rId4" Type="http://schemas.openxmlformats.org/officeDocument/2006/relationships/image" Target="../media/image10.png"/><Relationship Id="rId9" Type="http://schemas.microsoft.com/office/2007/relationships/hdphoto" Target="../media/hdphoto6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7.wdp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8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st17.stpulscen.ru/images/product/374/987/455_big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41" r="3477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2058481"/>
            <a:ext cx="7772400" cy="1368152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Применение кинетического песка в работе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с младшими дошкольниками» 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51712" y="5733256"/>
            <a:ext cx="2592288" cy="720080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Панова 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Ольга Владимировна</a:t>
            </a:r>
            <a:endParaRPr lang="ru-RU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38200" y="485057"/>
            <a:ext cx="7772400" cy="7200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 комбинированного вида №16</a:t>
            </a:r>
            <a:br>
              <a:rPr lang="ru-RU" sz="1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665385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i.ytimg.com/vi/PFcrZ1i-x0s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9144000" cy="6857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838200" y="1"/>
            <a:ext cx="7772400" cy="112474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latin typeface="Bookman Old Style" pitchFamily="18" charset="0"/>
                <a:cs typeface="Times New Roman" panose="02020603050405020304" pitchFamily="18" charset="0"/>
              </a:rPr>
              <a:t>Кинетический песок</a:t>
            </a:r>
            <a:br>
              <a:rPr lang="ru-RU" sz="3600" b="1" dirty="0" smtClean="0">
                <a:latin typeface="Bookman Old Style" pitchFamily="18" charset="0"/>
                <a:cs typeface="Times New Roman" panose="02020603050405020304" pitchFamily="18" charset="0"/>
              </a:rPr>
            </a:br>
            <a:endParaRPr lang="ru-RU" sz="3600" dirty="0">
              <a:latin typeface="Bookman Old Style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692409"/>
            <a:ext cx="8352928" cy="864670"/>
          </a:xfrm>
        </p:spPr>
        <p:txBody>
          <a:bodyPr/>
          <a:lstStyle/>
          <a:p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Самая лучшая игрушка для детей – кучка песка!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	К.Д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Ушинский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/>
          </a:p>
        </p:txBody>
      </p:sp>
      <p:sp>
        <p:nvSpPr>
          <p:cNvPr id="11" name="Подзаголовок 4"/>
          <p:cNvSpPr txBox="1">
            <a:spLocks/>
          </p:cNvSpPr>
          <p:nvPr/>
        </p:nvSpPr>
        <p:spPr>
          <a:xfrm>
            <a:off x="2699792" y="1568996"/>
            <a:ext cx="6201072" cy="373221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последнее время кинетический песок достаточно популярен среди психологов, воспитателей, активных родителей и детей. Если вы не трогали его, то описать словами его свойства довольно сложно. 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Кинетический </a:t>
            </a:r>
            <a:r>
              <a:rPr lang="ru-RU" sz="1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песок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это </a:t>
            </a:r>
            <a:r>
              <a:rPr lang="ru-RU" sz="1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кварцевый песок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(98%) с </a:t>
            </a:r>
            <a:r>
              <a:rPr lang="ru-RU" sz="1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добавлением силикона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(2%), который связывает между собой песчинки в одну однородную массу. За счет этого песок приобретает новые свойства: он может и сохранять форму, и рассыпаться; слипается как мокрый и рассыпается как сухой, плотный и воздушный одновременно. Вещество имеет свойства влажного песка, однако, оно не влажное. Он слипается между собой, но не липнет к рукам и другим предметам, за счет чего </a:t>
            </a:r>
            <a:r>
              <a:rPr lang="ru-RU" sz="1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гипоаллергенен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безопасен, в нем нет микробов.</a:t>
            </a:r>
          </a:p>
          <a:p>
            <a:pPr algn="just"/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https://cdn1.ozone.ru/s3/multimedia-a/6015856462.jpg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167" b="92917" l="2556" r="9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679" r="-108" b="7120"/>
          <a:stretch/>
        </p:blipFill>
        <p:spPr bwMode="auto">
          <a:xfrm>
            <a:off x="107504" y="1568996"/>
            <a:ext cx="2592288" cy="3133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Рисунок 14" descr="https://newcastlebeach.org/images/virus-cute-5.jpg"/>
          <p:cNvPicPr/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0799" b="96965" l="53195" r="9728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365" t="50801" r="2404" b="3205"/>
          <a:stretch/>
        </p:blipFill>
        <p:spPr bwMode="auto">
          <a:xfrm>
            <a:off x="4211960" y="4797152"/>
            <a:ext cx="720080" cy="7920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32930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i.ytimg.com/vi/PFcrZ1i-x0s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9144000" cy="6857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838200" y="1"/>
            <a:ext cx="7772400" cy="155679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latin typeface="Bookman Old Style" pitchFamily="18" charset="0"/>
                <a:cs typeface="Times New Roman" panose="02020603050405020304" pitchFamily="18" charset="0"/>
              </a:rPr>
              <a:t>Санитарно-гигиенические характеристики</a:t>
            </a:r>
            <a:br>
              <a:rPr lang="ru-RU" sz="3600" b="1" dirty="0" smtClean="0">
                <a:latin typeface="Bookman Old Style" pitchFamily="18" charset="0"/>
                <a:cs typeface="Times New Roman" panose="02020603050405020304" pitchFamily="18" charset="0"/>
              </a:rPr>
            </a:br>
            <a:endParaRPr lang="ru-RU" sz="3600" dirty="0">
              <a:latin typeface="Bookman Old Style" pitchFamily="18" charset="0"/>
            </a:endParaRPr>
          </a:p>
        </p:txBody>
      </p:sp>
      <p:sp>
        <p:nvSpPr>
          <p:cNvPr id="11" name="Подзаголовок 4"/>
          <p:cNvSpPr txBox="1">
            <a:spLocks/>
          </p:cNvSpPr>
          <p:nvPr/>
        </p:nvSpPr>
        <p:spPr>
          <a:xfrm>
            <a:off x="323528" y="1124744"/>
            <a:ext cx="8577336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 algn="just">
              <a:buFont typeface="Wingdings" pitchFamily="2" charset="2"/>
              <a:buChar char="Ø"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прилипает к рукам и одежде;</a:t>
            </a:r>
          </a:p>
          <a:p>
            <a:pPr marL="285750" lvl="0" indent="-285750" algn="just">
              <a:buFont typeface="Wingdings" pitchFamily="2" charset="2"/>
              <a:buChar char="Ø"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легко собирается, если случайно рассыпался, разлетелся;</a:t>
            </a:r>
          </a:p>
          <a:p>
            <a:pPr marL="285750" lvl="0" indent="-285750" algn="just">
              <a:buFont typeface="Wingdings" pitchFamily="2" charset="2"/>
              <a:buChar char="Ø"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попадает в глаза, так как не имеет мелкую фракцию, как сухой;</a:t>
            </a:r>
          </a:p>
          <a:p>
            <a:pPr marL="285750" lvl="0" indent="-285750" algn="just">
              <a:buFont typeface="Wingdings" pitchFamily="2" charset="2"/>
              <a:buChar char="Ø"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теряет своих свойств при соприкосновении с водой;</a:t>
            </a:r>
          </a:p>
          <a:p>
            <a:pPr marL="285750" lvl="0" indent="-285750" algn="just">
              <a:buFont typeface="Wingdings" pitchFamily="2" charset="2"/>
              <a:buChar char="Ø"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 можно играть не только на специальном поддоне, но и на любой гладкой горизонтальной поверхности;</a:t>
            </a:r>
          </a:p>
          <a:p>
            <a:pPr marL="285750" lvl="0" indent="-285750" algn="just">
              <a:buFont typeface="Wingdings" pitchFamily="2" charset="2"/>
              <a:buChar char="Ø"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высыхает, срок годности неограничен, не нуждается в специальных условиях хранения.</a:t>
            </a:r>
          </a:p>
          <a:p>
            <a:pPr algn="just"/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https://sun9-52.userapi.com/impg/y-rU-NX_qdP_vyiqzzDeylkTEVMvtwPTh0NT7A/NzMtSYkFpN8.jpg?size=808x1080&amp;quality=95&amp;sign=b53ac069234356dfc7bc8658e1450280&amp;type=album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64" b="3246"/>
          <a:stretch/>
        </p:blipFill>
        <p:spPr bwMode="auto">
          <a:xfrm>
            <a:off x="539552" y="3745894"/>
            <a:ext cx="2448272" cy="24861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https://sun9-77.userapi.com/impg/5XxuldEqZNycVL2ODpXlfE2eGx2m9bKOv2xXSw/p4RZApO3gOI.jpg?size=808x1080&amp;quality=95&amp;sign=5326a5af0a90dfd6ff1a58bd34e8a6c4&amp;type=album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7" t="26087" b="1864"/>
          <a:stretch/>
        </p:blipFill>
        <p:spPr bwMode="auto">
          <a:xfrm>
            <a:off x="3347864" y="4149080"/>
            <a:ext cx="2448272" cy="24861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https://sun9-24.userapi.com/impg/esOF2QKQfoF8XJ1Kt2t1f2PPvtbv1o8kXwPb3w/Ay_3yImvpp0.jpg?size=808x1080&amp;quality=95&amp;sign=02aa420eacd0483cf6a78d361f1f753d&amp;type=album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00" r="8572" b="11913"/>
          <a:stretch/>
        </p:blipFill>
        <p:spPr bwMode="auto">
          <a:xfrm>
            <a:off x="6162328" y="3745894"/>
            <a:ext cx="2448272" cy="24861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https://savva-shop.ru/upload/iblock/0f2/0f235bf0a7d22bcdb32c720c8f42e4df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94" t="54045" r="17335" b="17457"/>
          <a:stretch/>
        </p:blipFill>
        <p:spPr bwMode="auto">
          <a:xfrm>
            <a:off x="3954785" y="3286825"/>
            <a:ext cx="1234430" cy="878803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35256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i.ytimg.com/vi/PFcrZ1i-x0s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9144000" cy="6857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838200" y="1"/>
            <a:ext cx="7772400" cy="155679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latin typeface="Bookman Old Style" pitchFamily="18" charset="0"/>
                <a:cs typeface="Times New Roman" panose="02020603050405020304" pitchFamily="18" charset="0"/>
              </a:rPr>
              <a:t>Направления применения песка</a:t>
            </a:r>
            <a:br>
              <a:rPr lang="ru-RU" sz="3600" b="1" dirty="0" smtClean="0">
                <a:latin typeface="Bookman Old Style" pitchFamily="18" charset="0"/>
                <a:cs typeface="Times New Roman" panose="02020603050405020304" pitchFamily="18" charset="0"/>
              </a:rPr>
            </a:br>
            <a:endParaRPr lang="ru-RU" sz="3600" dirty="0">
              <a:latin typeface="Bookman Old Style" pitchFamily="18" charset="0"/>
            </a:endParaRPr>
          </a:p>
        </p:txBody>
      </p:sp>
      <p:sp>
        <p:nvSpPr>
          <p:cNvPr id="11" name="Подзаголовок 4"/>
          <p:cNvSpPr txBox="1">
            <a:spLocks/>
          </p:cNvSpPr>
          <p:nvPr/>
        </p:nvSpPr>
        <p:spPr>
          <a:xfrm>
            <a:off x="323528" y="980727"/>
            <a:ext cx="6120680" cy="280831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МЕЛКОЙ МОТОРИКИ. Кинетический песок помогает развитию моторики. Его можно сжимать, прихлопывать, </a:t>
            </a:r>
            <a:r>
              <a:rPr lang="ru-RU" sz="1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тромбовать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Можно протыкать пальцами, защипывать (для развития указательных пальчиков и щипкового захвата). Можно оставлять отпечатки пальцами, разными сторонами ладошки, «месить» песок как тесто (развитие мышц рук). Используя разные предметы можно тренировать навыки пользования ножом, скалкой и т.п. Использовать формочки для песка, пластилина, чтобы получились аккуратные отпечатки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одзаголовок 4"/>
          <p:cNvSpPr txBox="1">
            <a:spLocks/>
          </p:cNvSpPr>
          <p:nvPr/>
        </p:nvSpPr>
        <p:spPr>
          <a:xfrm>
            <a:off x="2771800" y="3573016"/>
            <a:ext cx="6049416" cy="306896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2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РИСОВАНИЕ И ПОДГОТОВКА РУКИ К ПИСЬМУ. До того, как ребенок начнет учиться писать ручкой, полезно предоставить ему возможность попробовать рисовать и отрабатывать навыки предварительного письма на различных «сенсорных поверхностях». Кинетический песок идеально подходит для этих целей. Дети могут рисовать пальцами или небольшими «приспособлениями» (счетными палочками, зубочистками, палочками от мороженого, </a:t>
            </a:r>
            <a:r>
              <a:rPr lang="ru-RU" sz="21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неподточенным</a:t>
            </a:r>
            <a:r>
              <a:rPr lang="ru-RU" sz="2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карандашом). Пусть рисуют черточки, каракули, геометрические фигуры, повторяют написание букв по вашему примеру. Это даст им дополнительные сенсорные навыки и поможет приобрести опыт письма даже без письменных принадлежностей.</a:t>
            </a:r>
          </a:p>
          <a:p>
            <a:pPr algn="just"/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https://cdn2.static1-sima-land.com/items/3655044/2/700-nw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9" y="1022808"/>
            <a:ext cx="1115346" cy="11604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Рисунок 15" descr="https://avatars.mds.yandex.net/get-mpic/4076910/img_id2225584892123524990.jpeg/orig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17" b="9000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555" y="2276872"/>
            <a:ext cx="1261661" cy="1152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https://avatars.mds.yandex.net/get-mpic/5232956/img_id6933675889726527356.jpeg/orig"/>
          <p:cNvPicPr/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37" b="89960" l="10000" r="962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1" y="2276872"/>
            <a:ext cx="1187354" cy="1152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https://avatars.mds.yandex.net/get-mpic/4493022/img_id822696320102016860.jpeg/orig"/>
          <p:cNvPicPr/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9145" l="2224" r="8994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5108"/>
          <a:stretch/>
        </p:blipFill>
        <p:spPr bwMode="auto">
          <a:xfrm>
            <a:off x="7703942" y="1022808"/>
            <a:ext cx="972885" cy="12540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Рисунок 18" descr="https://rostov.umitoy.ru/upload/iblock/8df/8df928327799270c5866a71172324073.jpg"/>
          <p:cNvPicPr/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" t="4062" r="66955" b="5312"/>
          <a:stretch/>
        </p:blipFill>
        <p:spPr bwMode="auto">
          <a:xfrm>
            <a:off x="1667844" y="3573016"/>
            <a:ext cx="1125151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Рисунок 19" descr="https://rostov.umitoy.ru/upload/iblock/8df/8df928327799270c5866a71172324073.jpg"/>
          <p:cNvPicPr/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08" t="4062" r="34871" b="8124"/>
          <a:stretch/>
        </p:blipFill>
        <p:spPr bwMode="auto">
          <a:xfrm>
            <a:off x="416900" y="3573016"/>
            <a:ext cx="1224136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1" name="Рисунок 20" descr="https://www.maam.ru/upload/blogs/detsad-1131230-1491596519.jpg"/>
          <p:cNvPicPr/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473" r="41731" b="10064"/>
          <a:stretch/>
        </p:blipFill>
        <p:spPr bwMode="auto">
          <a:xfrm>
            <a:off x="535445" y="5445224"/>
            <a:ext cx="2211182" cy="13681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326308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i.ytimg.com/vi/PFcrZ1i-x0s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9144000" cy="6857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838200" y="1"/>
            <a:ext cx="7772400" cy="155679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latin typeface="Bookman Old Style" pitchFamily="18" charset="0"/>
                <a:cs typeface="Times New Roman" panose="02020603050405020304" pitchFamily="18" charset="0"/>
              </a:rPr>
              <a:t>Направления применения песка</a:t>
            </a:r>
            <a:br>
              <a:rPr lang="ru-RU" sz="3600" b="1" dirty="0" smtClean="0">
                <a:latin typeface="Bookman Old Style" pitchFamily="18" charset="0"/>
                <a:cs typeface="Times New Roman" panose="02020603050405020304" pitchFamily="18" charset="0"/>
              </a:rPr>
            </a:br>
            <a:endParaRPr lang="ru-RU" sz="3600" dirty="0">
              <a:latin typeface="Bookman Old Style" pitchFamily="18" charset="0"/>
            </a:endParaRPr>
          </a:p>
        </p:txBody>
      </p:sp>
      <p:sp>
        <p:nvSpPr>
          <p:cNvPr id="11" name="Подзаголовок 4"/>
          <p:cNvSpPr txBox="1">
            <a:spLocks/>
          </p:cNvSpPr>
          <p:nvPr/>
        </p:nvSpPr>
        <p:spPr>
          <a:xfrm>
            <a:off x="323528" y="980727"/>
            <a:ext cx="6120680" cy="280831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ТВОРЧЕСКОГО МЫШЛЕНИЯ. Кинетический песок — материал, «открытый» для фантазии (то есть нет определенного и единственного способа, как с ним можно играть). Песок развивает в детях творческие способности. У ребенка формируется определенный опыт, он открывает для себя новые и новые цепочки «идея — воплощение, деятельность, двигательная активность — результат». При работе с «открытым материалом» ребенок сначала думает, как именно использовать эту «субстанцию». Потом идет процесс обдумывания плана действий. Ну и самое приятное — получение результата.</a:t>
            </a:r>
          </a:p>
          <a:p>
            <a:pPr algn="just"/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одзаголовок 4"/>
          <p:cNvSpPr txBox="1">
            <a:spLocks/>
          </p:cNvSpPr>
          <p:nvPr/>
        </p:nvSpPr>
        <p:spPr>
          <a:xfrm>
            <a:off x="2771800" y="3717032"/>
            <a:ext cx="6049416" cy="273630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РЕЛАКСАЦИЯ. Взаимодействие с кинетическим песком улучшает общее эмоциональное состояние. Способствует не только мышечному расслаблению, но и эмоциональному. Если медленно много раз пропустить песок через пальцы, то инстинктивно замедлится дыхание. Соответственно, наступает состояние расслабления. Песок можно мять, перетирать в руках, растягивать, разглаживать, приминать, тем самым как- бы «заземлять» негативную энергию.</a:t>
            </a:r>
          </a:p>
          <a:p>
            <a:pPr algn="just"/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agmashop.ru/images/upload/28882b3f1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986"/>
          <a:stretch/>
        </p:blipFill>
        <p:spPr bwMode="auto">
          <a:xfrm>
            <a:off x="6473117" y="1052736"/>
            <a:ext cx="2137483" cy="13321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https://cdn.imgbb.ru/community/193/1935101/201511/08dc359cb3b625ba652b53d52c833811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34" b="24873"/>
          <a:stretch/>
        </p:blipFill>
        <p:spPr bwMode="auto">
          <a:xfrm>
            <a:off x="6444209" y="2492896"/>
            <a:ext cx="2166392" cy="12241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https://xn--80aqgg1a.xn--p1ai/upload/medialibrary/5da/n2097.jpg"/>
          <p:cNvPicPr/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90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167" r="15130"/>
          <a:stretch/>
        </p:blipFill>
        <p:spPr bwMode="auto">
          <a:xfrm>
            <a:off x="323528" y="3751245"/>
            <a:ext cx="2448272" cy="241405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6326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i.ytimg.com/vi/PFcrZ1i-x0s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9144000" cy="6857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838200" y="1"/>
            <a:ext cx="7772400" cy="155679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latin typeface="Bookman Old Style" pitchFamily="18" charset="0"/>
                <a:cs typeface="Times New Roman" panose="02020603050405020304" pitchFamily="18" charset="0"/>
              </a:rPr>
              <a:t>Направления применения песка</a:t>
            </a:r>
            <a:br>
              <a:rPr lang="ru-RU" sz="3600" b="1" dirty="0" smtClean="0">
                <a:latin typeface="Bookman Old Style" pitchFamily="18" charset="0"/>
                <a:cs typeface="Times New Roman" panose="02020603050405020304" pitchFamily="18" charset="0"/>
              </a:rPr>
            </a:br>
            <a:endParaRPr lang="ru-RU" sz="3600" dirty="0">
              <a:latin typeface="Bookman Old Style" pitchFamily="18" charset="0"/>
            </a:endParaRPr>
          </a:p>
        </p:txBody>
      </p:sp>
      <p:sp>
        <p:nvSpPr>
          <p:cNvPr id="11" name="Подзаголовок 4"/>
          <p:cNvSpPr txBox="1">
            <a:spLocks/>
          </p:cNvSpPr>
          <p:nvPr/>
        </p:nvSpPr>
        <p:spPr>
          <a:xfrm>
            <a:off x="323528" y="1124744"/>
            <a:ext cx="8496944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РЕЧИ. Развитие речи тесно связано с развитием мелкой моторики, поэтому упражнения для рук способствуют активизации речи. Работа над развитием активного словаря идет, когда ребенок, отвечая на вопрос: «Какой песок?», «Что делает?», «Что я делаю с песком?», «На что похож?» описывает с помощью прилагательных, глаголов, существительных свойства песка, свои возможности с песком и т.п. На песке можно оставлять отпечатки букв, слогов, слов, обучать ребенка азам чтения.</a:t>
            </a:r>
          </a:p>
          <a:p>
            <a:pPr algn="just"/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s://fs02.vseosvita.ua/0200lejn-5b94/005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00" t="19200" b="16000"/>
          <a:stretch/>
        </p:blipFill>
        <p:spPr bwMode="auto">
          <a:xfrm>
            <a:off x="1475656" y="3300807"/>
            <a:ext cx="3743325" cy="3086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https://ds05.infourok.ru/uploads/ex/00c0/0005f42f-67f686ef/img29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2" t="25854" r="26603" b="5556"/>
          <a:stretch/>
        </p:blipFill>
        <p:spPr bwMode="auto">
          <a:xfrm>
            <a:off x="5595937" y="3284985"/>
            <a:ext cx="2047875" cy="30860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11577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i.ytimg.com/vi/PFcrZ1i-x0s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9144000" cy="6857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 rot="20140034">
            <a:off x="3519411" y="2105145"/>
            <a:ext cx="5487460" cy="28133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 smtClean="0">
                <a:solidFill>
                  <a:srgbClr val="7030A0"/>
                </a:solidFill>
                <a:latin typeface="Bookman Old Style" pitchFamily="18" charset="0"/>
                <a:cs typeface="Times New Roman" panose="02020603050405020304" pitchFamily="18" charset="0"/>
              </a:rPr>
              <a:t>СПАСИБО ЗА ВНИМАНИЕ!</a:t>
            </a:r>
            <a:br>
              <a:rPr lang="ru-RU" sz="4800" b="1" dirty="0" smtClean="0">
                <a:solidFill>
                  <a:srgbClr val="7030A0"/>
                </a:solidFill>
                <a:latin typeface="Bookman Old Style" pitchFamily="18" charset="0"/>
                <a:cs typeface="Times New Roman" panose="02020603050405020304" pitchFamily="18" charset="0"/>
              </a:rPr>
            </a:br>
            <a:endParaRPr lang="ru-RU" sz="4800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pic>
        <p:nvPicPr>
          <p:cNvPr id="7170" name="Picture 2" descr="https://avatars.mds.yandex.net/i?id=2b89e9a1a7dc077eac2eb7823b1feea5-5312152-images-thumbs&amp;n=1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031" b="91068" l="6750" r="926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581" t="8210" r="16780" b="7764"/>
          <a:stretch/>
        </p:blipFill>
        <p:spPr bwMode="auto">
          <a:xfrm>
            <a:off x="179512" y="1340768"/>
            <a:ext cx="3302078" cy="5641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2404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533</Words>
  <Application>Microsoft Office PowerPoint</Application>
  <PresentationFormat>Экран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  ТЕМА:  «Применение кинетического песка в работе  с младшими дошкольниками»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ТЕМА:  «Применение кинетического песка в работе  с младшими дошкольниками»    </dc:title>
  <dc:creator>Пантера Добрая</dc:creator>
  <cp:lastModifiedBy>Пантера Добрая</cp:lastModifiedBy>
  <cp:revision>19</cp:revision>
  <dcterms:created xsi:type="dcterms:W3CDTF">2022-04-10T05:27:19Z</dcterms:created>
  <dcterms:modified xsi:type="dcterms:W3CDTF">2022-04-10T10:59:14Z</dcterms:modified>
</cp:coreProperties>
</file>