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2" r:id="rId5"/>
    <p:sldId id="265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FF33"/>
    <a:srgbClr val="99CC00"/>
    <a:srgbClr val="3366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>
              <a:lnSpc>
                <a:spcPct val="115000"/>
              </a:lnSpc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8154" y="188640"/>
            <a:ext cx="5544616" cy="2304288"/>
          </a:xfrm>
        </p:spPr>
        <p:txBody>
          <a:bodyPr>
            <a:normAutofit/>
          </a:bodyPr>
          <a:lstStyle/>
          <a:p>
            <a:pPr algn="r">
              <a:lnSpc>
                <a:spcPct val="115000"/>
              </a:lnSpc>
            </a:pPr>
            <a:r>
              <a:rPr lang="ru-RU" sz="2200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Климова Татьяна Леонидовна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000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2000" dirty="0">
                <a:latin typeface="Calibri"/>
                <a:ea typeface="Times New Roman"/>
                <a:cs typeface="Times New Roman"/>
              </a:rPr>
            </a:br>
            <a:r>
              <a:rPr lang="ru-RU" sz="1600" b="1" i="1" dirty="0">
                <a:latin typeface="Times New Roman"/>
                <a:ea typeface="Times New Roman"/>
                <a:cs typeface="Times New Roman"/>
              </a:rPr>
              <a:t>педагог дополнительного образования </a:t>
            </a:r>
            <a:r>
              <a:rPr lang="ru-RU" sz="1600" b="1" i="1" dirty="0" smtClean="0">
                <a:latin typeface="Times New Roman"/>
                <a:ea typeface="Times New Roman"/>
                <a:cs typeface="Times New Roman"/>
              </a:rPr>
              <a:t>                             высшая квалификационная категория</a:t>
            </a:r>
            <a:br>
              <a:rPr lang="ru-RU" sz="1600" b="1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1600" b="1" i="1" dirty="0" smtClean="0">
                <a:latin typeface="Times New Roman"/>
                <a:ea typeface="Times New Roman"/>
                <a:cs typeface="Times New Roman"/>
              </a:rPr>
              <a:t>МАОУ «</a:t>
            </a:r>
            <a:r>
              <a:rPr lang="ru-RU" sz="1600" b="1" i="1" dirty="0" err="1" smtClean="0">
                <a:latin typeface="Times New Roman"/>
                <a:ea typeface="Times New Roman"/>
                <a:cs typeface="Times New Roman"/>
              </a:rPr>
              <a:t>Сервинская</a:t>
            </a:r>
            <a:r>
              <a:rPr lang="ru-RU" sz="1600" b="1" i="1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600" b="1" i="1" smtClean="0">
                <a:latin typeface="Times New Roman"/>
                <a:ea typeface="Times New Roman"/>
                <a:cs typeface="Times New Roman"/>
              </a:rPr>
              <a:t> «ОоШ</a:t>
            </a:r>
            <a:r>
              <a:rPr lang="ru-RU" sz="1600" b="1" i="1" dirty="0" smtClean="0">
                <a:latin typeface="Times New Roman"/>
                <a:ea typeface="Times New Roman"/>
                <a:cs typeface="Times New Roman"/>
              </a:rPr>
              <a:t>»</a:t>
            </a:r>
            <a:r>
              <a:rPr lang="ru-RU" sz="3200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3200" dirty="0"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61695" y="2708920"/>
            <a:ext cx="5544616" cy="2034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800" b="1" dirty="0" smtClean="0">
                <a:solidFill>
                  <a:srgbClr val="009900"/>
                </a:solidFill>
                <a:latin typeface="Times New Roman"/>
                <a:ea typeface="Times New Roman"/>
                <a:cs typeface="Times New Roman"/>
              </a:rPr>
              <a:t> Приемы развития рефлексивных умений у учащихся на занятиях в дополнительном образовании </a:t>
            </a:r>
          </a:p>
        </p:txBody>
      </p:sp>
    </p:spTree>
    <p:extLst>
      <p:ext uri="{BB962C8B-B14F-4D97-AF65-F5344CB8AC3E}">
        <p14:creationId xmlns:p14="http://schemas.microsoft.com/office/powerpoint/2010/main" val="2153562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50711" y="-7207"/>
            <a:ext cx="5688632" cy="1581150"/>
          </a:xfrm>
        </p:spPr>
        <p:txBody>
          <a:bodyPr>
            <a:normAutofit fontScale="25000" lnSpcReduction="20000"/>
          </a:bodyPr>
          <a:lstStyle/>
          <a:p>
            <a:pPr algn="r">
              <a:lnSpc>
                <a:spcPct val="115000"/>
              </a:lnSpc>
            </a:pPr>
            <a:r>
              <a:rPr lang="ru-RU" sz="4800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4800" dirty="0">
              <a:latin typeface="Calibri"/>
              <a:ea typeface="Times New Roman"/>
              <a:cs typeface="Times New Roman"/>
            </a:endParaRPr>
          </a:p>
          <a:p>
            <a:pPr indent="449580" algn="just">
              <a:lnSpc>
                <a:spcPct val="115000"/>
              </a:lnSpc>
            </a:pPr>
            <a:r>
              <a:rPr lang="ru-RU" sz="6400" b="1" dirty="0" smtClean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Перед </a:t>
            </a:r>
            <a:r>
              <a:rPr lang="ru-RU" sz="6400" b="1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современным педагогом стоит важная задача – научить ребёнка учиться самостоятельно. </a:t>
            </a:r>
            <a:endParaRPr lang="ru-RU" sz="6400" b="1" dirty="0">
              <a:solidFill>
                <a:srgbClr val="006600"/>
              </a:solidFill>
              <a:latin typeface="Calibri"/>
              <a:ea typeface="Times New Roman"/>
              <a:cs typeface="Times New Roman"/>
            </a:endParaRPr>
          </a:p>
          <a:p>
            <a:pPr indent="449580" algn="just">
              <a:lnSpc>
                <a:spcPct val="115000"/>
              </a:lnSpc>
            </a:pPr>
            <a:r>
              <a:rPr lang="ru-RU" sz="6400" b="1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Один из этапов учебной деятельности, как любой другой, является оценивание достигнутого результата, по - этому одна из задач образовательной программы сформулирована следующим образом: сформировать умение оценивать собственные достижения.</a:t>
            </a:r>
            <a:endParaRPr lang="ru-RU" sz="6400" b="1" dirty="0">
              <a:solidFill>
                <a:srgbClr val="006600"/>
              </a:solidFill>
              <a:latin typeface="Calibri"/>
              <a:ea typeface="Times New Roman"/>
              <a:cs typeface="Times New Roman"/>
            </a:endParaRPr>
          </a:p>
          <a:p>
            <a:pPr indent="449580" algn="just">
              <a:lnSpc>
                <a:spcPct val="115000"/>
              </a:lnSpc>
            </a:pPr>
            <a:r>
              <a:rPr lang="ru-RU" sz="6400" b="1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В системе дополнительного образования отсутствует система оценивания в общепринятом понимании. Часто педагоги применяют самооценку и </a:t>
            </a:r>
            <a:r>
              <a:rPr lang="ru-RU" sz="6400" b="1" dirty="0" err="1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взаимооценку</a:t>
            </a:r>
            <a:r>
              <a:rPr lang="ru-RU" sz="6400" b="1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 учащихся. Именно в объединении дополнительного образования наиболее рационально формировать у ребёнка контрольную самостоятельность, так как здесь он занимается любимым делом, выбранным им самим. Самооценка становится средством принятия решения учащимся относительно дальнейших своих действий на занятии. Далее у ребёнка появляется необходимость самоконтроля, а педагог помогает формировать его как средство видеть, предвидеть возможные затруднения, возникающие в деятельности</a:t>
            </a:r>
            <a:r>
              <a:rPr lang="ru-RU" sz="6400" b="1" dirty="0" smtClean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6400" b="1" dirty="0">
              <a:solidFill>
                <a:srgbClr val="006600"/>
              </a:solidFill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5011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50711" y="-7207"/>
            <a:ext cx="5688632" cy="1581150"/>
          </a:xfrm>
        </p:spPr>
        <p:txBody>
          <a:bodyPr>
            <a:normAutofit fontScale="25000" lnSpcReduction="20000"/>
          </a:bodyPr>
          <a:lstStyle/>
          <a:p>
            <a:pPr algn="r">
              <a:lnSpc>
                <a:spcPct val="115000"/>
              </a:lnSpc>
            </a:pPr>
            <a:r>
              <a:rPr lang="ru-RU" sz="4800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4800" dirty="0">
              <a:latin typeface="Calibri"/>
              <a:ea typeface="Times New Roman"/>
              <a:cs typeface="Times New Roman"/>
            </a:endParaRPr>
          </a:p>
          <a:p>
            <a:pPr indent="449580" algn="just">
              <a:lnSpc>
                <a:spcPct val="115000"/>
              </a:lnSpc>
            </a:pPr>
            <a:r>
              <a:rPr lang="ru-RU" sz="7200" b="1" dirty="0" smtClean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Исследователи </a:t>
            </a:r>
            <a:r>
              <a:rPr lang="ru-RU" sz="7200" b="1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определили, что оценке подвергаются, с одной стороны, имеющиеся и отсутствующие знания, с другой стороны, условия, помогающие построить способ деятельности. Часто в этой ситуации наблюдается оценка только предметного содержания (знаю – не знаю), оценка же идеального (смыслового) действия  (т.е. психологическое развитие) оказывается вне внимания педагога и ученика. Для того, чтобы приблизить контрольную самостоятельность  ребёнка к идеальной, педагогу необходимо изменить собственную роль: от организатора внешней экспертизы перейти к разработке инструментов </a:t>
            </a:r>
            <a:r>
              <a:rPr lang="ru-RU" sz="7200" b="1" dirty="0" err="1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самооценивания</a:t>
            </a:r>
            <a:r>
              <a:rPr lang="ru-RU" sz="7200" b="1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 ребёнком его достижений.</a:t>
            </a:r>
            <a:endParaRPr lang="ru-RU" sz="7200" b="1" dirty="0">
              <a:solidFill>
                <a:srgbClr val="006600"/>
              </a:solidFill>
              <a:latin typeface="Calibri"/>
              <a:ea typeface="Times New Roman"/>
              <a:cs typeface="Times New Roman"/>
            </a:endParaRPr>
          </a:p>
          <a:p>
            <a:pPr indent="449580" algn="just">
              <a:lnSpc>
                <a:spcPct val="115000"/>
              </a:lnSpc>
            </a:pPr>
            <a:r>
              <a:rPr lang="ru-RU" sz="7200" b="1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Исходя из теоретических положений, хочу привести примеры инструментов, которые применяются в нашем объединении для формирования у детей контрольной самостоятельности с применением педагогической техники А. </a:t>
            </a:r>
            <a:r>
              <a:rPr lang="ru-RU" sz="7200" b="1" dirty="0" err="1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Гина</a:t>
            </a:r>
            <a:r>
              <a:rPr lang="ru-RU" sz="7200" b="1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7200" b="1" dirty="0">
              <a:solidFill>
                <a:srgbClr val="006600"/>
              </a:solidFill>
              <a:latin typeface="Calibri"/>
              <a:ea typeface="Times New Roman"/>
              <a:cs typeface="Times New Roman"/>
            </a:endParaRPr>
          </a:p>
          <a:p>
            <a:pPr indent="449580" algn="just">
              <a:lnSpc>
                <a:spcPct val="115000"/>
              </a:lnSpc>
            </a:pPr>
            <a:r>
              <a:rPr lang="ru-RU" sz="5600" b="1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56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25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743323" y="1484784"/>
            <a:ext cx="5120640" cy="4752528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учебной деятельности — способность обучающегося к оценке собственной учебной деятельности с точки зрения ее соответствия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требованиям, адекватности задаче и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лат. обращение назад, отражение) — самоанализ, осмысление, оценка предпосылок, условий и течения собственной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осмысление им собственной учебной деятельности</a:t>
            </a:r>
            <a:r>
              <a:rPr lang="ru-RU" sz="14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39896" y="404664"/>
            <a:ext cx="5120640" cy="936104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учебной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13094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743323" y="1196752"/>
            <a:ext cx="5120640" cy="4105871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mtClean="0"/>
              <a:t>По содержанию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39896" y="260648"/>
            <a:ext cx="5120640" cy="7200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учебной  рефлексии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1859340"/>
            <a:ext cx="31500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Коммуникационная</a:t>
            </a:r>
            <a:r>
              <a:rPr lang="ru-RU" dirty="0"/>
              <a:t> (обмен мнениями о новой информации)</a:t>
            </a:r>
          </a:p>
          <a:p>
            <a:r>
              <a:rPr lang="ru-RU" dirty="0"/>
              <a:t>  </a:t>
            </a:r>
            <a:r>
              <a:rPr lang="ru-RU" b="1" dirty="0"/>
              <a:t>Информационная</a:t>
            </a:r>
            <a:r>
              <a:rPr lang="ru-RU" dirty="0"/>
              <a:t> (приобретение нового знания)</a:t>
            </a:r>
          </a:p>
          <a:p>
            <a:r>
              <a:rPr lang="ru-RU" dirty="0"/>
              <a:t>  </a:t>
            </a:r>
            <a:r>
              <a:rPr lang="ru-RU" b="1" dirty="0"/>
              <a:t>Мотивационная</a:t>
            </a:r>
            <a:r>
              <a:rPr lang="ru-RU" dirty="0"/>
              <a:t> (побуждение к дальнейшему расширению информационного поля)</a:t>
            </a:r>
          </a:p>
          <a:p>
            <a:r>
              <a:rPr lang="ru-RU" dirty="0"/>
              <a:t>  </a:t>
            </a:r>
            <a:r>
              <a:rPr lang="ru-RU" b="1" dirty="0"/>
              <a:t>Оценочная</a:t>
            </a:r>
            <a:r>
              <a:rPr lang="ru-RU" dirty="0"/>
              <a:t> (соотнесение новой информации и имеющихся знаний, выработка собственной позиции, оценка процесса).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6757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50711" y="-7207"/>
            <a:ext cx="5688632" cy="1581150"/>
          </a:xfrm>
        </p:spPr>
        <p:txBody>
          <a:bodyPr>
            <a:normAutofit/>
          </a:bodyPr>
          <a:lstStyle/>
          <a:p>
            <a:pPr algn="r">
              <a:lnSpc>
                <a:spcPct val="115000"/>
              </a:lnSpc>
            </a:pPr>
            <a:r>
              <a:rPr lang="ru-RU" sz="4800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4800" dirty="0">
              <a:latin typeface="Calibri"/>
              <a:ea typeface="Times New Roman"/>
              <a:cs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136972"/>
              </p:ext>
            </p:extLst>
          </p:nvPr>
        </p:nvGraphicFramePr>
        <p:xfrm>
          <a:off x="251520" y="188640"/>
          <a:ext cx="8712968" cy="6624828"/>
        </p:xfrm>
        <a:graphic>
          <a:graphicData uri="http://schemas.openxmlformats.org/drawingml/2006/table">
            <a:tbl>
              <a:tblPr firstRow="1" firstCol="1" bandRow="1"/>
              <a:tblGrid>
                <a:gridCol w="169450"/>
                <a:gridCol w="2998902"/>
                <a:gridCol w="5544616"/>
              </a:tblGrid>
              <a:tr h="1973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Описание приёма</a:t>
                      </a:r>
                      <a:endParaRPr lang="ru-RU" sz="140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Пример</a:t>
                      </a:r>
                      <a:endParaRPr lang="ru-RU" sz="1400" dirty="0">
                        <a:solidFill>
                          <a:srgbClr val="0066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1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Опрос – итог.</a:t>
                      </a:r>
                      <a:endParaRPr lang="ru-RU" sz="1400" dirty="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конце занятия педагог задаёт вопросы, побуждающие к рефлексии.</a:t>
                      </a:r>
                      <a:endParaRPr lang="ru-RU" sz="1400" dirty="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Что на занятии  было главным?</a:t>
                      </a:r>
                      <a:endParaRPr lang="ru-RU" sz="1400" dirty="0">
                        <a:solidFill>
                          <a:srgbClr val="0066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Что было интересным?</a:t>
                      </a:r>
                      <a:endParaRPr lang="ru-RU" sz="1400" dirty="0">
                        <a:solidFill>
                          <a:srgbClr val="0066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один и тот же вопрос могут ответить несколько человек. Мнения, возможно, не совпадут. Важно: педагог не должен добиваться именно тех ответов, какие необходимы, но он сам тоже может высказывать своё мнение.</a:t>
                      </a:r>
                      <a:endParaRPr lang="ru-RU" sz="1400" dirty="0">
                        <a:solidFill>
                          <a:srgbClr val="0066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7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Повтор с контролем</a:t>
                      </a:r>
                      <a:endParaRPr lang="ru-RU" sz="1400" dirty="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процессе занятия учащиеся работают в парах и закрепляют теорию в практической деятельности,  при необходимости помогая друг другу.</a:t>
                      </a:r>
                      <a:endParaRPr lang="ru-RU" sz="1400" dirty="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Работая над композицией из соломы</a:t>
                      </a:r>
                      <a:r>
                        <a:rPr lang="ru-RU" sz="1400" dirty="0" smtClean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учащиеся </a:t>
                      </a: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обмениваются приобретенным опытом при оформлении композиции из соломы, как сделать так, чтобы детали из соломы были выпуклыми</a:t>
                      </a:r>
                      <a:r>
                        <a:rPr lang="ru-RU" sz="1400" dirty="0" smtClean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? Одни </a:t>
                      </a: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обучающиеся задают вопросы, другие по вызову педагога или опрашивающего на них отвечают.</a:t>
                      </a:r>
                      <a:endParaRPr lang="ru-RU" sz="1400" dirty="0">
                        <a:solidFill>
                          <a:srgbClr val="0066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7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Повторяем с расширением</a:t>
                      </a:r>
                      <a:endParaRPr lang="ru-RU" sz="1400" dirty="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Учащиеся составляют серию вопросов к изученному на занятиях материалу</a:t>
                      </a:r>
                      <a:endParaRPr lang="ru-RU" sz="1400" dirty="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 этом совсем необязательно, чтобы педагог на них отвечал! Пусть некоторые из них  останутся  как открытые проблемы данной темы.</a:t>
                      </a:r>
                      <a:endParaRPr lang="ru-RU" sz="1400" dirty="0">
                        <a:solidFill>
                          <a:srgbClr val="0066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занятия: «Строение пера птицы», дети составили вопросы: </a:t>
                      </a:r>
                      <a:endParaRPr lang="ru-RU" sz="1400" dirty="0">
                        <a:solidFill>
                          <a:srgbClr val="0066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Перечислите из каких частей состоит  перо птицы?</a:t>
                      </a:r>
                      <a:endParaRPr lang="ru-RU" sz="1400" dirty="0">
                        <a:solidFill>
                          <a:srgbClr val="0066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Какую функцию выполняет крыло?</a:t>
                      </a:r>
                      <a:endParaRPr lang="ru-RU" sz="1400" dirty="0">
                        <a:solidFill>
                          <a:srgbClr val="0066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0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Свои примеры</a:t>
                      </a:r>
                      <a:endParaRPr lang="ru-RU" sz="1400" dirty="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Ученики подготавливают свои примеры  к новому материалу</a:t>
                      </a:r>
                      <a:endParaRPr lang="ru-RU" sz="1400" dirty="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занятии по закреплению способов засушивания растений, им предлагается найти самим другие способы консервации растений.</a:t>
                      </a:r>
                      <a:endParaRPr lang="ru-RU" sz="1400" dirty="0">
                        <a:solidFill>
                          <a:srgbClr val="0066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7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Пересечение тем</a:t>
                      </a:r>
                      <a:endParaRPr lang="ru-RU" sz="1400" dirty="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9FF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Ученики подбирают или придумывают свои примеры, связывающие последний изученный материал с любой раннее изученной темой.</a:t>
                      </a:r>
                      <a:endParaRPr lang="ru-RU" sz="1400" dirty="0">
                        <a:solidFill>
                          <a:srgbClr val="99FF3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Прием хорош тем, что повторение предыдущего сколь угодно давно изученного материала происходит без отрыва от сегодняшнего, к тому же такое пересечение позволяет каждый раз посмотреть на свои знания немного под другим углом. </a:t>
                      </a:r>
                      <a:endParaRPr lang="ru-RU" sz="1400" dirty="0">
                        <a:solidFill>
                          <a:srgbClr val="0066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162" marR="55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9282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55368" y="1916832"/>
            <a:ext cx="5688632" cy="1581150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7200" dirty="0"/>
              <a:t>Большую роль в оценке и контроле играет диалогическое общение. Высказывая своё мнение учащиеся дают правильные и не правильные ответы. Понимание разницы точек зрения участвующих в разговоре пробуждает самостоятельную мысль ребёнка и заставляет оценивать высказываемые суждения – таким образом </a:t>
            </a:r>
            <a:r>
              <a:rPr lang="ru-RU" sz="7200" dirty="0" smtClean="0"/>
              <a:t> развивается </a:t>
            </a:r>
            <a:r>
              <a:rPr lang="ru-RU" sz="7200" dirty="0"/>
              <a:t>оценочная </a:t>
            </a:r>
            <a:r>
              <a:rPr lang="ru-RU" sz="7200" dirty="0" smtClean="0"/>
              <a:t>деятельность.</a:t>
            </a:r>
          </a:p>
          <a:p>
            <a:pPr algn="just">
              <a:lnSpc>
                <a:spcPct val="115000"/>
              </a:lnSpc>
            </a:pPr>
            <a:endParaRPr lang="ru-RU" sz="7200" dirty="0"/>
          </a:p>
          <a:p>
            <a:pPr algn="r">
              <a:lnSpc>
                <a:spcPct val="115000"/>
              </a:lnSpc>
            </a:pPr>
            <a:r>
              <a:rPr lang="ru-RU" sz="4800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4800" dirty="0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4" name="Рисунок 3" descr="C:\Users\User\Desktop\IMG_424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9" r="5854" b="14102"/>
          <a:stretch/>
        </p:blipFill>
        <p:spPr bwMode="auto">
          <a:xfrm>
            <a:off x="6732240" y="4365104"/>
            <a:ext cx="2308498" cy="23835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User\AppData\Local\Temp\Rar$DI25.733\DSCF504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6" b="23104"/>
          <a:stretch/>
        </p:blipFill>
        <p:spPr bwMode="auto">
          <a:xfrm>
            <a:off x="3635896" y="188640"/>
            <a:ext cx="1800200" cy="16561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User\AppData\Local\Temp\Rar$DI00.550\IMG_431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899" y="4221088"/>
            <a:ext cx="1640012" cy="25275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1917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Другая 1">
      <a:dk1>
        <a:srgbClr val="D38C6C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42</TotalTime>
  <Words>415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Soho</vt:lpstr>
      <vt:lpstr> Климова Татьяна Леонидовна,  педагог дополнительного образования                              высшая квалификационная категория МАОУ «Сервинская  «ОоШ» </vt:lpstr>
      <vt:lpstr>Презентация PowerPoint</vt:lpstr>
      <vt:lpstr>Презентация PowerPoint</vt:lpstr>
      <vt:lpstr>Рефлексия учебной деятельности</vt:lpstr>
      <vt:lpstr>Виды учебной  рефлексии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Nout</cp:lastModifiedBy>
  <cp:revision>13</cp:revision>
  <dcterms:created xsi:type="dcterms:W3CDTF">2014-04-15T10:51:11Z</dcterms:created>
  <dcterms:modified xsi:type="dcterms:W3CDTF">2023-02-01T15:01:09Z</dcterms:modified>
</cp:coreProperties>
</file>