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67" r:id="rId5"/>
    <p:sldId id="259" r:id="rId6"/>
    <p:sldId id="260" r:id="rId7"/>
    <p:sldId id="261" r:id="rId8"/>
    <p:sldId id="262" r:id="rId9"/>
    <p:sldId id="263" r:id="rId10"/>
    <p:sldId id="264" r:id="rId11"/>
    <p:sldId id="265" r:id="rId12"/>
    <p:sldId id="266" r:id="rId13"/>
    <p:sldId id="268" r:id="rId14"/>
    <p:sldId id="269" r:id="rId15"/>
    <p:sldId id="270" r:id="rId16"/>
  </p:sldIdLst>
  <p:sldSz cx="9144000" cy="5143500" type="screen16x9"/>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569" autoAdjust="0"/>
    <p:restoredTop sz="94660"/>
  </p:normalViewPr>
  <p:slideViewPr>
    <p:cSldViewPr>
      <p:cViewPr varScale="1">
        <p:scale>
          <a:sx n="111" d="100"/>
          <a:sy n="111" d="100"/>
        </p:scale>
        <p:origin x="-638" y="-82"/>
      </p:cViewPr>
      <p:guideLst>
        <p:guide orient="horz" pos="162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1597819"/>
            <a:ext cx="7772400" cy="1102519"/>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A7724BAE-51BE-44B1-A145-D4D51669AFE3}" type="datetimeFigureOut">
              <a:rPr lang="ru-RU" smtClean="0"/>
              <a:pPr/>
              <a:t>01.02.2023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8EC85E03-10F5-4956-87D7-7ADF82A55794}" type="slidenum">
              <a:rPr lang="ru-RU" smtClean="0"/>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A7724BAE-51BE-44B1-A145-D4D51669AFE3}" type="datetimeFigureOut">
              <a:rPr lang="ru-RU" smtClean="0"/>
              <a:pPr/>
              <a:t>01.02.2023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8EC85E03-10F5-4956-87D7-7ADF82A55794}"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154781"/>
            <a:ext cx="2057400" cy="3290888"/>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154781"/>
            <a:ext cx="6019800" cy="3290888"/>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A7724BAE-51BE-44B1-A145-D4D51669AFE3}" type="datetimeFigureOut">
              <a:rPr lang="ru-RU" smtClean="0"/>
              <a:pPr/>
              <a:t>01.02.2023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8EC85E03-10F5-4956-87D7-7ADF82A55794}"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A7724BAE-51BE-44B1-A145-D4D51669AFE3}" type="datetimeFigureOut">
              <a:rPr lang="ru-RU" smtClean="0"/>
              <a:pPr/>
              <a:t>01.02.2023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8EC85E03-10F5-4956-87D7-7ADF82A55794}"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3305176"/>
            <a:ext cx="7772400" cy="1021556"/>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A7724BAE-51BE-44B1-A145-D4D51669AFE3}" type="datetimeFigureOut">
              <a:rPr lang="ru-RU" smtClean="0"/>
              <a:pPr/>
              <a:t>01.02.2023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8EC85E03-10F5-4956-87D7-7ADF82A55794}" type="slidenum">
              <a:rPr lang="ru-RU" smtClean="0"/>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900113"/>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900113"/>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A7724BAE-51BE-44B1-A145-D4D51669AFE3}" type="datetimeFigureOut">
              <a:rPr lang="ru-RU" smtClean="0"/>
              <a:pPr/>
              <a:t>01.02.2023</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8EC85E03-10F5-4956-87D7-7ADF82A55794}"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05979"/>
            <a:ext cx="8229600" cy="857250"/>
          </a:xfrm>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A7724BAE-51BE-44B1-A145-D4D51669AFE3}" type="datetimeFigureOut">
              <a:rPr lang="ru-RU" smtClean="0"/>
              <a:pPr/>
              <a:t>01.02.2023</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8EC85E03-10F5-4956-87D7-7ADF82A55794}" type="slidenum">
              <a:rPr lang="ru-RU" smtClean="0"/>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A7724BAE-51BE-44B1-A145-D4D51669AFE3}" type="datetimeFigureOut">
              <a:rPr lang="ru-RU" smtClean="0"/>
              <a:pPr/>
              <a:t>01.02.2023</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8EC85E03-10F5-4956-87D7-7ADF82A55794}"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A7724BAE-51BE-44B1-A145-D4D51669AFE3}" type="datetimeFigureOut">
              <a:rPr lang="ru-RU" smtClean="0"/>
              <a:pPr/>
              <a:t>01.02.2023</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8EC85E03-10F5-4956-87D7-7ADF82A55794}"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1" y="204787"/>
            <a:ext cx="3008313" cy="871538"/>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A7724BAE-51BE-44B1-A145-D4D51669AFE3}" type="datetimeFigureOut">
              <a:rPr lang="ru-RU" smtClean="0"/>
              <a:pPr/>
              <a:t>01.02.2023</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8EC85E03-10F5-4956-87D7-7ADF82A55794}"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3600450"/>
            <a:ext cx="5486400" cy="425054"/>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A7724BAE-51BE-44B1-A145-D4D51669AFE3}" type="datetimeFigureOut">
              <a:rPr lang="ru-RU" smtClean="0"/>
              <a:pPr/>
              <a:t>01.02.2023</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8EC85E03-10F5-4956-87D7-7ADF82A55794}" type="slidenum">
              <a:rPr lang="ru-RU" smtClean="0"/>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A7724BAE-51BE-44B1-A145-D4D51669AFE3}" type="datetimeFigureOut">
              <a:rPr lang="ru-RU" smtClean="0"/>
              <a:pPr/>
              <a:t>01.02.2023</a:t>
            </a:fld>
            <a:endParaRPr lang="ru-RU"/>
          </a:p>
        </p:txBody>
      </p:sp>
      <p:sp>
        <p:nvSpPr>
          <p:cNvPr id="5" name="Нижний колонтитул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8EC85E03-10F5-4956-87D7-7ADF82A55794}"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7.xml"/><Relationship Id="rId5" Type="http://schemas.openxmlformats.org/officeDocument/2006/relationships/image" Target="../media/image8.png"/><Relationship Id="rId4" Type="http://schemas.openxmlformats.org/officeDocument/2006/relationships/image" Target="../media/image7.png"/></Relationships>
</file>

<file path=ppt/slides/_rels/slide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t="-10000" b="-10000"/>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55576" y="1707654"/>
            <a:ext cx="7772400" cy="1102519"/>
          </a:xfrm>
        </p:spPr>
        <p:txBody>
          <a:bodyPr>
            <a:normAutofit fontScale="90000"/>
          </a:bodyPr>
          <a:lstStyle/>
          <a:p>
            <a:r>
              <a:rPr lang="ru-RU" sz="4000" dirty="0">
                <a:latin typeface="Times New Roman" pitchFamily="18" charset="0"/>
                <a:cs typeface="Times New Roman" pitchFamily="18" charset="0"/>
              </a:rPr>
              <a:t>ПРОЕКТНЫЕ ЗАДАЧИ НА </a:t>
            </a:r>
            <a:br>
              <a:rPr lang="ru-RU" sz="4000" dirty="0">
                <a:latin typeface="Times New Roman" pitchFamily="18" charset="0"/>
                <a:cs typeface="Times New Roman" pitchFamily="18" charset="0"/>
              </a:rPr>
            </a:br>
            <a:r>
              <a:rPr lang="ru-RU" sz="4000" dirty="0">
                <a:latin typeface="Times New Roman" pitchFamily="18" charset="0"/>
                <a:cs typeface="Times New Roman" pitchFamily="18" charset="0"/>
              </a:rPr>
              <a:t>УРОКАХ В НАЧАЛЬНОЙ </a:t>
            </a:r>
            <a:r>
              <a:rPr lang="ru-RU" sz="4000" dirty="0" smtClean="0">
                <a:latin typeface="Times New Roman" pitchFamily="18" charset="0"/>
                <a:cs typeface="Times New Roman" pitchFamily="18" charset="0"/>
              </a:rPr>
              <a:t/>
            </a:r>
            <a:br>
              <a:rPr lang="ru-RU" sz="4000" dirty="0" smtClean="0">
                <a:latin typeface="Times New Roman" pitchFamily="18" charset="0"/>
                <a:cs typeface="Times New Roman" pitchFamily="18" charset="0"/>
              </a:rPr>
            </a:br>
            <a:r>
              <a:rPr lang="ru-RU" sz="4000" dirty="0" smtClean="0">
                <a:latin typeface="Times New Roman" pitchFamily="18" charset="0"/>
                <a:cs typeface="Times New Roman" pitchFamily="18" charset="0"/>
              </a:rPr>
              <a:t>ШКОЛЕ</a:t>
            </a:r>
            <a:r>
              <a:rPr lang="ru-RU" dirty="0"/>
              <a:t/>
            </a:r>
            <a:br>
              <a:rPr lang="ru-RU" dirty="0"/>
            </a:br>
            <a:endParaRPr lang="ru-RU" dirty="0"/>
          </a:p>
        </p:txBody>
      </p:sp>
      <p:sp>
        <p:nvSpPr>
          <p:cNvPr id="3" name="Подзаголовок 2"/>
          <p:cNvSpPr>
            <a:spLocks noGrp="1"/>
          </p:cNvSpPr>
          <p:nvPr>
            <p:ph type="subTitle" idx="1"/>
          </p:nvPr>
        </p:nvSpPr>
        <p:spPr>
          <a:xfrm>
            <a:off x="1547664" y="2931790"/>
            <a:ext cx="6400800" cy="378346"/>
          </a:xfrm>
        </p:spPr>
        <p:txBody>
          <a:bodyPr>
            <a:noAutofit/>
          </a:bodyPr>
          <a:lstStyle/>
          <a:p>
            <a:r>
              <a:rPr lang="ru-RU" sz="2400" dirty="0" smtClean="0">
                <a:solidFill>
                  <a:schemeClr val="tx1"/>
                </a:solidFill>
                <a:latin typeface="Times New Roman" pitchFamily="18" charset="0"/>
                <a:cs typeface="Times New Roman" pitchFamily="18" charset="0"/>
              </a:rPr>
              <a:t>на примере 4 б класса</a:t>
            </a:r>
            <a:endParaRPr lang="ru-RU" sz="2400" dirty="0">
              <a:solidFill>
                <a:schemeClr val="tx1"/>
              </a:solidFill>
              <a:latin typeface="Times New Roman" pitchFamily="18" charset="0"/>
              <a:cs typeface="Times New Roman" pitchFamily="18" charset="0"/>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179512" y="123478"/>
            <a:ext cx="3960440" cy="4801314"/>
          </a:xfrm>
          <a:prstGeom prst="rect">
            <a:avLst/>
          </a:prstGeom>
        </p:spPr>
        <p:txBody>
          <a:bodyPr wrap="square">
            <a:spAutoFit/>
          </a:bodyPr>
          <a:lstStyle/>
          <a:p>
            <a:r>
              <a:rPr lang="ru-RU" dirty="0" smtClean="0">
                <a:latin typeface="Times New Roman" pitchFamily="18" charset="0"/>
                <a:cs typeface="Times New Roman" pitchFamily="18" charset="0"/>
              </a:rPr>
              <a:t>Задание 3 :</a:t>
            </a:r>
          </a:p>
          <a:p>
            <a:r>
              <a:rPr lang="ru-RU" dirty="0" smtClean="0">
                <a:latin typeface="Times New Roman" pitchFamily="18" charset="0"/>
                <a:cs typeface="Times New Roman" pitchFamily="18" charset="0"/>
              </a:rPr>
              <a:t>В своё путешествие по Золотому кольцу мы отправимся из Москвы. Мы поедем на </a:t>
            </a:r>
            <a:r>
              <a:rPr lang="ru-RU" dirty="0" err="1" smtClean="0">
                <a:latin typeface="Times New Roman" pitchFamily="18" charset="0"/>
                <a:cs typeface="Times New Roman" pitchFamily="18" charset="0"/>
              </a:rPr>
              <a:t>северо</a:t>
            </a:r>
            <a:r>
              <a:rPr lang="ru-RU" dirty="0" smtClean="0">
                <a:latin typeface="Times New Roman" pitchFamily="18" charset="0"/>
                <a:cs typeface="Times New Roman" pitchFamily="18" charset="0"/>
              </a:rPr>
              <a:t>- восток. Какой же город мы посетим первым? Используя таблицу 1, определите, на каком расстоянии от Москвы он находится? Сколько времени мы будем добираться до него, если скорость нашего автобуса будет 60 км/час? Используя таблицу 1, составьте свою задачу и запишите её. Из какого города мы вернемся в Москву, когда наше путешествие по Золотому кольцу России закончится?</a:t>
            </a:r>
          </a:p>
          <a:p>
            <a:pPr algn="ctr"/>
            <a:r>
              <a:rPr lang="ru-RU" b="1" dirty="0" smtClean="0">
                <a:solidFill>
                  <a:srgbClr val="0070C0"/>
                </a:solidFill>
              </a:rPr>
              <a:t>Учащиеся выполняют вычисление: 120:60=2 часа и 80• 10=800 км</a:t>
            </a:r>
            <a:endParaRPr lang="ru-RU" b="1" dirty="0">
              <a:solidFill>
                <a:srgbClr val="0070C0"/>
              </a:solidFill>
              <a:latin typeface="Times New Roman" pitchFamily="18" charset="0"/>
              <a:cs typeface="Times New Roman" pitchFamily="18" charset="0"/>
            </a:endParaRPr>
          </a:p>
        </p:txBody>
      </p:sp>
      <p:pic>
        <p:nvPicPr>
          <p:cNvPr id="21506" name="Picture 2"/>
          <p:cNvPicPr>
            <a:picLocks noChangeAspect="1" noChangeArrowheads="1"/>
          </p:cNvPicPr>
          <p:nvPr/>
        </p:nvPicPr>
        <p:blipFill>
          <a:blip r:embed="rId2" cstate="print"/>
          <a:srcRect l="41343" t="19950" r="22039" b="11801"/>
          <a:stretch>
            <a:fillRect/>
          </a:stretch>
        </p:blipFill>
        <p:spPr bwMode="auto">
          <a:xfrm>
            <a:off x="4499992" y="195486"/>
            <a:ext cx="4464496" cy="4680520"/>
          </a:xfrm>
          <a:prstGeom prst="rect">
            <a:avLst/>
          </a:prstGeom>
          <a:noFill/>
          <a:ln w="9525">
            <a:noFill/>
            <a:miter lim="800000"/>
            <a:headEnd/>
            <a:tailEnd/>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107504" y="126742"/>
            <a:ext cx="3816424" cy="5016758"/>
          </a:xfrm>
          <a:prstGeom prst="rect">
            <a:avLst/>
          </a:prstGeom>
        </p:spPr>
        <p:txBody>
          <a:bodyPr wrap="square">
            <a:spAutoFit/>
          </a:bodyPr>
          <a:lstStyle/>
          <a:p>
            <a:r>
              <a:rPr lang="ru-RU" sz="2000" dirty="0" smtClean="0">
                <a:latin typeface="Times New Roman" pitchFamily="18" charset="0"/>
                <a:cs typeface="Times New Roman" pitchFamily="18" charset="0"/>
              </a:rPr>
              <a:t>Задание 4 </a:t>
            </a:r>
          </a:p>
          <a:p>
            <a:r>
              <a:rPr lang="ru-RU" sz="2000" dirty="0" smtClean="0">
                <a:latin typeface="Times New Roman" pitchFamily="18" charset="0"/>
                <a:cs typeface="Times New Roman" pitchFamily="18" charset="0"/>
              </a:rPr>
              <a:t>Ярославль – самый крупный город Золотого кольца, он основан князем Ярославом Мудрым. Используя таблицу 1, вычислите площадь города Ярославля. Она примерно равна площади, полученной в результате следующих вычислений: если из года основания Ярославля вычесть количество его жителей, а разность разделить пополам. </a:t>
            </a:r>
            <a:r>
              <a:rPr lang="ru-RU" sz="2000" dirty="0">
                <a:latin typeface="Times New Roman" pitchFamily="18" charset="0"/>
                <a:cs typeface="Times New Roman" pitchFamily="18" charset="0"/>
              </a:rPr>
              <a:t>У</a:t>
            </a:r>
            <a:r>
              <a:rPr lang="ru-RU" sz="2000" dirty="0" smtClean="0">
                <a:latin typeface="Times New Roman" pitchFamily="18" charset="0"/>
                <a:cs typeface="Times New Roman" pitchFamily="18" charset="0"/>
              </a:rPr>
              <a:t>чащиеся выполняют вычисление :</a:t>
            </a:r>
          </a:p>
          <a:p>
            <a:r>
              <a:rPr lang="ru-RU" sz="2000" dirty="0" smtClean="0">
                <a:latin typeface="Times New Roman" pitchFamily="18" charset="0"/>
                <a:cs typeface="Times New Roman" pitchFamily="18" charset="0"/>
              </a:rPr>
              <a:t>(1010 – 610): 2 =200 км</a:t>
            </a:r>
            <a:r>
              <a:rPr lang="ru-RU" sz="1200" dirty="0" smtClean="0">
                <a:latin typeface="Times New Roman" pitchFamily="18" charset="0"/>
                <a:cs typeface="Times New Roman" pitchFamily="18" charset="0"/>
              </a:rPr>
              <a:t>2</a:t>
            </a:r>
            <a:endParaRPr lang="ru-RU" sz="2000" dirty="0">
              <a:latin typeface="Times New Roman" pitchFamily="18" charset="0"/>
              <a:cs typeface="Times New Roman" pitchFamily="18" charset="0"/>
            </a:endParaRPr>
          </a:p>
        </p:txBody>
      </p:sp>
      <p:pic>
        <p:nvPicPr>
          <p:cNvPr id="22530" name="Picture 2"/>
          <p:cNvPicPr>
            <a:picLocks noChangeAspect="1" noChangeArrowheads="1"/>
          </p:cNvPicPr>
          <p:nvPr/>
        </p:nvPicPr>
        <p:blipFill>
          <a:blip r:embed="rId2" cstate="print"/>
          <a:srcRect/>
          <a:stretch>
            <a:fillRect/>
          </a:stretch>
        </p:blipFill>
        <p:spPr bwMode="auto">
          <a:xfrm>
            <a:off x="4139952" y="123478"/>
            <a:ext cx="4448043" cy="2502024"/>
          </a:xfrm>
          <a:prstGeom prst="rect">
            <a:avLst/>
          </a:prstGeom>
          <a:noFill/>
          <a:ln w="9525">
            <a:noFill/>
            <a:miter lim="800000"/>
            <a:headEnd/>
            <a:tailEnd/>
          </a:ln>
        </p:spPr>
      </p:pic>
      <p:pic>
        <p:nvPicPr>
          <p:cNvPr id="22531" name="Picture 3"/>
          <p:cNvPicPr>
            <a:picLocks noChangeAspect="1" noChangeArrowheads="1"/>
          </p:cNvPicPr>
          <p:nvPr/>
        </p:nvPicPr>
        <p:blipFill>
          <a:blip r:embed="rId3" cstate="print"/>
          <a:srcRect/>
          <a:stretch>
            <a:fillRect/>
          </a:stretch>
        </p:blipFill>
        <p:spPr bwMode="auto">
          <a:xfrm>
            <a:off x="4932040" y="2760770"/>
            <a:ext cx="3983991" cy="2240995"/>
          </a:xfrm>
          <a:prstGeom prst="rect">
            <a:avLst/>
          </a:prstGeom>
          <a:noFill/>
          <a:ln w="9525">
            <a:noFill/>
            <a:miter lim="800000"/>
            <a:headEnd/>
            <a:tailEnd/>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179512" y="339502"/>
            <a:ext cx="4572000" cy="1200329"/>
          </a:xfrm>
          <a:prstGeom prst="rect">
            <a:avLst/>
          </a:prstGeom>
        </p:spPr>
        <p:txBody>
          <a:bodyPr>
            <a:spAutoFit/>
          </a:bodyPr>
          <a:lstStyle/>
          <a:p>
            <a:r>
              <a:rPr lang="ru-RU" dirty="0" smtClean="0">
                <a:latin typeface="Times New Roman" pitchFamily="18" charset="0"/>
                <a:cs typeface="Times New Roman" pitchFamily="18" charset="0"/>
              </a:rPr>
              <a:t>Задание 5:</a:t>
            </a:r>
          </a:p>
          <a:p>
            <a:r>
              <a:rPr lang="ru-RU" dirty="0" smtClean="0">
                <a:latin typeface="Times New Roman" pitchFamily="18" charset="0"/>
                <a:cs typeface="Times New Roman" pitchFamily="18" charset="0"/>
              </a:rPr>
              <a:t> Представьте себя экскурсоводами и опишите достопримечательности</a:t>
            </a:r>
          </a:p>
          <a:p>
            <a:r>
              <a:rPr lang="ru-RU" dirty="0" smtClean="0">
                <a:latin typeface="Times New Roman" pitchFamily="18" charset="0"/>
                <a:cs typeface="Times New Roman" pitchFamily="18" charset="0"/>
              </a:rPr>
              <a:t> этих городов</a:t>
            </a:r>
            <a:endParaRPr lang="ru-RU" dirty="0">
              <a:latin typeface="Times New Roman" pitchFamily="18" charset="0"/>
              <a:cs typeface="Times New Roman" pitchFamily="18" charset="0"/>
            </a:endParaRPr>
          </a:p>
        </p:txBody>
      </p:sp>
      <p:pic>
        <p:nvPicPr>
          <p:cNvPr id="23554" name="Picture 2"/>
          <p:cNvPicPr>
            <a:picLocks noChangeAspect="1" noChangeArrowheads="1"/>
          </p:cNvPicPr>
          <p:nvPr/>
        </p:nvPicPr>
        <p:blipFill>
          <a:blip r:embed="rId2" cstate="print"/>
          <a:srcRect l="39571" t="25200" r="20857" b="14001"/>
          <a:stretch>
            <a:fillRect/>
          </a:stretch>
        </p:blipFill>
        <p:spPr bwMode="auto">
          <a:xfrm>
            <a:off x="4139952" y="267494"/>
            <a:ext cx="4824536" cy="4169618"/>
          </a:xfrm>
          <a:prstGeom prst="rect">
            <a:avLst/>
          </a:prstGeom>
          <a:noFill/>
          <a:ln w="9525">
            <a:noFill/>
            <a:miter lim="800000"/>
            <a:headEnd/>
            <a:tailEnd/>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107504" y="483518"/>
            <a:ext cx="4464496" cy="4247317"/>
          </a:xfrm>
          <a:prstGeom prst="rect">
            <a:avLst/>
          </a:prstGeom>
        </p:spPr>
        <p:txBody>
          <a:bodyPr wrap="square">
            <a:spAutoFit/>
          </a:bodyPr>
          <a:lstStyle/>
          <a:p>
            <a:r>
              <a:rPr lang="ru-RU" dirty="0" smtClean="0"/>
              <a:t>Оформите свой рекламный продукт, включив художественный текст с ответами на вопросы: </a:t>
            </a:r>
          </a:p>
          <a:p>
            <a:pPr marL="342900" indent="-342900">
              <a:buAutoNum type="arabicPeriod"/>
            </a:pPr>
            <a:r>
              <a:rPr lang="ru-RU" dirty="0" smtClean="0"/>
              <a:t>Так почему же эти города России стали «Золотым кольцом»? </a:t>
            </a:r>
          </a:p>
          <a:p>
            <a:pPr marL="342900" indent="-342900">
              <a:buAutoNum type="arabicPeriod"/>
            </a:pPr>
            <a:r>
              <a:rPr lang="ru-RU" dirty="0" smtClean="0"/>
              <a:t>2. В каком значении употреблено словосочетание «Золотое кольцо», в прямом или переносном? </a:t>
            </a:r>
          </a:p>
          <a:p>
            <a:pPr marL="342900" indent="-342900">
              <a:buAutoNum type="arabicPeriod"/>
            </a:pPr>
            <a:r>
              <a:rPr lang="ru-RU" dirty="0" smtClean="0"/>
              <a:t>3. Можно ли сказать, что маршрут назван «Золотым кольцом» потому, что эти города украшают нашу Родину, а достопримечательности их бесценны и могут быть сравнимы с дорогим металлом? </a:t>
            </a:r>
          </a:p>
          <a:p>
            <a:pPr marL="342900" indent="-342900"/>
            <a:r>
              <a:rPr lang="ru-RU" dirty="0" smtClean="0"/>
              <a:t>Презентуйте свои работы.</a:t>
            </a:r>
            <a:endParaRPr lang="ru-RU" dirty="0"/>
          </a:p>
        </p:txBody>
      </p:sp>
      <p:pic>
        <p:nvPicPr>
          <p:cNvPr id="24578" name="Picture 2"/>
          <p:cNvPicPr>
            <a:picLocks noChangeAspect="1" noChangeArrowheads="1"/>
          </p:cNvPicPr>
          <p:nvPr/>
        </p:nvPicPr>
        <p:blipFill>
          <a:blip r:embed="rId2" cstate="print"/>
          <a:srcRect/>
          <a:stretch>
            <a:fillRect/>
          </a:stretch>
        </p:blipFill>
        <p:spPr bwMode="auto">
          <a:xfrm rot="16200000">
            <a:off x="5749895" y="-889863"/>
            <a:ext cx="2288218" cy="4067944"/>
          </a:xfrm>
          <a:prstGeom prst="rect">
            <a:avLst/>
          </a:prstGeom>
          <a:noFill/>
          <a:ln w="9525">
            <a:noFill/>
            <a:miter lim="800000"/>
            <a:headEnd/>
            <a:tailEnd/>
          </a:ln>
        </p:spPr>
      </p:pic>
      <p:pic>
        <p:nvPicPr>
          <p:cNvPr id="24579" name="Picture 3"/>
          <p:cNvPicPr>
            <a:picLocks noChangeAspect="1" noChangeArrowheads="1"/>
          </p:cNvPicPr>
          <p:nvPr/>
        </p:nvPicPr>
        <p:blipFill>
          <a:blip r:embed="rId3" cstate="print"/>
          <a:srcRect/>
          <a:stretch>
            <a:fillRect/>
          </a:stretch>
        </p:blipFill>
        <p:spPr bwMode="auto">
          <a:xfrm>
            <a:off x="4572000" y="1995686"/>
            <a:ext cx="4443986" cy="2499742"/>
          </a:xfrm>
          <a:prstGeom prst="rect">
            <a:avLst/>
          </a:prstGeom>
          <a:noFill/>
          <a:ln w="9525">
            <a:noFill/>
            <a:miter lim="800000"/>
            <a:headEnd/>
            <a:tailEnd/>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угольник 2"/>
          <p:cNvSpPr/>
          <p:nvPr/>
        </p:nvSpPr>
        <p:spPr>
          <a:xfrm>
            <a:off x="251520" y="555526"/>
            <a:ext cx="4572000" cy="2215991"/>
          </a:xfrm>
          <a:prstGeom prst="rect">
            <a:avLst/>
          </a:prstGeom>
        </p:spPr>
        <p:txBody>
          <a:bodyPr>
            <a:spAutoFit/>
          </a:bodyPr>
          <a:lstStyle/>
          <a:p>
            <a:r>
              <a:rPr lang="ru-RU" sz="2400" dirty="0">
                <a:latin typeface="Times New Roman" pitchFamily="18" charset="0"/>
                <a:cs typeface="Times New Roman" pitchFamily="18" charset="0"/>
              </a:rPr>
              <a:t>В ходе выполнения проектной задачи учащиеся использовали лист планирования и продвижения по заданию и лист самооценки. </a:t>
            </a:r>
            <a:endParaRPr lang="ru-RU" sz="2400" dirty="0" smtClean="0">
              <a:latin typeface="Times New Roman" pitchFamily="18" charset="0"/>
              <a:cs typeface="Times New Roman" pitchFamily="18" charset="0"/>
            </a:endParaRPr>
          </a:p>
          <a:p>
            <a:endParaRPr lang="ru-RU" dirty="0">
              <a:latin typeface="Times New Roman" pitchFamily="18" charset="0"/>
              <a:cs typeface="Times New Roman" pitchFamily="18" charset="0"/>
            </a:endParaRPr>
          </a:p>
        </p:txBody>
      </p:sp>
      <p:pic>
        <p:nvPicPr>
          <p:cNvPr id="25602" name="Picture 2"/>
          <p:cNvPicPr>
            <a:picLocks noChangeAspect="1" noChangeArrowheads="1"/>
          </p:cNvPicPr>
          <p:nvPr/>
        </p:nvPicPr>
        <p:blipFill>
          <a:blip r:embed="rId2" cstate="print"/>
          <a:srcRect l="31893" t="39899" r="14361" b="17051"/>
          <a:stretch>
            <a:fillRect/>
          </a:stretch>
        </p:blipFill>
        <p:spPr bwMode="auto">
          <a:xfrm>
            <a:off x="2591272" y="2191172"/>
            <a:ext cx="6552728" cy="2952328"/>
          </a:xfrm>
          <a:prstGeom prst="rect">
            <a:avLst/>
          </a:prstGeom>
          <a:noFill/>
          <a:ln w="9525">
            <a:solidFill>
              <a:schemeClr val="tx1"/>
            </a:solidFill>
            <a:miter lim="800000"/>
            <a:headEnd/>
            <a:tailEnd/>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395536" y="771550"/>
            <a:ext cx="7110536" cy="4001095"/>
          </a:xfrm>
          <a:prstGeom prst="rect">
            <a:avLst/>
          </a:prstGeom>
        </p:spPr>
        <p:txBody>
          <a:bodyPr wrap="square">
            <a:spAutoFit/>
          </a:bodyPr>
          <a:lstStyle/>
          <a:p>
            <a:r>
              <a:rPr lang="ru-RU" sz="2000" dirty="0">
                <a:latin typeface="Times New Roman" pitchFamily="18" charset="0"/>
                <a:cs typeface="Times New Roman" pitchFamily="18" charset="0"/>
              </a:rPr>
              <a:t>Считаю, что учащиеся показали что они:</a:t>
            </a:r>
          </a:p>
          <a:p>
            <a:r>
              <a:rPr lang="ru-RU" sz="2000" dirty="0" smtClean="0">
                <a:latin typeface="Times New Roman" pitchFamily="18" charset="0"/>
                <a:cs typeface="Times New Roman" pitchFamily="18" charset="0"/>
              </a:rPr>
              <a:t>Умеют </a:t>
            </a:r>
            <a:r>
              <a:rPr lang="ru-RU" sz="2000" dirty="0">
                <a:latin typeface="Times New Roman" pitchFamily="18" charset="0"/>
                <a:cs typeface="Times New Roman" pitchFamily="18" charset="0"/>
              </a:rPr>
              <a:t>анализировать и отбирать данную информацию, представленную в разной форме.</a:t>
            </a:r>
          </a:p>
          <a:p>
            <a:r>
              <a:rPr lang="ru-RU" sz="2000" dirty="0" smtClean="0">
                <a:latin typeface="Times New Roman" pitchFamily="18" charset="0"/>
                <a:cs typeface="Times New Roman" pitchFamily="18" charset="0"/>
              </a:rPr>
              <a:t>Умеют </a:t>
            </a:r>
            <a:r>
              <a:rPr lang="ru-RU" sz="2000" dirty="0">
                <a:latin typeface="Times New Roman" pitchFamily="18" charset="0"/>
                <a:cs typeface="Times New Roman" pitchFamily="18" charset="0"/>
              </a:rPr>
              <a:t>правильно представить конечный продукт.</a:t>
            </a:r>
          </a:p>
          <a:p>
            <a:r>
              <a:rPr lang="ru-RU" sz="2000" dirty="0">
                <a:latin typeface="Times New Roman" pitchFamily="18" charset="0"/>
                <a:cs typeface="Times New Roman" pitchFamily="18" charset="0"/>
              </a:rPr>
              <a:t>Умеют взаимодействовать при работе в малой группе.</a:t>
            </a:r>
          </a:p>
          <a:p>
            <a:r>
              <a:rPr lang="ru-RU" sz="2000" dirty="0" smtClean="0">
                <a:latin typeface="Times New Roman" pitchFamily="18" charset="0"/>
                <a:cs typeface="Times New Roman" pitchFamily="18" charset="0"/>
              </a:rPr>
              <a:t>(с </a:t>
            </a:r>
            <a:r>
              <a:rPr lang="ru-RU" sz="2000" dirty="0">
                <a:latin typeface="Times New Roman" pitchFamily="18" charset="0"/>
                <a:cs typeface="Times New Roman" pitchFamily="18" charset="0"/>
              </a:rPr>
              <a:t>учётом индивидуальных способностей каждого </a:t>
            </a:r>
            <a:r>
              <a:rPr lang="ru-RU" sz="2000" dirty="0" smtClean="0">
                <a:latin typeface="Times New Roman" pitchFamily="18" charset="0"/>
                <a:cs typeface="Times New Roman" pitchFamily="18" charset="0"/>
              </a:rPr>
              <a:t>ребёнка)</a:t>
            </a:r>
          </a:p>
          <a:p>
            <a:r>
              <a:rPr lang="ru-RU" sz="2000" dirty="0">
                <a:latin typeface="Times New Roman" pitchFamily="18" charset="0"/>
                <a:cs typeface="Times New Roman" pitchFamily="18" charset="0"/>
              </a:rPr>
              <a:t>В процессе решения задачи оценивается:</a:t>
            </a:r>
          </a:p>
          <a:p>
            <a:r>
              <a:rPr lang="ru-RU" sz="2000" dirty="0">
                <a:latin typeface="Times New Roman" pitchFamily="18" charset="0"/>
                <a:cs typeface="Times New Roman" pitchFamily="18" charset="0"/>
              </a:rPr>
              <a:t>- умение оценивать свою работу и работу группы;</a:t>
            </a:r>
          </a:p>
          <a:p>
            <a:r>
              <a:rPr lang="ru-RU" sz="2000" dirty="0">
                <a:latin typeface="Times New Roman" pitchFamily="18" charset="0"/>
                <a:cs typeface="Times New Roman" pitchFamily="18" charset="0"/>
              </a:rPr>
              <a:t>- умение взаимодействовать в малых группе при решении общей задачи</a:t>
            </a:r>
          </a:p>
          <a:p>
            <a:endParaRPr lang="ru-RU" dirty="0"/>
          </a:p>
          <a:p>
            <a:r>
              <a:rPr lang="ru-RU" dirty="0" smtClean="0"/>
              <a:t/>
            </a:r>
            <a:br>
              <a:rPr lang="ru-RU" dirty="0" smtClean="0"/>
            </a:br>
            <a:endParaRPr lang="ru-RU"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67544" y="195486"/>
            <a:ext cx="8568952" cy="3970318"/>
          </a:xfrm>
          <a:prstGeom prst="rect">
            <a:avLst/>
          </a:prstGeom>
          <a:noFill/>
        </p:spPr>
        <p:txBody>
          <a:bodyPr wrap="square" rtlCol="0">
            <a:spAutoFit/>
          </a:bodyPr>
          <a:lstStyle/>
          <a:p>
            <a:pPr>
              <a:buFont typeface="Arial" pitchFamily="34" charset="0"/>
              <a:buChar char="•"/>
            </a:pPr>
            <a:r>
              <a:rPr lang="ru-RU" sz="2800" dirty="0" smtClean="0">
                <a:latin typeface="Times New Roman" pitchFamily="18" charset="0"/>
                <a:cs typeface="Times New Roman" pitchFamily="18" charset="0"/>
              </a:rPr>
              <a:t>Проектная задача ориентирована на применение учащимися целого ряда способов действия, средств и приемов не в стандартной форме, а в ситуациях, по форме и содержанию приближенных к реальным. </a:t>
            </a:r>
          </a:p>
          <a:p>
            <a:endParaRPr lang="ru-RU" sz="2800" dirty="0" smtClean="0">
              <a:latin typeface="Times New Roman" pitchFamily="18" charset="0"/>
              <a:cs typeface="Times New Roman" pitchFamily="18" charset="0"/>
            </a:endParaRPr>
          </a:p>
          <a:p>
            <a:pPr>
              <a:buFont typeface="Arial" pitchFamily="34" charset="0"/>
              <a:buChar char="•"/>
            </a:pPr>
            <a:r>
              <a:rPr lang="ru-RU" sz="2800" dirty="0" smtClean="0">
                <a:latin typeface="Times New Roman" pitchFamily="18" charset="0"/>
                <a:cs typeface="Times New Roman" pitchFamily="18" charset="0"/>
              </a:rPr>
              <a:t>Итогом решения такой задачи всегда является реальный продукт (текст, схема или макет прибора, результат анализа ситуации, представленный в виде таблиц, диаграмм, графиков), созданный детьми.</a:t>
            </a:r>
            <a:endParaRPr lang="ru-RU" sz="2800" dirty="0">
              <a:latin typeface="Times New Roman" pitchFamily="18" charset="0"/>
              <a:cs typeface="Times New Roman" pitchFamily="18" charset="0"/>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899592" y="1203598"/>
            <a:ext cx="7488832" cy="2246769"/>
          </a:xfrm>
          <a:prstGeom prst="rect">
            <a:avLst/>
          </a:prstGeom>
        </p:spPr>
        <p:style>
          <a:lnRef idx="1">
            <a:schemeClr val="accent4"/>
          </a:lnRef>
          <a:fillRef idx="2">
            <a:schemeClr val="accent4"/>
          </a:fillRef>
          <a:effectRef idx="1">
            <a:schemeClr val="accent4"/>
          </a:effectRef>
          <a:fontRef idx="minor">
            <a:schemeClr val="dk1"/>
          </a:fontRef>
        </p:style>
        <p:txBody>
          <a:bodyPr wrap="square">
            <a:spAutoFit/>
          </a:bodyPr>
          <a:lstStyle/>
          <a:p>
            <a:r>
              <a:rPr lang="ru-RU" sz="2800" dirty="0">
                <a:latin typeface="Times New Roman" pitchFamily="18" charset="0"/>
                <a:cs typeface="Times New Roman" pitchFamily="18" charset="0"/>
              </a:rPr>
              <a:t>Отличие проектной задачи от проекта заключается в том, что для решения этой задачи школьникам предлагаются все необходимые средства и материалы в виде набора заданий и требуемых для их выполнения данных.</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251520" y="1347614"/>
            <a:ext cx="8712968" cy="1754326"/>
          </a:xfrm>
          <a:prstGeom prst="rect">
            <a:avLst/>
          </a:prstGeom>
        </p:spPr>
        <p:txBody>
          <a:bodyPr wrap="square">
            <a:spAutoFit/>
          </a:bodyPr>
          <a:lstStyle/>
          <a:p>
            <a:r>
              <a:rPr lang="ru-RU" dirty="0" smtClean="0"/>
              <a:t>Основная цель проектной задачи:</a:t>
            </a:r>
            <a:endParaRPr lang="ru-RU" dirty="0"/>
          </a:p>
          <a:p>
            <a:endParaRPr lang="ru-RU" dirty="0"/>
          </a:p>
          <a:p>
            <a:r>
              <a:rPr lang="ru-RU" dirty="0" smtClean="0"/>
              <a:t>Проверить сформированность умений </a:t>
            </a:r>
            <a:r>
              <a:rPr lang="ru-RU" dirty="0"/>
              <a:t>обучающихся использовать предложенную информацию, зафиксированную разными способами, умения осуществлять выбор оптимального решения.</a:t>
            </a:r>
          </a:p>
          <a:p>
            <a:r>
              <a:rPr lang="ru-RU" dirty="0" smtClean="0"/>
              <a:t>Проверить сформированность </a:t>
            </a:r>
            <a:r>
              <a:rPr lang="ru-RU" dirty="0"/>
              <a:t>умения сотрудничать в малой группе.</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963344" y="267494"/>
            <a:ext cx="7396833" cy="954107"/>
          </a:xfrm>
          <a:prstGeom prst="rect">
            <a:avLst/>
          </a:prstGeom>
        </p:spPr>
        <p:txBody>
          <a:bodyPr wrap="none">
            <a:spAutoFit/>
          </a:bodyPr>
          <a:lstStyle/>
          <a:p>
            <a:pPr algn="ctr"/>
            <a:r>
              <a:rPr lang="ru-RU" sz="2800" i="1" dirty="0" smtClean="0">
                <a:latin typeface="Times New Roman" pitchFamily="18" charset="0"/>
                <a:cs typeface="Times New Roman" pitchFamily="18" charset="0"/>
              </a:rPr>
              <a:t>ПРОЕКТНАЯ ЗАДАЧА</a:t>
            </a:r>
          </a:p>
          <a:p>
            <a:pPr algn="ctr"/>
            <a:r>
              <a:rPr lang="ru-RU" sz="2800" i="1" dirty="0" smtClean="0">
                <a:latin typeface="Times New Roman" pitchFamily="18" charset="0"/>
                <a:cs typeface="Times New Roman" pitchFamily="18" charset="0"/>
              </a:rPr>
              <a:t>«ПУТЕШЕСТВИЕ ПО </a:t>
            </a:r>
            <a:r>
              <a:rPr lang="ru-RU" sz="2800" dirty="0" smtClean="0">
                <a:latin typeface="Times New Roman" pitchFamily="18" charset="0"/>
                <a:cs typeface="Times New Roman" pitchFamily="18" charset="0"/>
              </a:rPr>
              <a:t>ЗОЛОТОМУ КОЛЬЦУ</a:t>
            </a:r>
            <a:r>
              <a:rPr lang="ru-RU" sz="2800" i="1" dirty="0" smtClean="0">
                <a:latin typeface="Times New Roman" pitchFamily="18" charset="0"/>
                <a:cs typeface="Times New Roman" pitchFamily="18" charset="0"/>
              </a:rPr>
              <a:t>»</a:t>
            </a:r>
            <a:endParaRPr lang="ru-RU" sz="2800" i="1" dirty="0">
              <a:latin typeface="Times New Roman" pitchFamily="18" charset="0"/>
              <a:cs typeface="Times New Roman" pitchFamily="18" charset="0"/>
            </a:endParaRPr>
          </a:p>
        </p:txBody>
      </p:sp>
      <p:sp>
        <p:nvSpPr>
          <p:cNvPr id="4" name="Прямоугольник 3"/>
          <p:cNvSpPr/>
          <p:nvPr/>
        </p:nvSpPr>
        <p:spPr>
          <a:xfrm>
            <a:off x="251520" y="1491630"/>
            <a:ext cx="7920880" cy="3323987"/>
          </a:xfrm>
          <a:prstGeom prst="rect">
            <a:avLst/>
          </a:prstGeom>
        </p:spPr>
        <p:txBody>
          <a:bodyPr wrap="square">
            <a:spAutoFit/>
          </a:bodyPr>
          <a:lstStyle/>
          <a:p>
            <a:r>
              <a:rPr lang="ru-RU" sz="2400" i="1" dirty="0" smtClean="0">
                <a:latin typeface="Times New Roman" pitchFamily="18" charset="0"/>
                <a:cs typeface="Times New Roman" pitchFamily="18" charset="0"/>
              </a:rPr>
              <a:t>Замысел проектной задачи:</a:t>
            </a:r>
          </a:p>
          <a:p>
            <a:r>
              <a:rPr lang="ru-RU" dirty="0" smtClean="0">
                <a:latin typeface="Times New Roman" pitchFamily="18" charset="0"/>
                <a:cs typeface="Times New Roman" pitchFamily="18" charset="0"/>
              </a:rPr>
              <a:t>Дети работают в группах, выполняя 5 заданий. Результаты выполнения с первого по 4 задание записываются в отдельный бланк. </a:t>
            </a:r>
          </a:p>
          <a:p>
            <a:r>
              <a:rPr lang="ru-RU" b="1" dirty="0" smtClean="0">
                <a:latin typeface="Times New Roman" pitchFamily="18" charset="0"/>
                <a:cs typeface="Times New Roman" pitchFamily="18" charset="0"/>
              </a:rPr>
              <a:t>Итогом </a:t>
            </a:r>
            <a:r>
              <a:rPr lang="ru-RU" dirty="0" smtClean="0">
                <a:latin typeface="Times New Roman" pitchFamily="18" charset="0"/>
                <a:cs typeface="Times New Roman" pitchFamily="18" charset="0"/>
              </a:rPr>
              <a:t>совместной работы группы </a:t>
            </a:r>
            <a:r>
              <a:rPr lang="ru-RU" b="1" dirty="0" smtClean="0">
                <a:latin typeface="Times New Roman" pitchFamily="18" charset="0"/>
                <a:cs typeface="Times New Roman" pitchFamily="18" charset="0"/>
              </a:rPr>
              <a:t>является свой «продукт»: </a:t>
            </a:r>
            <a:r>
              <a:rPr lang="ru-RU" dirty="0" smtClean="0">
                <a:latin typeface="Times New Roman" pitchFamily="18" charset="0"/>
                <a:cs typeface="Times New Roman" pitchFamily="18" charset="0"/>
              </a:rPr>
              <a:t>выпуск газеты, буклет, или презентация. У данной проектной задачи нет единственно правильного варианта решения, за исключением фактических данных. Создавая свой «продукт», дети наполняют фактическими данными заготовленный текст (датами, фамилиями, цифрами), при этом осуществляют отбор материала, анализируют, преобразовывают его, дополняют своими сведениями.</a:t>
            </a:r>
            <a:endParaRPr lang="ru-RU" i="1" dirty="0" smtClean="0">
              <a:latin typeface="Times New Roman" pitchFamily="18" charset="0"/>
              <a:cs typeface="Times New Roman" pitchFamily="18" charset="0"/>
            </a:endParaRPr>
          </a:p>
          <a:p>
            <a:endParaRPr lang="ru-RU" sz="2400" i="1" dirty="0">
              <a:latin typeface="Times New Roman" pitchFamily="18" charset="0"/>
              <a:cs typeface="Times New Roman" pitchFamily="18" charset="0"/>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107504" y="267494"/>
            <a:ext cx="6984776" cy="1938992"/>
          </a:xfrm>
          <a:prstGeom prst="rect">
            <a:avLst/>
          </a:prstGeom>
        </p:spPr>
        <p:txBody>
          <a:bodyPr wrap="square">
            <a:spAutoFit/>
          </a:bodyPr>
          <a:lstStyle/>
          <a:p>
            <a:r>
              <a:rPr lang="ru-RU" sz="2400" b="1" i="1" dirty="0" smtClean="0">
                <a:latin typeface="Times New Roman" pitchFamily="18" charset="0"/>
                <a:cs typeface="Times New Roman" pitchFamily="18" charset="0"/>
              </a:rPr>
              <a:t>СОДЕРЖАНИЕ ПРОЕКТНОЙ ЗАДАЧИ</a:t>
            </a:r>
          </a:p>
          <a:p>
            <a:endParaRPr lang="ru-RU" sz="2400" b="1" i="1" dirty="0" smtClean="0">
              <a:latin typeface="Times New Roman" pitchFamily="18" charset="0"/>
              <a:cs typeface="Times New Roman" pitchFamily="18" charset="0"/>
            </a:endParaRPr>
          </a:p>
          <a:p>
            <a:r>
              <a:rPr lang="ru-RU" sz="2400" dirty="0" smtClean="0">
                <a:latin typeface="Times New Roman" pitchFamily="18" charset="0"/>
                <a:cs typeface="Times New Roman" pitchFamily="18" charset="0"/>
              </a:rPr>
              <a:t>  </a:t>
            </a:r>
          </a:p>
          <a:p>
            <a:r>
              <a:rPr lang="ru-RU" sz="2400" dirty="0" smtClean="0">
                <a:latin typeface="Times New Roman" pitchFamily="18" charset="0"/>
                <a:cs typeface="Times New Roman" pitchFamily="18" charset="0"/>
              </a:rPr>
              <a:t>1.Описание конкретно-практической, </a:t>
            </a:r>
          </a:p>
          <a:p>
            <a:r>
              <a:rPr lang="ru-RU" sz="2400" dirty="0" smtClean="0">
                <a:latin typeface="Times New Roman" pitchFamily="18" charset="0"/>
                <a:cs typeface="Times New Roman" pitchFamily="18" charset="0"/>
              </a:rPr>
              <a:t>проблемной ситуации.</a:t>
            </a:r>
            <a:endParaRPr lang="ru-RU" sz="2400" dirty="0">
              <a:latin typeface="Times New Roman" pitchFamily="18" charset="0"/>
              <a:cs typeface="Times New Roman" pitchFamily="18" charset="0"/>
            </a:endParaRPr>
          </a:p>
        </p:txBody>
      </p:sp>
      <p:pic>
        <p:nvPicPr>
          <p:cNvPr id="3074" name="Picture 2" descr="Свертка Стоковые иллюстрации и изображения. 14 444 Свертка иллюстрации от  тысяч создателей векторных клипартов и векторной графики в формате EPS на  условиях «роялти-фри»."/>
          <p:cNvPicPr>
            <a:picLocks noChangeAspect="1" noChangeArrowheads="1"/>
          </p:cNvPicPr>
          <p:nvPr/>
        </p:nvPicPr>
        <p:blipFill>
          <a:blip r:embed="rId2" cstate="print"/>
          <a:srcRect r="-3639" b="17046"/>
          <a:stretch>
            <a:fillRect/>
          </a:stretch>
        </p:blipFill>
        <p:spPr bwMode="auto">
          <a:xfrm>
            <a:off x="2771800" y="2715766"/>
            <a:ext cx="2808312" cy="2340260"/>
          </a:xfrm>
          <a:prstGeom prst="rect">
            <a:avLst/>
          </a:prstGeom>
          <a:noFill/>
        </p:spPr>
      </p:pic>
      <p:pic>
        <p:nvPicPr>
          <p:cNvPr id="5" name="Рисунок 4" descr="Письмо Деду морозу Красочный шаблон новогоднего письма.png"/>
          <p:cNvPicPr>
            <a:picLocks noChangeAspect="1"/>
          </p:cNvPicPr>
          <p:nvPr/>
        </p:nvPicPr>
        <p:blipFill>
          <a:blip r:embed="rId3" cstate="print"/>
          <a:stretch>
            <a:fillRect/>
          </a:stretch>
        </p:blipFill>
        <p:spPr>
          <a:xfrm>
            <a:off x="5724128" y="339502"/>
            <a:ext cx="3192788" cy="4515966"/>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755576" y="195486"/>
            <a:ext cx="4094262" cy="461665"/>
          </a:xfrm>
          <a:prstGeom prst="rect">
            <a:avLst/>
          </a:prstGeom>
        </p:spPr>
        <p:txBody>
          <a:bodyPr wrap="none">
            <a:spAutoFit/>
          </a:bodyPr>
          <a:lstStyle/>
          <a:p>
            <a:r>
              <a:rPr lang="ru-RU" sz="2400" dirty="0" smtClean="0">
                <a:latin typeface="Times New Roman" pitchFamily="18" charset="0"/>
                <a:cs typeface="Times New Roman" pitchFamily="18" charset="0"/>
              </a:rPr>
              <a:t>ФОРМУЛИРОВКА ЗАДАЧИ:</a:t>
            </a:r>
            <a:endParaRPr lang="ru-RU" sz="2400" dirty="0">
              <a:latin typeface="Times New Roman" pitchFamily="18" charset="0"/>
              <a:cs typeface="Times New Roman" pitchFamily="18" charset="0"/>
            </a:endParaRPr>
          </a:p>
        </p:txBody>
      </p:sp>
      <p:pic>
        <p:nvPicPr>
          <p:cNvPr id="3" name="Рисунок 2" descr="2.png"/>
          <p:cNvPicPr>
            <a:picLocks noChangeAspect="1"/>
          </p:cNvPicPr>
          <p:nvPr/>
        </p:nvPicPr>
        <p:blipFill>
          <a:blip r:embed="rId2" cstate="print"/>
          <a:stretch>
            <a:fillRect/>
          </a:stretch>
        </p:blipFill>
        <p:spPr>
          <a:xfrm>
            <a:off x="4932040" y="-254554"/>
            <a:ext cx="3816424" cy="5398054"/>
          </a:xfrm>
          <a:prstGeom prst="rect">
            <a:avLst/>
          </a:prstGeom>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107504" y="123478"/>
            <a:ext cx="5400600" cy="2554545"/>
          </a:xfrm>
          <a:prstGeom prst="rect">
            <a:avLst/>
          </a:prstGeom>
        </p:spPr>
        <p:txBody>
          <a:bodyPr wrap="square">
            <a:spAutoFit/>
          </a:bodyPr>
          <a:lstStyle/>
          <a:p>
            <a:pPr algn="ctr"/>
            <a:r>
              <a:rPr lang="ru-RU" sz="2000" dirty="0" smtClean="0">
                <a:latin typeface="Times New Roman" pitchFamily="18" charset="0"/>
                <a:cs typeface="Times New Roman" pitchFamily="18" charset="0"/>
              </a:rPr>
              <a:t>Система заданий для решения задачи:</a:t>
            </a:r>
          </a:p>
          <a:p>
            <a:pPr algn="ctr"/>
            <a:r>
              <a:rPr lang="ru-RU" sz="2000" dirty="0" smtClean="0">
                <a:latin typeface="Times New Roman" pitchFamily="18" charset="0"/>
                <a:cs typeface="Times New Roman" pitchFamily="18" charset="0"/>
              </a:rPr>
              <a:t> Задание 1.</a:t>
            </a:r>
          </a:p>
          <a:p>
            <a:r>
              <a:rPr lang="ru-RU" sz="2000" dirty="0" smtClean="0">
                <a:latin typeface="Times New Roman" pitchFamily="18" charset="0"/>
                <a:cs typeface="Times New Roman" pitchFamily="18" charset="0"/>
              </a:rPr>
              <a:t> Вам нужно выбрать наиболее удачный период времени для поездки с точки зрения погоды, чтобы не было очень холодно или дождливо, или быстро темнело. А для этого внимательно посмотрите на графики погоды на маршруте. Объясните свой выбор.</a:t>
            </a:r>
            <a:endParaRPr lang="ru-RU" sz="2000" dirty="0">
              <a:latin typeface="Times New Roman" pitchFamily="18" charset="0"/>
              <a:cs typeface="Times New Roman" pitchFamily="18" charset="0"/>
            </a:endParaRPr>
          </a:p>
        </p:txBody>
      </p:sp>
      <p:pic>
        <p:nvPicPr>
          <p:cNvPr id="1027" name="Picture 3"/>
          <p:cNvPicPr>
            <a:picLocks noChangeAspect="1" noChangeArrowheads="1"/>
          </p:cNvPicPr>
          <p:nvPr/>
        </p:nvPicPr>
        <p:blipFill>
          <a:blip r:embed="rId2" cstate="print"/>
          <a:srcRect l="43115" t="48299" r="24992" b="12851"/>
          <a:stretch>
            <a:fillRect/>
          </a:stretch>
        </p:blipFill>
        <p:spPr bwMode="auto">
          <a:xfrm>
            <a:off x="5969810" y="2571750"/>
            <a:ext cx="3174190" cy="2174908"/>
          </a:xfrm>
          <a:prstGeom prst="rect">
            <a:avLst/>
          </a:prstGeom>
          <a:noFill/>
          <a:ln w="9525">
            <a:noFill/>
            <a:miter lim="800000"/>
            <a:headEnd/>
            <a:tailEnd/>
          </a:ln>
        </p:spPr>
      </p:pic>
      <p:pic>
        <p:nvPicPr>
          <p:cNvPr id="1026" name="Picture 2"/>
          <p:cNvPicPr>
            <a:picLocks noChangeAspect="1" noChangeArrowheads="1"/>
          </p:cNvPicPr>
          <p:nvPr/>
        </p:nvPicPr>
        <p:blipFill>
          <a:blip r:embed="rId3" cstate="print"/>
          <a:srcRect l="43115" t="48299" r="24401" b="12851"/>
          <a:stretch>
            <a:fillRect/>
          </a:stretch>
        </p:blipFill>
        <p:spPr bwMode="auto">
          <a:xfrm>
            <a:off x="5932832" y="123478"/>
            <a:ext cx="3211168" cy="2160240"/>
          </a:xfrm>
          <a:prstGeom prst="rect">
            <a:avLst/>
          </a:prstGeom>
          <a:noFill/>
          <a:ln w="9525">
            <a:noFill/>
            <a:miter lim="800000"/>
            <a:headEnd/>
            <a:tailEnd/>
          </a:ln>
        </p:spPr>
      </p:pic>
      <p:sp>
        <p:nvSpPr>
          <p:cNvPr id="6" name="Прямоугольник 5"/>
          <p:cNvSpPr/>
          <p:nvPr/>
        </p:nvSpPr>
        <p:spPr>
          <a:xfrm>
            <a:off x="6372200" y="4659982"/>
            <a:ext cx="1857175" cy="276999"/>
          </a:xfrm>
          <a:prstGeom prst="rect">
            <a:avLst/>
          </a:prstGeom>
        </p:spPr>
        <p:txBody>
          <a:bodyPr wrap="none">
            <a:spAutoFit/>
          </a:bodyPr>
          <a:lstStyle/>
          <a:p>
            <a:r>
              <a:rPr lang="ru-RU" sz="1200" b="1" dirty="0" smtClean="0"/>
              <a:t>Количество осадков, мм </a:t>
            </a:r>
            <a:endParaRPr lang="ru-RU" sz="1200" b="1" dirty="0"/>
          </a:p>
        </p:txBody>
      </p:sp>
      <p:pic>
        <p:nvPicPr>
          <p:cNvPr id="1028" name="Picture 4"/>
          <p:cNvPicPr>
            <a:picLocks noChangeAspect="1" noChangeArrowheads="1"/>
          </p:cNvPicPr>
          <p:nvPr/>
        </p:nvPicPr>
        <p:blipFill>
          <a:blip r:embed="rId4" cstate="print"/>
          <a:srcRect l="43115" t="30450" r="24992" b="29651"/>
          <a:stretch>
            <a:fillRect/>
          </a:stretch>
        </p:blipFill>
        <p:spPr bwMode="auto">
          <a:xfrm>
            <a:off x="107504" y="2715766"/>
            <a:ext cx="2967487" cy="2088232"/>
          </a:xfrm>
          <a:prstGeom prst="rect">
            <a:avLst/>
          </a:prstGeom>
          <a:noFill/>
          <a:ln w="9525">
            <a:noFill/>
            <a:miter lim="800000"/>
            <a:headEnd/>
            <a:tailEnd/>
          </a:ln>
        </p:spPr>
      </p:pic>
      <p:pic>
        <p:nvPicPr>
          <p:cNvPr id="1029" name="Picture 5"/>
          <p:cNvPicPr>
            <a:picLocks noChangeAspect="1" noChangeArrowheads="1"/>
          </p:cNvPicPr>
          <p:nvPr/>
        </p:nvPicPr>
        <p:blipFill>
          <a:blip r:embed="rId5" cstate="print"/>
          <a:srcRect l="43115" t="52500" r="24401" b="9150"/>
          <a:stretch>
            <a:fillRect/>
          </a:stretch>
        </p:blipFill>
        <p:spPr bwMode="auto">
          <a:xfrm>
            <a:off x="2987824" y="2715766"/>
            <a:ext cx="3309848" cy="2198018"/>
          </a:xfrm>
          <a:prstGeom prst="rect">
            <a:avLst/>
          </a:prstGeom>
          <a:noFill/>
          <a:ln w="9525">
            <a:noFill/>
            <a:miter lim="800000"/>
            <a:headEnd/>
            <a:tailEnd/>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179512" y="411510"/>
            <a:ext cx="4320480" cy="3981351"/>
          </a:xfrm>
          <a:prstGeom prst="rect">
            <a:avLst/>
          </a:prstGeom>
        </p:spPr>
        <p:txBody>
          <a:bodyPr wrap="square">
            <a:spAutoFit/>
          </a:bodyPr>
          <a:lstStyle/>
          <a:p>
            <a:r>
              <a:rPr lang="ru-RU" dirty="0" smtClean="0">
                <a:latin typeface="Times New Roman" pitchFamily="18" charset="0"/>
                <a:cs typeface="Times New Roman" pitchFamily="18" charset="0"/>
              </a:rPr>
              <a:t>Задание 2 :</a:t>
            </a:r>
          </a:p>
          <a:p>
            <a:r>
              <a:rPr lang="ru-RU" dirty="0" smtClean="0">
                <a:latin typeface="Times New Roman" pitchFamily="18" charset="0"/>
                <a:cs typeface="Times New Roman" pitchFamily="18" charset="0"/>
              </a:rPr>
              <a:t>Города Золотого кольца, соединяясь дорогами, выстраивают символический круг, в котором каждый город блистает своей богатой историей и достопримечательностями, а вместе они составляют сокровищницу русской культуры. Если мы будем ехать по Золотому кольцу на автобусе со скоростью 80 км/ч (без остановок), то будем ехать примерно 10 часов. Посчитайте общую длину нашего путешествия и протяженность Золотого кольца. </a:t>
            </a:r>
            <a:endParaRPr lang="ru-RU" dirty="0">
              <a:latin typeface="Times New Roman" pitchFamily="18" charset="0"/>
              <a:cs typeface="Times New Roman" pitchFamily="18" charset="0"/>
            </a:endParaRPr>
          </a:p>
        </p:txBody>
      </p:sp>
      <p:pic>
        <p:nvPicPr>
          <p:cNvPr id="20482" name="Picture 2"/>
          <p:cNvPicPr>
            <a:picLocks noChangeAspect="1" noChangeArrowheads="1"/>
          </p:cNvPicPr>
          <p:nvPr/>
        </p:nvPicPr>
        <p:blipFill>
          <a:blip r:embed="rId2" cstate="print"/>
          <a:srcRect l="40753" t="21000" r="23220" b="31751"/>
          <a:stretch>
            <a:fillRect/>
          </a:stretch>
        </p:blipFill>
        <p:spPr bwMode="auto">
          <a:xfrm>
            <a:off x="4263458" y="555526"/>
            <a:ext cx="4880542" cy="3600400"/>
          </a:xfrm>
          <a:prstGeom prst="rect">
            <a:avLst/>
          </a:prstGeom>
          <a:noFill/>
          <a:ln w="9525">
            <a:noFill/>
            <a:miter lim="800000"/>
            <a:headEnd/>
            <a:tailEnd/>
          </a:ln>
        </p:spPr>
      </p:pic>
    </p:spTree>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392</TotalTime>
  <Words>703</Words>
  <Application>Microsoft Office PowerPoint</Application>
  <PresentationFormat>Экран (16:9)</PresentationFormat>
  <Paragraphs>52</Paragraphs>
  <Slides>15</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15</vt:i4>
      </vt:variant>
    </vt:vector>
  </HeadingPairs>
  <TitlesOfParts>
    <vt:vector size="16" baseType="lpstr">
      <vt:lpstr>Тема Office</vt:lpstr>
      <vt:lpstr>ПРОЕКТНЫЕ ЗАДАЧИ НА  УРОКАХ В НАЧАЛЬНОЙ  ШКОЛЕ </vt:lpstr>
      <vt:lpstr>Слайд 2</vt:lpstr>
      <vt:lpstr>Слайд 3</vt:lpstr>
      <vt:lpstr>Слайд 4</vt:lpstr>
      <vt:lpstr>Слайд 5</vt:lpstr>
      <vt:lpstr>Слайд 6</vt:lpstr>
      <vt:lpstr>Слайд 7</vt:lpstr>
      <vt:lpstr>Слайд 8</vt:lpstr>
      <vt:lpstr>Слайд 9</vt:lpstr>
      <vt:lpstr>Слайд 10</vt:lpstr>
      <vt:lpstr>Слайд 11</vt:lpstr>
      <vt:lpstr>Слайд 12</vt:lpstr>
      <vt:lpstr>Слайд 13</vt:lpstr>
      <vt:lpstr>Слайд 14</vt:lpstr>
      <vt:lpstr>Слайд 15</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ПРОЕКТНЫЕ ЗАДАЧИ НА  УРОКАХ В НАЧАЛЬНОЙ  ШКОЛЕ </dc:title>
  <dc:creator>User</dc:creator>
  <cp:lastModifiedBy>User</cp:lastModifiedBy>
  <cp:revision>1</cp:revision>
  <dcterms:created xsi:type="dcterms:W3CDTF">2021-12-01T17:28:59Z</dcterms:created>
  <dcterms:modified xsi:type="dcterms:W3CDTF">2023-02-01T15:48:33Z</dcterms:modified>
</cp:coreProperties>
</file>