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1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6" r:id="rId36"/>
    <p:sldId id="291" r:id="rId37"/>
    <p:sldId id="292" r:id="rId38"/>
    <p:sldId id="293" r:id="rId39"/>
    <p:sldId id="294" r:id="rId40"/>
    <p:sldId id="295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13" r:id="rId54"/>
    <p:sldId id="309" r:id="rId55"/>
    <p:sldId id="310" r:id="rId56"/>
    <p:sldId id="311" r:id="rId57"/>
    <p:sldId id="317" r:id="rId58"/>
    <p:sldId id="312" r:id="rId59"/>
    <p:sldId id="314" r:id="rId60"/>
    <p:sldId id="315" r:id="rId61"/>
    <p:sldId id="316" r:id="rId62"/>
    <p:sldId id="318" r:id="rId63"/>
    <p:sldId id="319" r:id="rId64"/>
    <p:sldId id="320" r:id="rId65"/>
    <p:sldId id="324" r:id="rId66"/>
    <p:sldId id="321" r:id="rId67"/>
    <p:sldId id="322" r:id="rId68"/>
    <p:sldId id="323" r:id="rId69"/>
    <p:sldId id="325" r:id="rId7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20F568-F674-4513-A3C9-EC3DC31E8711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F504BF-0E25-436C-BF3A-1D6C16F51B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718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F504BF-0E25-436C-BF3A-1D6C16F51BE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96860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s://encrypted-tbn0.gstatic.com/images?q=tbn:ANd9GcQ7iA5vH8pxJ5PL5Mvzw93ItFkRvear8QDxfRiUSVCCb27gsao2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dl.chelreglib.ru/2016/puteshestvia/09/mobile/index.html#p=5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raltropa.ru/index.php?option=com_content&amp;task=view&amp;id=1387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pochel.ru/c/hrebet-nurgush/" TargetMode="Externa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ecoportal.info/shirokolistvennye-lesa/" TargetMode="External"/><Relationship Id="rId2" Type="http://schemas.openxmlformats.org/officeDocument/2006/relationships/hyperlink" Target="https://ecoportal.info/stepi-i-lesostepi/" TargetMode="Externa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ecoportal.info/boyaryshnik-rastenie/" TargetMode="External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pravmin74.ru/gubernator/biografiya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karabash-go.ru/in/md/main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0"/>
            <a:ext cx="8136904" cy="1658665"/>
          </a:xfrm>
        </p:spPr>
        <p:txBody>
          <a:bodyPr>
            <a:normAutofit fontScale="90000"/>
          </a:bodyPr>
          <a:lstStyle/>
          <a:p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/>
              <a:t/>
            </a:r>
            <a:br>
              <a:rPr lang="ru-RU" sz="4800" dirty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/>
              <a:t/>
            </a:r>
            <a:br>
              <a:rPr lang="ru-RU" sz="4800" dirty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	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Презентация  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 Челябинской области -85 лет 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700808"/>
            <a:ext cx="9144000" cy="5157192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endParaRPr lang="ru-RU" dirty="0" smtClean="0">
              <a:solidFill>
                <a:srgbClr val="C00000"/>
              </a:solidFill>
            </a:endParaRPr>
          </a:p>
          <a:p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        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И.В.Овчинникова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преподаватель высшей категории 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МКУ  ДО Детская школа искусств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Карабашского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городского округа</a:t>
            </a:r>
          </a:p>
        </p:txBody>
      </p:sp>
      <p:pic>
        <p:nvPicPr>
          <p:cNvPr id="4" name="Рисунок 3" descr="Герб Челябинской области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988840"/>
            <a:ext cx="4752528" cy="3384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Герб Челябинской области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5720" y="2529840"/>
            <a:ext cx="1432560" cy="1798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32909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catcher.fish/wp-content/uploads/2017/09/Bol-shie-Kasli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20688"/>
            <a:ext cx="8712968" cy="511256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4427984" y="5733254"/>
            <a:ext cx="4536504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36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 	Озеро </a:t>
            </a:r>
            <a:r>
              <a:rPr lang="ru-RU" sz="36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Чебаркуль</a:t>
            </a:r>
            <a:endParaRPr lang="ru-RU" sz="36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6" name="Рисунок 5" descr="https://catcher.fish/wp-content/uploads/2017/09/Bol-shie-Kasli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865368" cy="56970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41785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mages.golos.io/DQmYLrn8XMxbYbbAYLrL6maa7CdRUZkVkyXj8krN8NFmJLv/DSCN244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712968" cy="547260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3916948" y="3244334"/>
            <a:ext cx="504753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sz="3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sz="36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sz="3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sz="36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ea typeface="Calibri"/>
                <a:cs typeface="Times New Roman" pitchFamily="18" charset="0"/>
              </a:rPr>
              <a:t>		Река </a:t>
            </a:r>
            <a:r>
              <a:rPr lang="ru-RU" sz="3600" dirty="0">
                <a:latin typeface="Times New Roman" pitchFamily="18" charset="0"/>
                <a:ea typeface="Calibri"/>
                <a:cs typeface="Times New Roman" pitchFamily="18" charset="0"/>
              </a:rPr>
              <a:t>Миасс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9984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8328"/>
            <a:ext cx="8712968" cy="6331032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73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73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73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Интересные </a:t>
            </a:r>
            <a:r>
              <a:rPr lang="ru-RU" sz="73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факты о Челябинской области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/>
            </a:r>
            <a:br>
              <a:rPr lang="ru-RU" sz="28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5989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encrypted-tbn0.gstatic.com/images?q=tbn:ANd9GcQ7iA5vH8pxJ5PL5Mvzw93ItFkRvear8QDxfRiUSVCCb27gsao2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712968" cy="529169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518955" y="2905011"/>
            <a:ext cx="8625045" cy="384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endParaRPr lang="ru-RU" sz="3200" b="1" dirty="0" smtClean="0">
              <a:solidFill>
                <a:srgbClr val="C00000"/>
              </a:solidFill>
              <a:latin typeface="Georgia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3200" b="1" dirty="0">
              <a:solidFill>
                <a:srgbClr val="C00000"/>
              </a:solidFill>
              <a:latin typeface="Georgia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3200" b="1" dirty="0" smtClean="0">
              <a:solidFill>
                <a:srgbClr val="C00000"/>
              </a:solidFill>
              <a:latin typeface="Georgia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3200" b="1" dirty="0" smtClean="0">
              <a:solidFill>
                <a:srgbClr val="C00000"/>
              </a:solidFill>
              <a:latin typeface="Georgia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800" b="1" dirty="0" smtClean="0">
              <a:solidFill>
                <a:srgbClr val="C00000"/>
              </a:solidFill>
              <a:latin typeface="Georgia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C00000"/>
                </a:solidFill>
                <a:latin typeface="Georgia"/>
                <a:ea typeface="Times New Roman"/>
                <a:cs typeface="Times New Roman"/>
              </a:rPr>
              <a:t>	</a:t>
            </a:r>
            <a:r>
              <a:rPr lang="ru-RU" sz="2800" b="1" dirty="0" smtClean="0">
                <a:solidFill>
                  <a:srgbClr val="C00000"/>
                </a:solidFill>
                <a:latin typeface="Georgia"/>
                <a:ea typeface="Times New Roman"/>
                <a:cs typeface="Times New Roman"/>
              </a:rPr>
              <a:t>Ленинградский </a:t>
            </a:r>
            <a:r>
              <a:rPr lang="ru-RU" sz="2800" b="1" dirty="0">
                <a:solidFill>
                  <a:srgbClr val="C00000"/>
                </a:solidFill>
                <a:latin typeface="Georgia"/>
                <a:ea typeface="Times New Roman"/>
                <a:cs typeface="Times New Roman"/>
              </a:rPr>
              <a:t>мост в Челябинске - </a:t>
            </a:r>
            <a:r>
              <a:rPr lang="ru-RU" sz="2800" b="1" dirty="0" smtClean="0">
                <a:solidFill>
                  <a:srgbClr val="C00000"/>
                </a:solidFill>
                <a:latin typeface="Georgia"/>
                <a:ea typeface="Times New Roman"/>
                <a:cs typeface="Times New Roman"/>
              </a:rPr>
              <a:t>	граница </a:t>
            </a:r>
            <a:r>
              <a:rPr lang="ru-RU" sz="2800" b="1" dirty="0">
                <a:solidFill>
                  <a:srgbClr val="C00000"/>
                </a:solidFill>
                <a:latin typeface="Georgia"/>
                <a:ea typeface="Times New Roman"/>
                <a:cs typeface="Times New Roman"/>
              </a:rPr>
              <a:t>между Уралом и Сибирью</a:t>
            </a:r>
            <a:endParaRPr lang="ru-RU" sz="2800" dirty="0">
              <a:solidFill>
                <a:srgbClr val="C0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09870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ochel.ru/media/photologue/photos/b54/b541ee9a-cc45-4a50-91d2-35a27e1de84e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64704"/>
            <a:ext cx="4215299" cy="5832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://img1.reactor.cc/pics/post/full/%D0%9F%D1%80%D0%B8%D1%80%D0%BE%D0%B4%D0%B0-%D1%80%D0%B5%D0%BA%D0%B0-%D0%BA%D0%B0%D0%BC%D0%BD%D0%B8-%D0%BF%D0%B5%D1%81%D0%BE%D1%87%D0%BD%D0%B8%D1%86%D0%B0-1356455.jpe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764704"/>
            <a:ext cx="4032448" cy="58326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02012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ufa-turizm.umi.ru/files/pohodi/taganai/taganaj_leto_1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8640960" cy="568863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3654665" y="3244334"/>
            <a:ext cx="2954655" cy="35394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3200" u="sng" dirty="0" smtClean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  <a:hlinkClick r:id="rId3" tooltip="каменная река Таганай"/>
            </a:endParaRPr>
          </a:p>
          <a:p>
            <a:endParaRPr lang="ru-RU" sz="3200" u="sng" dirty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  <a:hlinkClick r:id="rId3" tooltip="каменная река Таганай"/>
            </a:endParaRPr>
          </a:p>
          <a:p>
            <a:endParaRPr lang="ru-RU" sz="3200" u="sng" dirty="0" smtClean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  <a:hlinkClick r:id="rId3" tooltip="каменная река Таганай"/>
            </a:endParaRPr>
          </a:p>
          <a:p>
            <a:endParaRPr lang="ru-RU" sz="3200" u="sng" dirty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  <a:hlinkClick r:id="rId3" tooltip="каменная река Таганай"/>
            </a:endParaRPr>
          </a:p>
          <a:p>
            <a:endParaRPr lang="ru-RU" sz="3200" u="sng" dirty="0" smtClean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  <a:hlinkClick r:id="rId3" tooltip="каменная река Таганай"/>
            </a:endParaRPr>
          </a:p>
          <a:p>
            <a:r>
              <a:rPr lang="ru-RU" sz="3200" u="sng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  <a:hlinkClick r:id="rId3" tooltip="каменная река Таганай"/>
              </a:rPr>
              <a:t>	</a:t>
            </a:r>
            <a:r>
              <a:rPr lang="ru-RU" sz="3200" u="sng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  <a:hlinkClick r:id="rId3" tooltip="каменная река Таганай"/>
              </a:rPr>
              <a:t>		</a:t>
            </a:r>
          </a:p>
          <a:p>
            <a:r>
              <a:rPr lang="ru-RU" sz="3200" u="sng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  <a:hlinkClick r:id="rId3" tooltip="каменная река Таганай"/>
              </a:rPr>
              <a:t>Каменная </a:t>
            </a:r>
            <a:r>
              <a:rPr lang="ru-RU" sz="3200" u="sng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  <a:hlinkClick r:id="rId3" tooltip="каменная река Таганай"/>
              </a:rPr>
              <a:t>река</a:t>
            </a:r>
            <a:r>
              <a:rPr lang="ru-RU" u="sng" dirty="0">
                <a:solidFill>
                  <a:srgbClr val="0000FF"/>
                </a:solidFill>
                <a:latin typeface="Arial"/>
                <a:ea typeface="Times New Roman"/>
                <a:cs typeface="Times New Roman"/>
                <a:hlinkClick r:id="rId3" tooltip="каменная река Таганай"/>
              </a:rPr>
              <a:t>.</a:t>
            </a:r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val="3993820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¡Ð°Ð¼ÑÐ¹ ÑÐ¾Ð»Ð½ÐµÑÐ½ÑÐ¹ Ð³Ð¾ÑÐ¾Ð´ Ð Ð¾ÑÑÐ¸Ð¸ ÑÐ°ÑÐ¿Ð¾Ð»Ð¾Ð¶ÐµÐ½ Ð² Ð§ÐµÐ»ÑÐ±Ð¸Ð½ÑÐºÐ¾Ð¹ Ð¾Ð±Ð»Ð°ÑÑÐ¸ 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835" y="332656"/>
            <a:ext cx="8640960" cy="525658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38835" y="2840891"/>
            <a:ext cx="8640960" cy="3755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endParaRPr lang="ru-RU" sz="3200" dirty="0" smtClean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endParaRPr lang="ru-RU" sz="3200" dirty="0" smtClean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endParaRPr lang="ru-RU" sz="3200" dirty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Самый </a:t>
            </a:r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солнечный город России расположен 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в </a:t>
            </a:r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Челябинской 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области -</a:t>
            </a:r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это Троицк</a:t>
            </a:r>
            <a:endParaRPr lang="ru-RU" sz="3200" dirty="0">
              <a:solidFill>
                <a:srgbClr val="C00000"/>
              </a:solidFill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7736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shera.org/khrono/Fotos-03/foto-32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5174"/>
            <a:ext cx="8640960" cy="554461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716556" y="3244334"/>
            <a:ext cx="5901552" cy="35394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3200" b="1" dirty="0" smtClean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endParaRPr lang="ru-RU" sz="3200" b="1" dirty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endParaRPr lang="ru-RU" sz="3200" b="1" dirty="0" smtClean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endParaRPr lang="ru-RU" sz="3200" b="1" dirty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endParaRPr lang="ru-RU" sz="3200" b="1" dirty="0" smtClean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endParaRPr lang="ru-RU" sz="3200" b="1" dirty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Париж</a:t>
            </a:r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и своя 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Эйфелева башня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0260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www.1obl.ru/upload/resize_cache/iblock/1e9/827_465_2/1e95e32d2ebe4253e7d5fe81705c60cc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568952" cy="547260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51520" y="2967335"/>
            <a:ext cx="85689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 smtClean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endParaRPr lang="ru-RU" sz="2800" dirty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endParaRPr lang="ru-RU" sz="2800" dirty="0" smtClean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endParaRPr lang="ru-RU" sz="2800" dirty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endParaRPr lang="ru-RU" sz="2800" dirty="0" smtClean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endParaRPr lang="ru-RU" sz="2800" dirty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Около 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города Коркино в Челябинской области находится самый глубокий в Европе и второй в мире угольный разрез. 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409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zent.ru/i/ps/2016/10/147576423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783306" cy="554461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79512" y="3105835"/>
            <a:ext cx="878330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endParaRPr lang="ru-RU" sz="3200" dirty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endParaRPr lang="ru-RU" sz="3200" dirty="0" smtClean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endParaRPr lang="ru-RU" sz="3200" dirty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endParaRPr lang="ru-RU" sz="3200" dirty="0" smtClean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</a:t>
            </a:r>
          </a:p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Самая </a:t>
            </a:r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древняя гора планеты – </a:t>
            </a:r>
            <a:r>
              <a:rPr lang="ru-RU" sz="3200" u="sng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  <a:hlinkClick r:id="rId3" tooltip="гора Карандаш, Челябинская область"/>
              </a:rPr>
              <a:t>Карандаш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919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04664"/>
            <a:ext cx="7128792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8902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topparki.ru/wp-content/uploads/2018/12/centralnyj-park-kultury-i-otdyha-im-yu-gagarina_01.jpe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5570" y="143426"/>
            <a:ext cx="4896544" cy="507718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s://i5.photo.2gis.com/images/branch/15/2111062328523445_aaea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76" y="157349"/>
            <a:ext cx="3745994" cy="514385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289576" y="3894965"/>
            <a:ext cx="961147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endParaRPr lang="ru-RU" sz="3200" dirty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endParaRPr lang="ru-RU" sz="3200" dirty="0" smtClean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endParaRPr lang="ru-RU" sz="3200" dirty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Парк </a:t>
            </a:r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культуры и отдыха имени Гагарина.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0022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mg.tourister.ru/files/9/1/3/7/0/4/4/original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810" y="260648"/>
            <a:ext cx="3626678" cy="532859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s://2.bp.blogspot.com/-ioOl0gLuO2E/U-rURbr6kaI/AAAAAAAAAKI/6gPVComKdpI/s1600/8554dff40bc69ae4ba104b6f3731580917960e21.jpe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30487"/>
            <a:ext cx="5158298" cy="531623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251520" y="3244334"/>
            <a:ext cx="856895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sz="3200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sz="3200" dirty="0" smtClean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sz="3200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sz="3200" dirty="0" smtClean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	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				</a:t>
            </a:r>
          </a:p>
          <a:p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	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				Городище </a:t>
            </a:r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Аркаим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419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td2.mycdn.me/image?id=852279990451&amp;t=20&amp;plc=WEB&amp;tkn=*YEWGgmeiwv1gD_jfYqDJIbBzMt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094" y="476672"/>
            <a:ext cx="3658834" cy="532859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s://xn--80adbgdbacpj1brnitmnpd2r.xn--p1ai/upload/medialibrary/15f/15ff5451484d6bd4628be2a37106d3dc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76672"/>
            <a:ext cx="5028768" cy="532859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265094" y="3429000"/>
            <a:ext cx="8687602" cy="34368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15000"/>
              </a:lnSpc>
              <a:spcAft>
                <a:spcPts val="1000"/>
              </a:spcAft>
            </a:pPr>
            <a:endParaRPr lang="ru-RU" sz="3200" dirty="0" smtClean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endParaRPr lang="ru-RU" sz="3200" dirty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endParaRPr lang="ru-RU" sz="3200" dirty="0" smtClean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endParaRPr lang="ru-RU" sz="3200" dirty="0" smtClean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Челябинск </a:t>
            </a:r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– метеоритная столица России</a:t>
            </a:r>
            <a:endParaRPr lang="ru-RU" sz="3200" dirty="0">
              <a:solidFill>
                <a:srgbClr val="C00000"/>
              </a:solidFill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3738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mg0.liveinternet.ru/images/attach/c/8/125/307/125307042_carbomba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3428940" cy="51845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s://cdn-st2.rtr-vesti.ru/vh/pictures/xw/379/165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0460" y="188640"/>
            <a:ext cx="5284028" cy="518457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251520" y="3244334"/>
            <a:ext cx="871296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sz="3200" dirty="0" smtClean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sz="3200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sz="3200" dirty="0" smtClean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sz="3200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						Царь-бомба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6145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c.pics.livejournal.com/unlimmobile/10590285/55808/55808_original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843" y="181544"/>
            <a:ext cx="8640960" cy="489654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3569677" y="3165229"/>
            <a:ext cx="527612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u="sng" dirty="0" smtClean="0">
              <a:solidFill>
                <a:srgbClr val="0000FF"/>
              </a:solidFill>
              <a:latin typeface="Times New Roman"/>
              <a:ea typeface="Times New Roman"/>
              <a:hlinkClick r:id="rId3"/>
            </a:endParaRPr>
          </a:p>
          <a:p>
            <a:endParaRPr lang="ru-RU" u="sng" dirty="0">
              <a:solidFill>
                <a:srgbClr val="0000FF"/>
              </a:solidFill>
              <a:latin typeface="Times New Roman"/>
              <a:ea typeface="Times New Roman"/>
              <a:hlinkClick r:id="rId3"/>
            </a:endParaRPr>
          </a:p>
          <a:p>
            <a:endParaRPr lang="ru-RU" u="sng" dirty="0" smtClean="0">
              <a:solidFill>
                <a:srgbClr val="0000FF"/>
              </a:solidFill>
              <a:latin typeface="Times New Roman"/>
              <a:ea typeface="Times New Roman"/>
              <a:hlinkClick r:id="rId3"/>
            </a:endParaRPr>
          </a:p>
          <a:p>
            <a:endParaRPr lang="ru-RU" u="sng" dirty="0">
              <a:solidFill>
                <a:srgbClr val="0000FF"/>
              </a:solidFill>
              <a:latin typeface="Times New Roman"/>
              <a:ea typeface="Times New Roman"/>
              <a:hlinkClick r:id="rId3"/>
            </a:endParaRPr>
          </a:p>
          <a:p>
            <a:endParaRPr lang="ru-RU" u="sng" dirty="0" smtClean="0">
              <a:solidFill>
                <a:srgbClr val="0000FF"/>
              </a:solidFill>
              <a:latin typeface="Times New Roman"/>
              <a:ea typeface="Times New Roman"/>
              <a:hlinkClick r:id="rId3"/>
            </a:endParaRPr>
          </a:p>
          <a:p>
            <a:endParaRPr lang="ru-RU" u="sng" dirty="0">
              <a:solidFill>
                <a:srgbClr val="0000FF"/>
              </a:solidFill>
              <a:latin typeface="Times New Roman"/>
              <a:ea typeface="Times New Roman"/>
              <a:hlinkClick r:id="rId3"/>
            </a:endParaRPr>
          </a:p>
          <a:p>
            <a:endParaRPr lang="ru-RU" u="sng" dirty="0" smtClean="0">
              <a:solidFill>
                <a:srgbClr val="0000FF"/>
              </a:solidFill>
              <a:latin typeface="Times New Roman"/>
              <a:ea typeface="Times New Roman"/>
              <a:hlinkClick r:id="rId3"/>
            </a:endParaRPr>
          </a:p>
          <a:p>
            <a:endParaRPr lang="ru-RU" u="sng" dirty="0">
              <a:solidFill>
                <a:srgbClr val="0000FF"/>
              </a:solidFill>
              <a:latin typeface="Times New Roman"/>
              <a:ea typeface="Times New Roman"/>
              <a:hlinkClick r:id="rId3"/>
            </a:endParaRPr>
          </a:p>
          <a:p>
            <a:r>
              <a:rPr lang="ru-RU" sz="3200" u="sng" dirty="0" smtClean="0">
                <a:solidFill>
                  <a:srgbClr val="C00000"/>
                </a:solidFill>
                <a:latin typeface="Times New Roman"/>
                <a:ea typeface="Times New Roman"/>
                <a:hlinkClick r:id="rId3"/>
              </a:rPr>
              <a:t>	Гора Большой </a:t>
            </a:r>
            <a:r>
              <a:rPr lang="ru-RU" sz="3200" u="sng" dirty="0" err="1">
                <a:solidFill>
                  <a:srgbClr val="C00000"/>
                </a:solidFill>
                <a:latin typeface="Times New Roman"/>
                <a:ea typeface="Times New Roman"/>
                <a:hlinkClick r:id="rId3"/>
              </a:rPr>
              <a:t>Нургуш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290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496" y="-1086082"/>
            <a:ext cx="9001000" cy="6764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31B6FD"/>
              </a:buClr>
              <a:buSzPct val="100000"/>
            </a:pPr>
            <a:endParaRPr lang="ru-RU" sz="8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ru-RU" sz="7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Флора </a:t>
            </a:r>
          </a:p>
          <a:p>
            <a:pPr lvl="0" algn="ctr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ru-RU" sz="7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7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ru-RU" sz="7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7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ауна Челябинской </a:t>
            </a:r>
            <a:endParaRPr lang="ru-RU" sz="7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ru-RU" sz="7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области</a:t>
            </a:r>
            <a:endParaRPr lang="ru-RU" sz="7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3347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5361022"/>
            <a:ext cx="9166024" cy="429236"/>
          </a:xfrm>
          <a:prstGeom prst="rect">
            <a:avLst/>
          </a:prstGeom>
          <a:solidFill>
            <a:srgbClr val="FAF9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150765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536174"/>
            <a:ext cx="864096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Природа Челябинской области</a:t>
            </a:r>
          </a:p>
          <a:p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Область располагается на Южном Урале. Большая часть территории располагается в </a:t>
            </a:r>
            <a:r>
              <a:rPr lang="ru-RU" sz="2400" dirty="0">
                <a:solidFill>
                  <a:srgbClr val="7CBB62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степи и лесостепи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четверть находится в горно-лесной части. Основная часть находится в Азии, а меньшая в Европе. Область находится практически в центре страны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>
                <a:solidFill>
                  <a:srgbClr val="000000"/>
                </a:solidFill>
                <a:latin typeface="GTWalsheimProRegular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Поверхность территории разнообразная – есть низменность, холмистые равнины, плоскогорье, горы.</a:t>
            </a:r>
          </a:p>
          <a:p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Из водных ресурсов – 360 рек, 15 искусственных водохранилищ, 3 тысяч озер. В водоемах встречаются 30 видов рыб.</a:t>
            </a:r>
          </a:p>
          <a:p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Растительность очень разнообразна в связи с неоднородностью погодных и природных условий.</a:t>
            </a:r>
          </a:p>
          <a:p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Челябинский край делится на лес, </a:t>
            </a:r>
            <a:r>
              <a:rPr lang="ru-RU" sz="2400" dirty="0">
                <a:solidFill>
                  <a:srgbClr val="7CBB62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лесостепь и степь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На западе растут </a:t>
            </a:r>
            <a:r>
              <a:rPr lang="ru-RU" sz="2400" dirty="0">
                <a:solidFill>
                  <a:srgbClr val="7CBB62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широколиственные леса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дубравы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4107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ecoportal.info/wp-content/uploads/2018/09/priroda-chelyabinskoy-oblasti-544x3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620688"/>
            <a:ext cx="8640960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4543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erez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8712968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164288" y="6381328"/>
            <a:ext cx="12674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Береза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3858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lip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8712968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13180" y="6122472"/>
            <a:ext cx="7184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Липа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5107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wikiway.com/upload/uf/eb7/aloe-pole_4.jp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4392488" cy="547260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s://wikiway.com/upload/resize_cache/hl-photo/c02/579/1024_800_1/chelyabinsk_89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980728"/>
            <a:ext cx="3960440" cy="54726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312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osi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8784976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24329" y="6208197"/>
            <a:ext cx="19407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Осина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594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kl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64704"/>
            <a:ext cx="8640960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286478" y="6330435"/>
            <a:ext cx="6799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Клен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82986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vya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6042"/>
            <a:ext cx="8640960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278727" y="6074847"/>
            <a:ext cx="6415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Вязь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50686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iv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53" y="1057382"/>
            <a:ext cx="8712968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100393" y="6131997"/>
            <a:ext cx="10902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Ива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56703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ryabi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64704"/>
            <a:ext cx="8568952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78867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vishny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8640960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95041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heremuh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08720"/>
            <a:ext cx="8568952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877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mali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08720"/>
            <a:ext cx="8640960" cy="5616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4487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shipovni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8640960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66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zhimolo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673" y="764704"/>
            <a:ext cx="5181600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433120" y="1997839"/>
            <a:ext cx="34593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основном лес представлен хвойными деревьями, кустарников мало, много мха. Встречаются сосновые леса и сосново-лиственные с большим количеством ягод и грибов.</a:t>
            </a:r>
          </a:p>
          <a:p>
            <a:pPr lvl="0"/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лесостепи растительность представлена соснами, лиственными деревьями, березами. На юге большое количество березовых рощ.</a:t>
            </a:r>
          </a:p>
          <a:p>
            <a:pPr lvl="0"/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степи растет жимолость, черемуха, калина, </a:t>
            </a:r>
            <a:r>
              <a:rPr lang="ru-RU" dirty="0">
                <a:solidFill>
                  <a:srgbClr val="7CBB62"/>
                </a:solidFill>
                <a:latin typeface="Times New Roman" pitchFamily="18" charset="0"/>
                <a:cs typeface="Times New Roman" pitchFamily="18" charset="0"/>
                <a:hlinkClick r:id="rId3" tooltip="растение боярышника"/>
              </a:rPr>
              <a:t>боярышник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осокора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62531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Ð»ÐµÐºÑÐµÐ¹ ÐÐµÐ¾Ð½Ð¸Ð´Ð¾Ð²Ð¸Ñ Ð¢ÐµÐºÑÐ»ÐµÑ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5086290" cy="547260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5508104" y="980728"/>
            <a:ext cx="3384376" cy="3490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ВРИО Губернатора Челябинской области: </a:t>
            </a:r>
            <a:r>
              <a:rPr lang="ru-RU" sz="3200" u="sng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hlinkClick r:id="rId3" tooltip="ВРИО Губернатора Челябинской области А. Л. Текслер"/>
              </a:rPr>
              <a:t>Алексей Леонидович </a:t>
            </a:r>
            <a:r>
              <a:rPr lang="ru-RU" sz="3200" u="sng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hlinkClick r:id="rId3" tooltip="ВРИО Губернатора Челябинской области А. Л. Текслер"/>
              </a:rPr>
              <a:t>Текслер</a:t>
            </a:r>
            <a:r>
              <a:rPr lang="ru-RU" sz="3200" u="sng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hlinkClick r:id="rId3" tooltip="ВРИО Губернатора Челябинской области А. Л. Текслер"/>
              </a:rPr>
              <a:t> </a:t>
            </a:r>
            <a:endParaRPr lang="ru-RU" sz="3200" dirty="0">
              <a:solidFill>
                <a:schemeClr val="tx2">
                  <a:lumMod val="50000"/>
                </a:schemeClr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76182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kali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08720"/>
            <a:ext cx="8568952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74877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692900" y="1979176"/>
            <a:ext cx="2286000" cy="218521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3200" b="1" dirty="0">
                <a:solidFill>
                  <a:srgbClr val="C00000"/>
                </a:solidFill>
                <a:latin typeface="GTWalsheimProMedium"/>
              </a:rPr>
              <a:t>Животный мир</a:t>
            </a:r>
          </a:p>
          <a:p>
            <a:pPr lvl="0"/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лесу живут лоси, медведи, косули, рыси, ласки, выдры, лесные куницы.</a:t>
            </a:r>
          </a:p>
        </p:txBody>
      </p:sp>
      <p:pic>
        <p:nvPicPr>
          <p:cNvPr id="17410" name="Picture 2" descr="l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08720"/>
            <a:ext cx="5181600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11890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buriy-medv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640960" cy="6597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35792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kosuly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8568952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91404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ecoportal.info/wp-content/uploads/2017/01/rys-obyknovenna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64704"/>
            <a:ext cx="8640960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22915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lask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8568952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73390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ecoportal.info/wp-content/uploads/2018/04/vydra-544x3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8640960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801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ecoportal.info/wp-content/uploads/2018/09/Kunitsa-lesnaya-544x3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8782000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6280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belk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8578656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25167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burundu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260648"/>
            <a:ext cx="8808913" cy="6220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24036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Карабаш Челябинская область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4560510" cy="580526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5076056" y="2530624"/>
            <a:ext cx="35283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u="sng" dirty="0">
                <a:solidFill>
                  <a:srgbClr val="0000FF"/>
                </a:solidFill>
                <a:latin typeface="Arial"/>
                <a:ea typeface="Times New Roman"/>
                <a:cs typeface="Times New Roman"/>
                <a:hlinkClick r:id="rId3"/>
              </a:rPr>
              <a:t>Карабаш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1265183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ecoportal.info/wp-content/uploads/2018/09/belka-letyaga-544x3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908720"/>
            <a:ext cx="6048672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947050"/>
            <a:ext cx="259228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Белка летяга – небольшого размера грызун семейства беличьих. Живет у речек с ольховыми деревьями. Активна круглый год. Образ жизни ночной и сумеречный. Днем встречаются самки и молодые особи.</a:t>
            </a:r>
          </a:p>
          <a:p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лесостепи встречаются волки, суслики, барсуки,  корсак, заяц-русак, сурок, тушканчик и </a:t>
            </a:r>
            <a:r>
              <a:rPr lang="ru-RU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др</a:t>
            </a:r>
            <a:endParaRPr lang="ru-RU" b="0" i="0" dirty="0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03798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vol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92696"/>
            <a:ext cx="8640960" cy="6165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7350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ecoportal.info/wp-content/uploads/2018/09/suslik-v-tundre-544x3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8568952" cy="5760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8741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barsu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31163"/>
            <a:ext cx="8784976" cy="6038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9292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korsa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64704"/>
            <a:ext cx="8640960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4266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ecoportal.info/wp-content/uploads/2018/09/zayac-rusak-544x3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92696"/>
            <a:ext cx="8640960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1075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ecoportal.info/wp-content/uploads/2018/09/surok-544x38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20688"/>
            <a:ext cx="8640960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1832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tushkanchi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92696"/>
            <a:ext cx="8712968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13486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ecoportal.info/wp-content/uploads/2018/09/rechnoi-bobr-544x3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8640960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45955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s://ecoportal.info/wp-content/uploads/2017/01/severniy-olen-544x3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374" y="742308"/>
            <a:ext cx="8640960" cy="5855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12782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3.infourok.ru/uploads/ex/067e/0005d2dd-3e230786/img2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502" y="476454"/>
            <a:ext cx="8568952" cy="61926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38720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s://ecoportal.info/wp-content/uploads/2017/01/russkaya-vyhuho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268760"/>
            <a:ext cx="5143500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2828836"/>
            <a:ext cx="31683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Выхухоль – млекопитающее из семейства кротовых. Реликтовый вид. Тело длиной до 20 см, масса до 500 г. Ведет полуводный образ жизни.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6900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mar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692696"/>
            <a:ext cx="6408712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2551837"/>
            <a:ext cx="208823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Марал – парнокопытное млекопитающих, семейство оленевых. Крупные особи могут достигать до 300 кг, длина более 2,5 м. Подвиды отличаются формой рогов. Горные виды ведут кочевой образ жизни.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76534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sayga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196752"/>
            <a:ext cx="5172075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1997839"/>
            <a:ext cx="32403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Сайгак – парнокопытное млекопитающее, подсемейство антилоп. Этот вид животных относится к «находящимся в критическом состоянии». По размерам относительно мелкое парнокопытное. В разные сезоны они собираются в большие стада в степях. Кормятся различными растениями, некоторые из трав являются ядовитыми.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51444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s://ecoportal.info/wp-content/uploads/2018/09/dyatel-544x3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08720"/>
            <a:ext cx="8640960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67553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s://ecoportal.info/wp-content/uploads/2017/02/gluhary-544x3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8712968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760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s://ecoportal.info/wp-content/uploads/2018/03/mohnonogiy-sych-544x38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958" y="980728"/>
            <a:ext cx="5181600" cy="5688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988" name="Picture 4" descr="https://ecoportal.info/wp-content/uploads/2017/02/ryabchik-544x36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03050"/>
            <a:ext cx="3672408" cy="5665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3568" y="3244334"/>
            <a:ext cx="43529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GTWalsheimProBold"/>
              </a:rPr>
              <a:t>Рябчик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601221" y="3244334"/>
            <a:ext cx="53773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GTWalsheimProBold"/>
              </a:rPr>
              <a:t>Мохноногий сыч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0129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svirist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8172"/>
            <a:ext cx="8640960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86000" y="29673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580112" y="5704186"/>
            <a:ext cx="320035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dirty="0" smtClean="0">
              <a:solidFill>
                <a:srgbClr val="000000"/>
              </a:solidFill>
              <a:latin typeface="GTWalsheimProBold"/>
            </a:endParaRPr>
          </a:p>
          <a:p>
            <a:pPr lvl="0"/>
            <a:endParaRPr lang="ru-RU" dirty="0">
              <a:solidFill>
                <a:srgbClr val="000000"/>
              </a:solidFill>
              <a:latin typeface="GTWalsheimProBold"/>
            </a:endParaRPr>
          </a:p>
          <a:p>
            <a:pPr lvl="0"/>
            <a:r>
              <a:rPr lang="ru-RU" dirty="0" smtClean="0">
                <a:solidFill>
                  <a:srgbClr val="000000"/>
                </a:solidFill>
                <a:latin typeface="GTWalsheimProBold"/>
              </a:rPr>
              <a:t>Свиристель</a:t>
            </a:r>
            <a:endParaRPr lang="ru-RU" dirty="0">
              <a:solidFill>
                <a:srgbClr val="000000"/>
              </a:solidFill>
              <a:latin typeface="GTWalsheimProRegular"/>
            </a:endParaRPr>
          </a:p>
          <a:p>
            <a:pPr lvl="0"/>
            <a:r>
              <a:rPr lang="ru-RU" dirty="0">
                <a:solidFill>
                  <a:prstClr val="black"/>
                </a:solidFill>
              </a:rPr>
              <a:t/>
            </a:r>
            <a:br>
              <a:rPr lang="ru-RU" dirty="0">
                <a:solidFill>
                  <a:prstClr val="black"/>
                </a:solidFill>
              </a:rPr>
            </a:b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3350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s://ecoportal.info/wp-content/uploads/2018/04/seraya-kuropatka-544x4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505088"/>
            <a:ext cx="4248472" cy="5542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036" name="Picture 4" descr="zyabli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175"/>
            <a:ext cx="4248472" cy="5744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131841" y="3244334"/>
            <a:ext cx="11578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164288" y="5963722"/>
            <a:ext cx="30348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srgbClr val="000000"/>
                </a:solidFill>
                <a:latin typeface="GTWalsheimProBold"/>
              </a:rPr>
              <a:t>Серая куропатка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72874" y="6100247"/>
            <a:ext cx="9341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>
                <a:solidFill>
                  <a:srgbClr val="000000"/>
                </a:solidFill>
                <a:latin typeface="GTWalsheimProBold"/>
              </a:rPr>
              <a:t>Зяблик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928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yastre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124744"/>
            <a:ext cx="5040560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060" name="Picture 4" descr="korshu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52736"/>
            <a:ext cx="3528392" cy="539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67562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s://ecoportal.info/wp-content/uploads/2018/09/drofa-544x36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692696"/>
            <a:ext cx="4320480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86000" y="29673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740352" y="6038335"/>
            <a:ext cx="19376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Дрофа</a:t>
            </a:r>
          </a:p>
        </p:txBody>
      </p:sp>
      <p:pic>
        <p:nvPicPr>
          <p:cNvPr id="46084" name="Picture 4" descr="zhavoronk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92696"/>
            <a:ext cx="4176464" cy="5345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07821" y="6112947"/>
            <a:ext cx="1292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Жаворонок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4365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c.pics.livejournal.com/kpy4ok/42770376/135843/135843_original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640960" cy="571946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3563888" y="5318393"/>
            <a:ext cx="53285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" dirty="0" smtClean="0">
                <a:solidFill>
                  <a:prstClr val="black"/>
                </a:solidFill>
                <a:latin typeface="Times New Roman"/>
                <a:ea typeface="Calibri"/>
              </a:rPr>
              <a:t>	</a:t>
            </a:r>
          </a:p>
          <a:p>
            <a:pPr lvl="0"/>
            <a:r>
              <a:rPr lang="ru-RU" sz="4000" dirty="0">
                <a:solidFill>
                  <a:prstClr val="black"/>
                </a:solidFill>
                <a:latin typeface="Times New Roman"/>
                <a:ea typeface="Calibri"/>
              </a:rPr>
              <a:t>	</a:t>
            </a:r>
            <a:r>
              <a:rPr lang="ru-RU" sz="4000" dirty="0" smtClean="0">
                <a:solidFill>
                  <a:prstClr val="black"/>
                </a:solidFill>
                <a:latin typeface="Times New Roman"/>
                <a:ea typeface="Calibri"/>
              </a:rPr>
              <a:t>Озеро </a:t>
            </a:r>
            <a:r>
              <a:rPr lang="ru-RU" sz="4000" dirty="0" err="1">
                <a:solidFill>
                  <a:prstClr val="black"/>
                </a:solidFill>
                <a:latin typeface="Times New Roman"/>
                <a:ea typeface="Calibri"/>
              </a:rPr>
              <a:t>Увильды</a:t>
            </a:r>
            <a:endParaRPr lang="ru-RU" sz="4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047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90265" y="3611176"/>
            <a:ext cx="3093476" cy="2554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4000" dirty="0" smtClean="0">
              <a:latin typeface="Times New Roman"/>
              <a:ea typeface="Calibri"/>
            </a:endParaRPr>
          </a:p>
          <a:p>
            <a:endParaRPr lang="ru-RU" sz="4000" dirty="0">
              <a:latin typeface="Times New Roman"/>
              <a:ea typeface="Calibri"/>
            </a:endParaRPr>
          </a:p>
          <a:p>
            <a:endParaRPr lang="ru-RU" sz="4000" dirty="0" smtClean="0">
              <a:latin typeface="Times New Roman"/>
              <a:ea typeface="Calibri"/>
            </a:endParaRPr>
          </a:p>
          <a:p>
            <a:r>
              <a:rPr lang="ru-RU" sz="4000" dirty="0" smtClean="0">
                <a:latin typeface="Times New Roman"/>
                <a:ea typeface="Calibri"/>
              </a:rPr>
              <a:t>Озеро </a:t>
            </a:r>
            <a:r>
              <a:rPr lang="ru-RU" sz="4000" dirty="0" err="1" smtClean="0">
                <a:latin typeface="Times New Roman"/>
                <a:ea typeface="Calibri"/>
              </a:rPr>
              <a:t>Иртяш</a:t>
            </a:r>
            <a:endParaRPr lang="ru-RU" sz="4000" dirty="0"/>
          </a:p>
        </p:txBody>
      </p:sp>
      <p:pic>
        <p:nvPicPr>
          <p:cNvPr id="4" name="Рисунок 3" descr="http://pochel.ru/media/photologue/photos/8b9/8b92209d-bfd2-4b24-8d72-0d76a790f93d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3283"/>
            <a:ext cx="8732221" cy="53285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5352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3.fotokto.ru/photo/full/566/566554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662209" cy="554461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3765946" y="3244334"/>
            <a:ext cx="514778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dirty="0" smtClean="0">
              <a:latin typeface="Times New Roman"/>
              <a:ea typeface="Calibri"/>
            </a:endParaRPr>
          </a:p>
          <a:p>
            <a:endParaRPr lang="ru-RU" sz="3600" dirty="0">
              <a:latin typeface="Times New Roman"/>
              <a:ea typeface="Calibri"/>
            </a:endParaRPr>
          </a:p>
          <a:p>
            <a:endParaRPr lang="ru-RU" sz="3600" dirty="0" smtClean="0">
              <a:latin typeface="Times New Roman"/>
              <a:ea typeface="Calibri"/>
            </a:endParaRPr>
          </a:p>
          <a:p>
            <a:endParaRPr lang="ru-RU" sz="3600" dirty="0">
              <a:latin typeface="Times New Roman"/>
              <a:ea typeface="Calibri"/>
            </a:endParaRPr>
          </a:p>
          <a:p>
            <a:endParaRPr lang="ru-RU" sz="3600" dirty="0" smtClean="0">
              <a:latin typeface="Times New Roman"/>
              <a:ea typeface="Calibri"/>
            </a:endParaRPr>
          </a:p>
          <a:p>
            <a:r>
              <a:rPr lang="ru-RU" sz="3600" dirty="0" smtClean="0">
                <a:latin typeface="Times New Roman"/>
                <a:ea typeface="Calibri"/>
              </a:rPr>
              <a:t>		Озеро </a:t>
            </a:r>
            <a:r>
              <a:rPr lang="ru-RU" sz="3600" dirty="0">
                <a:latin typeface="Times New Roman"/>
                <a:ea typeface="Calibri"/>
              </a:rPr>
              <a:t>Тургояк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45573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197</TotalTime>
  <Words>311</Words>
  <Application>Microsoft Office PowerPoint</Application>
  <PresentationFormat>Экран (4:3)</PresentationFormat>
  <Paragraphs>146</Paragraphs>
  <Slides>69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69</vt:i4>
      </vt:variant>
    </vt:vector>
  </HeadingPairs>
  <TitlesOfParts>
    <vt:vector size="70" baseType="lpstr">
      <vt:lpstr>Волна</vt:lpstr>
      <vt:lpstr>      Презентация     Челябинской области -85 лет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Интересные факты о Челябинской области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Презентация     Челябинской области -85 лет </dc:title>
  <dc:creator>Томми</dc:creator>
  <cp:lastModifiedBy>User</cp:lastModifiedBy>
  <cp:revision>20</cp:revision>
  <dcterms:created xsi:type="dcterms:W3CDTF">2019-04-15T13:13:05Z</dcterms:created>
  <dcterms:modified xsi:type="dcterms:W3CDTF">2020-01-20T11:31:28Z</dcterms:modified>
</cp:coreProperties>
</file>