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8" name="Рисунок 7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5616" y="116632"/>
              <a:ext cx="7884368" cy="662473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0_7db68_f430077f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5616" y="4005064"/>
              <a:ext cx="2913616" cy="2644667"/>
            </a:xfrm>
            <a:prstGeom prst="rect">
              <a:avLst/>
            </a:prstGeom>
          </p:spPr>
        </p:pic>
        <p:pic>
          <p:nvPicPr>
            <p:cNvPr id="11" name="Рисунок 10" descr="0_c0e8f_d0765eb9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380312" y="188640"/>
              <a:ext cx="1556739" cy="996313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8" name="Рисунок 7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" name="Рисунок 9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1" name="Рисунок 10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8" name="Рисунок 7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2" name="Группа 11"/>
          <p:cNvGrpSpPr/>
          <p:nvPr userDrawn="1"/>
        </p:nvGrpSpPr>
        <p:grpSpPr>
          <a:xfrm rot="5400000">
            <a:off x="7945161" y="285946"/>
            <a:ext cx="1296144" cy="1101533"/>
            <a:chOff x="107504" y="188640"/>
            <a:chExt cx="1296144" cy="1101533"/>
          </a:xfrm>
        </p:grpSpPr>
        <p:pic>
          <p:nvPicPr>
            <p:cNvPr id="13" name="Рисунок 12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4" name="Рисунок 13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8" name="Рисунок 7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" name="Рисунок 9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1" name="Рисунок 10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8" name="Рисунок 7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" name="Рисунок 9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1" name="Рисунок 10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9" name="Рисунок 8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" name="Рисунок 10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2" name="Рисунок 11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11" name="Рисунок 10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2" name="Рисунок 11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3" name="Рисунок 12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4" name="Рисунок 13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7" name="Рисунок 6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8" name="Рисунок 7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9" name="Рисунок 8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0" name="Рисунок 9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6" name="Рисунок 5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7" name="Рисунок 6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8" name="Рисунок 7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9" name="Рисунок 8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9" name="Рисунок 8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" name="Рисунок 10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2" name="Рисунок 11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-1"/>
            <a:ext cx="9144000" cy="6876851"/>
            <a:chOff x="0" y="-1"/>
            <a:chExt cx="9144000" cy="6876851"/>
          </a:xfrm>
        </p:grpSpPr>
        <p:pic>
          <p:nvPicPr>
            <p:cNvPr id="9" name="Рисунок 8" descr="camouflage A00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1"/>
              <a:ext cx="9144000" cy="687685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bigpreview_White Sk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" name="Рисунок 10" descr="a4678cd01358.png"/>
            <p:cNvPicPr>
              <a:picLocks noChangeAspect="1"/>
            </p:cNvPicPr>
            <p:nvPr/>
          </p:nvPicPr>
          <p:blipFill>
            <a:blip r:embed="rId4" cstate="print"/>
            <a:srcRect l="23915" t="14659" r="23915" b="13053"/>
            <a:stretch>
              <a:fillRect/>
            </a:stretch>
          </p:blipFill>
          <p:spPr>
            <a:xfrm>
              <a:off x="323528" y="188640"/>
              <a:ext cx="936104" cy="915754"/>
            </a:xfrm>
            <a:prstGeom prst="rect">
              <a:avLst/>
            </a:prstGeom>
          </p:spPr>
        </p:pic>
        <p:pic>
          <p:nvPicPr>
            <p:cNvPr id="12" name="Рисунок 11" descr="0_a9136_206f9133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476672"/>
              <a:ext cx="1296144" cy="81350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3-tub-ru.yandex.net/i?id=f79f2bb2ccbbe3d3cad5c977050ee352-76-144&amp;n=21" TargetMode="External"/><Relationship Id="rId2" Type="http://schemas.openxmlformats.org/officeDocument/2006/relationships/hyperlink" Target="http://wallpampers.ru/wallpapers/22365/bigpreview_White%20Skin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ocarbon.ucoz.ru/_ph/1/894096694.j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714356"/>
            <a:ext cx="7772400" cy="1470025"/>
          </a:xfrm>
        </p:spPr>
        <p:txBody>
          <a:bodyPr/>
          <a:lstStyle/>
          <a:p>
            <a:r>
              <a:rPr lang="ru-RU" dirty="0"/>
              <a:t>История праздника</a:t>
            </a:r>
            <a:br>
              <a:rPr lang="ru-RU" dirty="0"/>
            </a:br>
            <a:r>
              <a:rPr lang="ru-RU" dirty="0"/>
              <a:t>День защитника Отечества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500306"/>
            <a:ext cx="6400800" cy="175260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err="1">
                <a:solidFill>
                  <a:schemeClr val="bg2">
                    <a:lumMod val="25000"/>
                  </a:schemeClr>
                </a:solidFill>
              </a:rPr>
              <a:t>Агарков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 Артём Александрович</a:t>
            </a: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8 лет</a:t>
            </a: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МОУ г. Горловки «Школа №12 с углублённым изучением отдельных предметов»</a:t>
            </a: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2 –Б класс</a:t>
            </a: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Учитель Радченко М.Б.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Новая история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b="1" dirty="0"/>
              <a:t>Нынешнее название — </a:t>
            </a:r>
            <a:r>
              <a:rPr lang="ru-RU" sz="2800" dirty="0">
                <a:solidFill>
                  <a:srgbClr val="FF0000"/>
                </a:solidFill>
              </a:rPr>
              <a:t>День защитника Отечества </a:t>
            </a:r>
            <a:r>
              <a:rPr lang="ru-RU" sz="2800" dirty="0"/>
              <a:t>— у праздника появилось в 1995 году, с 2002-го этот день стал выходным.</a:t>
            </a:r>
          </a:p>
          <a:p>
            <a:r>
              <a:rPr lang="ru-RU" sz="2800" dirty="0" err="1"/>
              <a:t>Сейчас</a:t>
            </a:r>
            <a:r>
              <a:rPr lang="ru-RU" sz="2800" dirty="0"/>
              <a:t> </a:t>
            </a:r>
            <a:r>
              <a:rPr lang="ru-RU" sz="2800" b="1" dirty="0"/>
              <a:t>23 февраля </a:t>
            </a:r>
            <a:r>
              <a:rPr lang="ru-RU" sz="2800" dirty="0"/>
              <a:t>проводят торжественную церемонию у стен Кремля, возлагают венки к Могиле Неизвестного Солдата. В городских парках проходят тематические фестивали, конкурсы, соревнования, играют военные оркестры, а вечером запускается салют.</a:t>
            </a:r>
          </a:p>
          <a:p>
            <a:endParaRPr lang="ru-RU" dirty="0"/>
          </a:p>
        </p:txBody>
      </p:sp>
      <p:pic>
        <p:nvPicPr>
          <p:cNvPr id="4" name="Содержимое 3" descr="Без названия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4643446"/>
            <a:ext cx="2928958" cy="200024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571480"/>
            <a:ext cx="56045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</a:rPr>
              <a:t>ИСПОЛЬЗУЕМЫЕ РЕСУРСЫ: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500174"/>
            <a:ext cx="71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r>
              <a:rPr lang="ru-RU" u="sng" dirty="0">
                <a:hlinkClick r:id="rId2"/>
              </a:rPr>
              <a:t>http://wallpampers.ru/wallpapers/22365/bigpreview_White%20Skin.jpg</a:t>
            </a:r>
            <a:r>
              <a:rPr lang="ru-RU" dirty="0"/>
              <a:t> –</a:t>
            </a:r>
          </a:p>
          <a:p>
            <a:pPr marL="342900" lvl="0" indent="-342900"/>
            <a:r>
              <a:rPr lang="ru-RU" dirty="0"/>
              <a:t>      серая кожа фон</a:t>
            </a:r>
          </a:p>
          <a:p>
            <a:pPr marL="342900" lvl="0" indent="-342900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2285992"/>
            <a:ext cx="69294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r>
              <a:rPr lang="ru-RU" dirty="0">
                <a:hlinkClick r:id="rId3"/>
              </a:rPr>
              <a:t> </a:t>
            </a:r>
            <a:r>
              <a:rPr lang="ru-RU" u="sng" dirty="0">
                <a:hlinkClick r:id="rId3"/>
              </a:rPr>
              <a:t>http://im3-tub-ru.yandex.net/i?id=f79f2bb2ccbbe3d3cad5c977050ee352-76-144&amp;n=21</a:t>
            </a:r>
            <a:r>
              <a:rPr lang="ru-RU" dirty="0"/>
              <a:t> – надпись 23 февраля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3429000"/>
            <a:ext cx="6858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r>
              <a:rPr lang="ru-RU" dirty="0">
                <a:hlinkClick r:id="rId3"/>
              </a:rPr>
              <a:t> </a:t>
            </a:r>
            <a:r>
              <a:rPr lang="ru-RU" u="sng" dirty="0">
                <a:hlinkClick r:id="rId3"/>
              </a:rPr>
              <a:t>http://im3-tub-ru.yandex.net/i?id=f79f2bb2ccbbe3d3cad5c977050ee352-76-144&amp;n=21</a:t>
            </a:r>
            <a:r>
              <a:rPr lang="ru-RU" dirty="0"/>
              <a:t> – надпись 23 февраля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4714884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r>
              <a:rPr lang="ru-RU" u="sng" dirty="0">
                <a:hlinkClick r:id="rId4"/>
              </a:rPr>
              <a:t>http://procarbon.ucoz.ru/_ph/1/894096694.jg</a:t>
            </a:r>
            <a:r>
              <a:rPr lang="ru-RU" dirty="0"/>
              <a:t>-фон камуфляж серый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6" name="Содержимое 5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5211" y="785794"/>
            <a:ext cx="3722267" cy="5500726"/>
          </a:xfrm>
        </p:spPr>
      </p:pic>
      <p:sp>
        <p:nvSpPr>
          <p:cNvPr id="7" name="Прямоугольник 6"/>
          <p:cNvSpPr/>
          <p:nvPr/>
        </p:nvSpPr>
        <p:spPr>
          <a:xfrm>
            <a:off x="785786" y="1285860"/>
            <a:ext cx="42862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Впервые дата </a:t>
            </a:r>
            <a:r>
              <a:rPr lang="ru-RU" sz="2400" dirty="0">
                <a:solidFill>
                  <a:srgbClr val="FF0000"/>
                </a:solidFill>
              </a:rPr>
              <a:t>23 февраля </a:t>
            </a:r>
            <a:r>
              <a:rPr lang="ru-RU" sz="2400" dirty="0"/>
              <a:t>стала праздничной в 1919 году. Тогда ее назвали </a:t>
            </a:r>
            <a:r>
              <a:rPr lang="ru-RU" sz="2400" dirty="0">
                <a:solidFill>
                  <a:srgbClr val="FF0000"/>
                </a:solidFill>
              </a:rPr>
              <a:t>Днем Красного подарка </a:t>
            </a:r>
            <a:r>
              <a:rPr lang="ru-RU" sz="2400" dirty="0"/>
              <a:t>и приурочили к годовщине боев первых красноармейских частей с немецкими войсками под </a:t>
            </a:r>
            <a:r>
              <a:rPr lang="ru-RU" sz="2400" dirty="0">
                <a:solidFill>
                  <a:srgbClr val="FF0000"/>
                </a:solidFill>
              </a:rPr>
              <a:t>Псковом</a:t>
            </a:r>
            <a:r>
              <a:rPr lang="ru-RU" sz="2400" dirty="0"/>
              <a:t> и </a:t>
            </a:r>
            <a:r>
              <a:rPr lang="ru-RU" sz="2400" dirty="0">
                <a:solidFill>
                  <a:srgbClr val="FF0000"/>
                </a:solidFill>
              </a:rPr>
              <a:t>Нарвой</a:t>
            </a:r>
            <a:r>
              <a:rPr lang="ru-RU" sz="2400" dirty="0"/>
              <a:t>. </a:t>
            </a:r>
          </a:p>
          <a:p>
            <a:r>
              <a:rPr lang="ru-RU" sz="2400" dirty="0"/>
              <a:t>В целом же </a:t>
            </a:r>
            <a:r>
              <a:rPr lang="ru-RU" sz="2400" b="1" dirty="0"/>
              <a:t>история праздника</a:t>
            </a:r>
            <a:r>
              <a:rPr lang="ru-RU" sz="2400" dirty="0"/>
              <a:t> восходит ко дню создания Рабоче-крестьянской Красной армии — 28 января 1918-го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1551111160_0_91_3072_1819_600x0_80_0_0_b99d24510011e03652a1c235904b761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3929066"/>
            <a:ext cx="4561021" cy="2569375"/>
          </a:xfrm>
        </p:spPr>
      </p:pic>
      <p:sp>
        <p:nvSpPr>
          <p:cNvPr id="4" name="Прямоугольник 3"/>
          <p:cNvSpPr/>
          <p:nvPr/>
        </p:nvSpPr>
        <p:spPr>
          <a:xfrm>
            <a:off x="1285853" y="357167"/>
            <a:ext cx="78581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Как праздновали День Красного подарка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357298"/>
            <a:ext cx="821537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23 февраля 1919 года в Москве прошло с </a:t>
            </a:r>
            <a:r>
              <a:rPr lang="ru-RU" sz="2000" b="1" dirty="0" err="1"/>
              <a:t>музыкои</a:t>
            </a:r>
            <a:r>
              <a:rPr lang="ru-RU" sz="2000" b="1" dirty="0"/>
              <a:t>̆ и представлениями. Перед зрителями выступали артисты </a:t>
            </a:r>
            <a:r>
              <a:rPr lang="ru-RU" sz="2000" b="1" dirty="0" err="1"/>
              <a:t>театрально-музыкальнои</a:t>
            </a:r>
            <a:r>
              <a:rPr lang="ru-RU" sz="2000" b="1" dirty="0"/>
              <a:t>̆ секции Моссовета. Представления можно было увидеть в театрах.</a:t>
            </a:r>
          </a:p>
          <a:p>
            <a:r>
              <a:rPr lang="ru-RU" sz="2000" b="1" dirty="0"/>
              <a:t>В 1920-м и 1921-м 23 Февраля не отмечали. Только в 1922-м Президиум ВЦИК принял постановление о </a:t>
            </a:r>
            <a:r>
              <a:rPr lang="ru-RU" sz="2000" b="1" dirty="0" err="1"/>
              <a:t>четвертои</a:t>
            </a:r>
            <a:r>
              <a:rPr lang="ru-RU" sz="2000" b="1" dirty="0"/>
              <a:t>̆ годовщине </a:t>
            </a:r>
            <a:r>
              <a:rPr lang="ru-RU" sz="2000" b="1" dirty="0" err="1"/>
              <a:t>Рабоче</a:t>
            </a:r>
            <a:r>
              <a:rPr lang="ru-RU" sz="2000" b="1" dirty="0"/>
              <a:t> </a:t>
            </a:r>
            <a:r>
              <a:rPr lang="ru-RU" sz="2000" b="1" dirty="0" err="1"/>
              <a:t>крестьянскои</a:t>
            </a:r>
            <a:r>
              <a:rPr lang="ru-RU" sz="2000" b="1" dirty="0"/>
              <a:t>̆  </a:t>
            </a:r>
            <a:r>
              <a:rPr lang="ru-RU" sz="2000" b="1" dirty="0" err="1"/>
              <a:t>Краснои</a:t>
            </a:r>
            <a:r>
              <a:rPr lang="ru-RU" sz="2000" b="1" dirty="0"/>
              <a:t>̆ армии.</a:t>
            </a:r>
          </a:p>
          <a:p>
            <a:r>
              <a:rPr lang="ru-RU" sz="2000" b="1" dirty="0"/>
              <a:t>В том же году за праздником закрепили новое официальное название — День </a:t>
            </a:r>
            <a:r>
              <a:rPr lang="ru-RU" sz="2000" b="1" dirty="0" err="1"/>
              <a:t>Краснои</a:t>
            </a:r>
            <a:r>
              <a:rPr lang="ru-RU" sz="2000" b="1" dirty="0"/>
              <a:t>̆ армии и Военно-морского флота.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      </a:t>
            </a:r>
            <a:r>
              <a:rPr lang="ru-RU" b="1" dirty="0">
                <a:solidFill>
                  <a:srgbClr val="FF0000"/>
                </a:solidFill>
              </a:rPr>
              <a:t>Пять, 10 и 20 лет </a:t>
            </a:r>
            <a:r>
              <a:rPr lang="ru-RU" b="1" dirty="0" err="1">
                <a:solidFill>
                  <a:srgbClr val="FF0000"/>
                </a:solidFill>
              </a:rPr>
              <a:t>Краснои</a:t>
            </a:r>
            <a:r>
              <a:rPr lang="ru-RU" b="1" dirty="0">
                <a:solidFill>
                  <a:srgbClr val="FF0000"/>
                </a:solidFill>
              </a:rPr>
              <a:t>̆ армии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В 1923 году СССР отмечал пятилетие </a:t>
            </a:r>
            <a:r>
              <a:rPr lang="ru-RU" sz="2400" dirty="0" err="1"/>
              <a:t>Краснои</a:t>
            </a:r>
            <a:r>
              <a:rPr lang="ru-RU" sz="2400" dirty="0"/>
              <a:t>̆ армии. Отпраздновать эту дату решили торжественно. 23 февраля в Большом театре прошло специальное заседание ВЦИК. Вскоре проведение торжественных заседаний стало </a:t>
            </a:r>
            <a:r>
              <a:rPr lang="ru-RU" sz="2400" dirty="0" err="1"/>
              <a:t>традициеи</a:t>
            </a:r>
            <a:r>
              <a:rPr lang="ru-RU" sz="2400" dirty="0"/>
              <a:t>̆. Например, 23 февраля 1924-го такое мероприятие состоялось в Доме союзов, а в следующие три года снова проходило в Большом театре. Праздничные торжества организовывали в воинских частях, на предприятиях, в вузах и школах.</a:t>
            </a:r>
          </a:p>
          <a:p>
            <a:endParaRPr lang="ru-RU" sz="2400" dirty="0"/>
          </a:p>
        </p:txBody>
      </p:sp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4643446"/>
            <a:ext cx="2895602" cy="19444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6972320" cy="1143000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rgbClr val="FF0000"/>
                </a:solidFill>
              </a:rPr>
              <a:t>10 лет </a:t>
            </a:r>
            <a:r>
              <a:rPr lang="ru-RU" dirty="0" err="1">
                <a:solidFill>
                  <a:srgbClr val="FF0000"/>
                </a:solidFill>
              </a:rPr>
              <a:t>Краснои</a:t>
            </a:r>
            <a:r>
              <a:rPr lang="ru-RU" dirty="0">
                <a:solidFill>
                  <a:srgbClr val="FF0000"/>
                </a:solidFill>
              </a:rPr>
              <a:t>̆ армии.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В 1928 году СССР отметил 10 лет </a:t>
            </a:r>
            <a:r>
              <a:rPr lang="ru-RU" sz="2400" dirty="0" err="1"/>
              <a:t>Краснои</a:t>
            </a:r>
            <a:r>
              <a:rPr lang="ru-RU" sz="2400" dirty="0"/>
              <a:t>̆</a:t>
            </a:r>
          </a:p>
          <a:p>
            <a:pPr>
              <a:buNone/>
            </a:pPr>
            <a:r>
              <a:rPr lang="ru-RU" sz="2400" dirty="0"/>
              <a:t>армии. К </a:t>
            </a:r>
            <a:r>
              <a:rPr lang="ru-RU" sz="2400" dirty="0" err="1"/>
              <a:t>этои</a:t>
            </a:r>
            <a:r>
              <a:rPr lang="ru-RU" sz="2400" dirty="0"/>
              <a:t>̆ дате было приурочено открытие</a:t>
            </a:r>
          </a:p>
          <a:p>
            <a:pPr>
              <a:buNone/>
            </a:pPr>
            <a:r>
              <a:rPr lang="ru-RU" sz="2400" dirty="0"/>
              <a:t>Центрального дома </a:t>
            </a:r>
            <a:r>
              <a:rPr lang="ru-RU" sz="2400" dirty="0" err="1"/>
              <a:t>Краснои</a:t>
            </a:r>
            <a:r>
              <a:rPr lang="ru-RU" sz="2400" dirty="0"/>
              <a:t>̆ армии и одноименного</a:t>
            </a:r>
          </a:p>
          <a:p>
            <a:pPr>
              <a:buNone/>
            </a:pPr>
            <a:r>
              <a:rPr lang="ru-RU" sz="2400" dirty="0"/>
              <a:t>музея. 24 февраля в здании Центрального телеграфа на </a:t>
            </a:r>
          </a:p>
          <a:p>
            <a:pPr>
              <a:buNone/>
            </a:pPr>
            <a:r>
              <a:rPr lang="ru-RU" sz="2400" dirty="0" err="1"/>
              <a:t>Тверскои</a:t>
            </a:r>
            <a:r>
              <a:rPr lang="ru-RU" sz="2400" dirty="0"/>
              <a:t>̆ улице открылась тематическая выставка </a:t>
            </a:r>
          </a:p>
          <a:p>
            <a:pPr>
              <a:buNone/>
            </a:pPr>
            <a:r>
              <a:rPr lang="ru-RU" sz="2400" dirty="0"/>
              <a:t>картин членов Ассоциации художников </a:t>
            </a:r>
          </a:p>
          <a:p>
            <a:pPr>
              <a:buNone/>
            </a:pPr>
            <a:r>
              <a:rPr lang="ru-RU" sz="2400" dirty="0" err="1"/>
              <a:t>революционнои</a:t>
            </a:r>
            <a:r>
              <a:rPr lang="ru-RU" sz="2400" dirty="0"/>
              <a:t>̆ России.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4" name="Рисунок 3" descr="kartinki24_febrary_00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4286256"/>
            <a:ext cx="3571900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1429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1930-е годы в День </a:t>
            </a:r>
            <a:r>
              <a:rPr lang="ru-RU" dirty="0" err="1"/>
              <a:t>Краснои</a:t>
            </a:r>
            <a:r>
              <a:rPr lang="ru-RU" dirty="0"/>
              <a:t>̆ армии и Военно-морского флота проводили физкультурные соревнования для школьников. Дети устраивали лыжные вылазки, однодневные военизированные походы, катались на катках и выступали на стадионах, ходили строем с флажками под маршевые песни.</a:t>
            </a:r>
          </a:p>
          <a:p>
            <a:endParaRPr lang="ru-RU" dirty="0"/>
          </a:p>
          <a:p>
            <a:pPr>
              <a:buNone/>
            </a:pPr>
            <a:r>
              <a:rPr lang="ru-RU" dirty="0"/>
              <a:t>24 января 1938 года, к 20-летию создания </a:t>
            </a:r>
            <a:r>
              <a:rPr lang="ru-RU" dirty="0" err="1"/>
              <a:t>Краснои</a:t>
            </a:r>
            <a:r>
              <a:rPr lang="ru-RU" dirty="0"/>
              <a:t>̆ армии,</a:t>
            </a:r>
          </a:p>
          <a:p>
            <a:pPr>
              <a:buNone/>
            </a:pPr>
            <a:r>
              <a:rPr lang="ru-RU" dirty="0"/>
              <a:t>Президиум Верховного Совета СССР учредил первую </a:t>
            </a:r>
          </a:p>
          <a:p>
            <a:pPr>
              <a:buNone/>
            </a:pPr>
            <a:r>
              <a:rPr lang="ru-RU" dirty="0"/>
              <a:t>советскую медаль «ХХ лет </a:t>
            </a:r>
            <a:r>
              <a:rPr lang="ru-RU" dirty="0" err="1"/>
              <a:t>Рабоче-крестьянскои</a:t>
            </a:r>
            <a:r>
              <a:rPr lang="ru-RU" dirty="0"/>
              <a:t>̆ </a:t>
            </a:r>
            <a:r>
              <a:rPr lang="ru-RU" dirty="0" err="1"/>
              <a:t>Краснои</a:t>
            </a:r>
            <a:r>
              <a:rPr lang="ru-RU" dirty="0"/>
              <a:t>̆ </a:t>
            </a:r>
          </a:p>
          <a:p>
            <a:pPr>
              <a:buNone/>
            </a:pPr>
            <a:r>
              <a:rPr lang="ru-RU" dirty="0"/>
              <a:t>армии». Ею награждались </a:t>
            </a:r>
            <a:r>
              <a:rPr lang="ru-RU" dirty="0" err="1"/>
              <a:t>действующие</a:t>
            </a:r>
            <a:r>
              <a:rPr lang="ru-RU" dirty="0"/>
              <a:t> военнослужащие, </a:t>
            </a:r>
          </a:p>
          <a:p>
            <a:pPr>
              <a:buNone/>
            </a:pPr>
            <a:r>
              <a:rPr lang="ru-RU" dirty="0"/>
              <a:t>а также участники </a:t>
            </a:r>
            <a:r>
              <a:rPr lang="ru-RU" dirty="0" err="1"/>
              <a:t>Гражданскои</a:t>
            </a:r>
            <a:r>
              <a:rPr lang="ru-RU" dirty="0"/>
              <a:t>̆ </a:t>
            </a:r>
            <a:r>
              <a:rPr lang="ru-RU" dirty="0" err="1"/>
              <a:t>войны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" name="Рисунок 3" descr="Medal_20_Years_Since_the_Creation_of_the_Workers_and_Peasants_Red_Arm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4500570"/>
            <a:ext cx="3929090" cy="196454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Военное время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928670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dirty="0"/>
              <a:t>Праздник в честь армии стал особенно актуальным во время </a:t>
            </a:r>
            <a:r>
              <a:rPr lang="ru-RU" sz="2400" dirty="0" err="1"/>
              <a:t>Великои</a:t>
            </a:r>
            <a:r>
              <a:rPr lang="ru-RU" sz="2400" dirty="0"/>
              <a:t>̆ </a:t>
            </a:r>
            <a:r>
              <a:rPr lang="ru-RU" sz="2400" dirty="0" err="1"/>
              <a:t>Отечественнои</a:t>
            </a:r>
            <a:r>
              <a:rPr lang="ru-RU" sz="2400" dirty="0"/>
              <a:t>̆ </a:t>
            </a:r>
            <a:r>
              <a:rPr lang="ru-RU" sz="2400" dirty="0" err="1"/>
              <a:t>войны</a:t>
            </a:r>
            <a:r>
              <a:rPr lang="ru-RU" sz="2400" dirty="0"/>
              <a:t>. В те годы в столице открывались тематические выставки, посвященные подвигам солдат, сражавшихся против гитлеровцев.</a:t>
            </a:r>
          </a:p>
          <a:p>
            <a:endParaRPr lang="ru-RU" sz="2400" dirty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r>
              <a:rPr lang="ru-RU" sz="2400" dirty="0"/>
              <a:t>В 1942 году в Музее революции открылась экспозиция</a:t>
            </a:r>
          </a:p>
          <a:p>
            <a:pPr>
              <a:buNone/>
            </a:pPr>
            <a:r>
              <a:rPr lang="ru-RU" sz="2400" dirty="0"/>
              <a:t>«</a:t>
            </a:r>
            <a:r>
              <a:rPr lang="ru-RU" sz="2400" dirty="0" err="1"/>
              <a:t>Героическии</a:t>
            </a:r>
            <a:r>
              <a:rPr lang="ru-RU" sz="2400" dirty="0"/>
              <a:t>̆ путь </a:t>
            </a:r>
            <a:r>
              <a:rPr lang="ru-RU" sz="2400" dirty="0" err="1"/>
              <a:t>Краснои</a:t>
            </a:r>
            <a:r>
              <a:rPr lang="ru-RU" sz="2400" dirty="0"/>
              <a:t>̆ армии». В 1943-м в</a:t>
            </a:r>
          </a:p>
          <a:p>
            <a:pPr>
              <a:buNone/>
            </a:pPr>
            <a:r>
              <a:rPr lang="ru-RU" sz="2400" dirty="0"/>
              <a:t>Центральном доме </a:t>
            </a:r>
            <a:r>
              <a:rPr lang="ru-RU" sz="2400" dirty="0" err="1"/>
              <a:t>Краснои</a:t>
            </a:r>
            <a:r>
              <a:rPr lang="ru-RU" sz="2400" dirty="0"/>
              <a:t>̆ армии расположилась выставка</a:t>
            </a:r>
          </a:p>
          <a:p>
            <a:pPr>
              <a:buNone/>
            </a:pPr>
            <a:r>
              <a:rPr lang="ru-RU" sz="2400" dirty="0"/>
              <a:t>«Красная армия в борьбе с немецко-фашистскими </a:t>
            </a:r>
          </a:p>
          <a:p>
            <a:pPr>
              <a:buNone/>
            </a:pPr>
            <a:r>
              <a:rPr lang="ru-RU" sz="2400" dirty="0"/>
              <a:t>захватчиками». Там же в 1944–1945 годах проходили </a:t>
            </a:r>
          </a:p>
          <a:p>
            <a:pPr>
              <a:buNone/>
            </a:pPr>
            <a:r>
              <a:rPr lang="ru-RU" sz="2400" dirty="0"/>
              <a:t>экспозиции работ Студии военных художников имени М.Б. </a:t>
            </a:r>
          </a:p>
          <a:p>
            <a:pPr>
              <a:buNone/>
            </a:pPr>
            <a:r>
              <a:rPr lang="ru-RU" sz="2400" dirty="0" err="1"/>
              <a:t>Грекова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3600" dirty="0"/>
            </a:br>
            <a:r>
              <a:rPr lang="ru-RU" sz="3600" dirty="0">
                <a:solidFill>
                  <a:srgbClr val="FF0000"/>
                </a:solidFill>
              </a:rPr>
              <a:t>            Экспозиции работ Студии военных художников имени М.Б. </a:t>
            </a:r>
            <a:r>
              <a:rPr lang="ru-RU" sz="3600" dirty="0" err="1">
                <a:solidFill>
                  <a:srgbClr val="FF0000"/>
                </a:solidFill>
              </a:rPr>
              <a:t>Грекова</a:t>
            </a:r>
            <a:r>
              <a:rPr lang="ru-RU" sz="3600" dirty="0">
                <a:solidFill>
                  <a:srgbClr val="FF0000"/>
                </a:solidFill>
              </a:rPr>
              <a:t>.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4" name="Содержимое 3" descr="images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4357694"/>
            <a:ext cx="2800350" cy="1638300"/>
          </a:xfrm>
        </p:spPr>
      </p:pic>
      <p:pic>
        <p:nvPicPr>
          <p:cNvPr id="5" name="Рисунок 4" descr="0A7A75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1628800"/>
            <a:ext cx="7037354" cy="2514580"/>
          </a:xfrm>
          <a:prstGeom prst="rect">
            <a:avLst/>
          </a:prstGeom>
        </p:spPr>
      </p:pic>
      <p:pic>
        <p:nvPicPr>
          <p:cNvPr id="6" name="Рисунок 5" descr="Без названия (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4357694"/>
            <a:ext cx="2857500" cy="1600200"/>
          </a:xfrm>
          <a:prstGeom prst="rect">
            <a:avLst/>
          </a:prstGeom>
        </p:spPr>
      </p:pic>
      <p:pic>
        <p:nvPicPr>
          <p:cNvPr id="7" name="Рисунок 6" descr="XX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1802" y="5228336"/>
            <a:ext cx="2928958" cy="16296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        После </a:t>
            </a:r>
            <a:r>
              <a:rPr lang="ru-RU" sz="3600" dirty="0" err="1">
                <a:solidFill>
                  <a:srgbClr val="FF0000"/>
                </a:solidFill>
              </a:rPr>
              <a:t>войны</a:t>
            </a:r>
            <a:r>
              <a:rPr lang="ru-RU" sz="3600" dirty="0">
                <a:solidFill>
                  <a:srgbClr val="FF0000"/>
                </a:solidFill>
              </a:rPr>
              <a:t> 23 Февраля начали   отмечать с еще </a:t>
            </a:r>
            <a:r>
              <a:rPr lang="ru-RU" sz="3600" dirty="0" err="1">
                <a:solidFill>
                  <a:srgbClr val="FF0000"/>
                </a:solidFill>
              </a:rPr>
              <a:t>большеи</a:t>
            </a:r>
            <a:r>
              <a:rPr lang="ru-RU" sz="3600" dirty="0">
                <a:solidFill>
                  <a:srgbClr val="FF0000"/>
                </a:solidFill>
              </a:rPr>
              <a:t>̆ торжественностью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В 1946 году праздник получил новое название — </a:t>
            </a:r>
            <a:r>
              <a:rPr lang="ru-RU" sz="2800" b="1" dirty="0"/>
              <a:t>День </a:t>
            </a:r>
            <a:r>
              <a:rPr lang="ru-RU" sz="2800" b="1" dirty="0" err="1"/>
              <a:t>Советскои</a:t>
            </a:r>
            <a:r>
              <a:rPr lang="ru-RU" sz="2800" b="1" dirty="0"/>
              <a:t>̆ армии и </a:t>
            </a:r>
            <a:r>
              <a:rPr lang="ru-RU" sz="2800" b="1" dirty="0" err="1"/>
              <a:t>Военно</a:t>
            </a:r>
            <a:r>
              <a:rPr lang="ru-RU" sz="2800" b="1" dirty="0"/>
              <a:t>- морского флота</a:t>
            </a:r>
            <a:r>
              <a:rPr lang="ru-RU" sz="2800" dirty="0"/>
              <a:t>. </a:t>
            </a:r>
            <a:r>
              <a:rPr lang="ru-RU" sz="2800" dirty="0" err="1"/>
              <a:t>Каждыи</a:t>
            </a:r>
            <a:r>
              <a:rPr lang="ru-RU" sz="2800" dirty="0"/>
              <a:t>̆ год проходили торжественные заседания с участием руководства страны, а также множество мероприятий на </a:t>
            </a:r>
            <a:r>
              <a:rPr lang="ru-RU" sz="2800" dirty="0" err="1"/>
              <a:t>районном</a:t>
            </a:r>
            <a:r>
              <a:rPr lang="ru-RU" sz="2800" dirty="0"/>
              <a:t> и городском уровнях</a:t>
            </a:r>
            <a:r>
              <a:rPr lang="ru-RU" dirty="0"/>
              <a:t>.</a:t>
            </a:r>
          </a:p>
        </p:txBody>
      </p:sp>
      <p:pic>
        <p:nvPicPr>
          <p:cNvPr id="4" name="Рисунок 3" descr="73ee9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3929066"/>
            <a:ext cx="4429156" cy="268448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620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История праздника День защитника Отечества</vt:lpstr>
      <vt:lpstr>  </vt:lpstr>
      <vt:lpstr>  </vt:lpstr>
      <vt:lpstr>      Пять, 10 и 20 лет Красной армии </vt:lpstr>
      <vt:lpstr>10 лет Красной армии.</vt:lpstr>
      <vt:lpstr>  </vt:lpstr>
      <vt:lpstr>Военное время </vt:lpstr>
      <vt:lpstr>             Экспозиции работ Студии военных художников имени М.Б. Грекова. </vt:lpstr>
      <vt:lpstr>        После войны 23 Февраля начали   отмечать с еще большей торжественностью.</vt:lpstr>
      <vt:lpstr>Новая история </vt:lpstr>
      <vt:lpstr> </vt:lpstr>
    </vt:vector>
  </TitlesOfParts>
  <Company>МБДОУ "ДС №8 "Теремок"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«С днем Защитника Отечества» -камуфляжная</dc:title>
  <dc:subject>шаблоны презентаций</dc:subject>
  <dc:creator>Алейник Н.В.</dc:creator>
  <cp:lastModifiedBy>Admin</cp:lastModifiedBy>
  <cp:revision>15</cp:revision>
  <dcterms:created xsi:type="dcterms:W3CDTF">2015-02-08T17:22:33Z</dcterms:created>
  <dcterms:modified xsi:type="dcterms:W3CDTF">2023-02-01T14:30:41Z</dcterms:modified>
  <cp:category>презентация</cp:category>
</cp:coreProperties>
</file>