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57" r:id="rId5"/>
    <p:sldId id="258" r:id="rId6"/>
    <p:sldId id="270" r:id="rId7"/>
    <p:sldId id="269" r:id="rId8"/>
    <p:sldId id="286" r:id="rId9"/>
    <p:sldId id="268" r:id="rId10"/>
    <p:sldId id="267" r:id="rId11"/>
    <p:sldId id="266" r:id="rId12"/>
    <p:sldId id="265" r:id="rId13"/>
    <p:sldId id="264" r:id="rId14"/>
    <p:sldId id="263" r:id="rId15"/>
    <p:sldId id="271" r:id="rId16"/>
    <p:sldId id="287" r:id="rId17"/>
    <p:sldId id="272" r:id="rId18"/>
    <p:sldId id="273" r:id="rId19"/>
    <p:sldId id="276" r:id="rId20"/>
    <p:sldId id="274" r:id="rId21"/>
    <p:sldId id="277" r:id="rId22"/>
    <p:sldId id="280" r:id="rId23"/>
    <p:sldId id="281" r:id="rId24"/>
    <p:sldId id="285" r:id="rId25"/>
    <p:sldId id="260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k." initials="Ak" lastIdx="3" clrIdx="0">
    <p:extLst>
      <p:ext uri="{19B8F6BF-5375-455C-9EA6-DF929625EA0E}">
        <p15:presenceInfo xmlns:p15="http://schemas.microsoft.com/office/powerpoint/2012/main" userId="349a5a8573eef8e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EED09E-A813-4852-868B-4D6675D757A7}" v="177" dt="2019-12-03T14:27:23.834"/>
    <p1510:client id="{4C077D98-1F16-4DC1-9CD5-A5A100B88EBE}" v="250" dt="2019-12-15T14:24:29.988"/>
    <p1510:client id="{737C17A8-83FE-4622-92EB-FA1C5EF18C1F}" v="70" dt="2019-12-03T13:43:29.936"/>
    <p1510:client id="{BC6C616E-DBA9-49F8-BC18-25893C2271BF}" v="31" dt="2019-12-15T15:02:37.231"/>
    <p1510:client id="{D36DB42B-F230-4F45-B08B-431EC9D9A1DE}" v="1136" dt="2020-02-16T15:06:48.768"/>
    <p1510:client id="{DFA7FDDA-F04A-4714-9CCD-674BD4361429}" v="3" dt="2019-12-15T14:35:06.267"/>
    <p1510:client id="{E4EA6D9C-E588-4978-8E01-D75B5E1EED9B}" v="348" dt="2019-12-03T14:10:51.787"/>
    <p1510:client id="{E86C836D-E37E-4228-B4BB-C69FF1D12296}" v="177" dt="2019-12-06T12:26:36.930"/>
    <p1510:client id="{F197B014-34F9-4C1D-BCA1-9078D2F2792A}" v="353" dt="2019-12-15T15:00:29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3T06:09:28.661" idx="2">
    <p:pos x="10" y="10"/>
    <p:text>Тут нудно будет еще рассказать о:
 «Данные» — о том, что необходимо, чтобы задать фигуру; 
«О разделении» — сохранилось частично и только в арабском переводе; дает деление геометрических фигур на части, равные или состоящие между собой в заданном отношении; 
«Явления»— приложения сферической геометрии к астрономии; 
«Оптика» — о прямолинейном распространении света.
</p:text>
    <p:extLst>
      <p:ext uri="{C676402C-5697-4E1C-873F-D02D1690AC5C}">
        <p15:threadingInfo xmlns:p15="http://schemas.microsoft.com/office/powerpoint/2012/main" timeZoneBias="4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6T04:26:36.930" idx="3">
    <p:pos x="6910" y="832"/>
    <p:text>Рассказать про геометрию Лобачевского и сферическую геометрию, пересекающиеся паралельные прямые
</p:text>
    <p:extLst>
      <p:ext uri="{C676402C-5697-4E1C-873F-D02D1690AC5C}">
        <p15:threadingInfo xmlns:p15="http://schemas.microsoft.com/office/powerpoint/2012/main" timeZoneBias="4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.histrf.ru/articles/article/show/nachala_ievklida" TargetMode="External"/><Relationship Id="rId7" Type="http://schemas.openxmlformats.org/officeDocument/2006/relationships/hyperlink" Target="https://multiurok.ru/files/matiematika-v-stroitiel-stvie.html" TargetMode="External"/><Relationship Id="rId2" Type="http://schemas.openxmlformats.org/officeDocument/2006/relationships/hyperlink" Target="https://ru.wikipedia.org/wiki/%D0%95%D0%B2%D0%BA%D0%BB%D0%B8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tematiku.ru/index.php?option=com_content&amp;task=view&amp;id=2368&amp;Itemid=45" TargetMode="External"/><Relationship Id="rId5" Type="http://schemas.openxmlformats.org/officeDocument/2006/relationships/hyperlink" Target="https://ru.wikipedia.org/wiki/%D0%9D%D0%B5%D0%B5%D0%B2%D0%BA%D0%BB%D0%B8%D0%B4%D0%BE%D0%B2%D0%B0_%D0%B3%D0%B5%D0%BE%D0%BC%D0%B5%D1%82%D1%80%D0%B8%D1%8F" TargetMode="External"/><Relationship Id="rId4" Type="http://schemas.openxmlformats.org/officeDocument/2006/relationships/hyperlink" Target="http://geometry-and-art.ru/evklid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17733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alibri Light"/>
                <a:ea typeface="+mj-lt"/>
                <a:cs typeface="+mj-lt"/>
              </a:rPr>
              <a:t>Применение геометрии </a:t>
            </a:r>
            <a:r>
              <a:rPr lang="ru-RU" b="1" dirty="0">
                <a:latin typeface="Calibri Light"/>
                <a:ea typeface="+mj-lt"/>
                <a:cs typeface="+mj-lt"/>
              </a:rPr>
              <a:t>Евклида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39E9F857-AF89-4083-BFF1-A6302948B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4" y="2535978"/>
            <a:ext cx="7172325" cy="3414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" y="2905333"/>
            <a:ext cx="39535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Выполнили</a:t>
            </a:r>
            <a:r>
              <a:rPr lang="en-US" sz="2800" dirty="0" smtClean="0"/>
              <a:t>:</a:t>
            </a:r>
          </a:p>
          <a:p>
            <a:r>
              <a:rPr lang="ru-RU" sz="2800" dirty="0" smtClean="0"/>
              <a:t>Кондратьев Андрей</a:t>
            </a:r>
          </a:p>
          <a:p>
            <a:r>
              <a:rPr lang="ru-RU" sz="2800" dirty="0" err="1" smtClean="0"/>
              <a:t>Душин</a:t>
            </a:r>
            <a:r>
              <a:rPr lang="ru-RU" sz="2800" dirty="0" smtClean="0"/>
              <a:t> Алексей</a:t>
            </a:r>
          </a:p>
          <a:p>
            <a:r>
              <a:rPr lang="ru-RU" sz="2800" dirty="0" err="1" smtClean="0"/>
              <a:t>Галимов</a:t>
            </a:r>
            <a:r>
              <a:rPr lang="ru-RU" sz="2800" dirty="0" smtClean="0"/>
              <a:t> </a:t>
            </a:r>
            <a:r>
              <a:rPr lang="ru-RU" sz="2800" dirty="0" smtClean="0"/>
              <a:t>Сергей Руководитель проекта: преподаватель математики :Сысоева Елена Михайловна.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0216662" y="5903893"/>
            <a:ext cx="1975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Группа</a:t>
            </a:r>
            <a:r>
              <a:rPr lang="en-US" sz="2800" dirty="0" smtClean="0"/>
              <a:t>:</a:t>
            </a:r>
          </a:p>
          <a:p>
            <a:r>
              <a:rPr lang="ru-RU" sz="2800" dirty="0" smtClean="0"/>
              <a:t>П-17-19(АК)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1D345C3-6413-4FA3-81E6-0965C88F6AC7}"/>
              </a:ext>
            </a:extLst>
          </p:cNvPr>
          <p:cNvSpPr txBox="1"/>
          <p:nvPr/>
        </p:nvSpPr>
        <p:spPr>
          <a:xfrm>
            <a:off x="486530" y="399514"/>
            <a:ext cx="704431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latin typeface="Calibri"/>
                <a:cs typeface="Calibri"/>
              </a:rPr>
              <a:t>Книга 3 </a:t>
            </a:r>
            <a:r>
              <a:rPr lang="ru-RU" sz="3200" dirty="0">
                <a:latin typeface="Calibri"/>
                <a:cs typeface="Calibri"/>
              </a:rPr>
              <a:t>целиком посвящена геометрии окружности, а в </a:t>
            </a:r>
            <a:r>
              <a:rPr lang="ru-RU" sz="3200" b="1" dirty="0">
                <a:latin typeface="Calibri"/>
                <a:cs typeface="Calibri"/>
              </a:rPr>
              <a:t>книге 4 </a:t>
            </a:r>
            <a:r>
              <a:rPr lang="ru-RU" sz="3200" dirty="0">
                <a:latin typeface="Calibri"/>
                <a:cs typeface="Calibri"/>
              </a:rPr>
              <a:t>изучаются правильные многоугольники, вписанные в окружность, а также описанные вокруг нее.</a:t>
            </a:r>
            <a:r>
              <a:rPr lang="ru-RU" sz="3200" dirty="0">
                <a:latin typeface="Calibri"/>
                <a:cs typeface="Arial"/>
              </a:rPr>
              <a:t> </a:t>
            </a:r>
            <a:endParaRPr lang="ru-RU" sz="3200">
              <a:latin typeface="Calibri"/>
              <a:cs typeface="Calibri" panose="020F0502020204030204"/>
            </a:endParaRPr>
          </a:p>
        </p:txBody>
      </p:sp>
      <p:pic>
        <p:nvPicPr>
          <p:cNvPr id="5" name="Рисунок 5" descr="Изображение выглядит как игра, спорт, стол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9AF3C9E-FD90-4E08-B543-CE8E8D8DB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346" y="3224056"/>
            <a:ext cx="5127810" cy="3228901"/>
          </a:xfrm>
          <a:prstGeom prst="rect">
            <a:avLst/>
          </a:prstGeom>
        </p:spPr>
      </p:pic>
      <p:pic>
        <p:nvPicPr>
          <p:cNvPr id="4" name="Рисунок 5" descr="Изображение выглядит как часы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DDF77CAB-5090-418E-AF35-5C0B5A6B7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061" y="1247412"/>
            <a:ext cx="4455457" cy="447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7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="" xmlns:a16="http://schemas.microsoft.com/office/drawing/2014/main" id="{D2852DC4-A915-4359-96D6-85B60F221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" y="2936"/>
            <a:ext cx="6149788" cy="33931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7B1E305-7021-4425-AED8-79D1EB7BE37B}"/>
              </a:ext>
            </a:extLst>
          </p:cNvPr>
          <p:cNvSpPr txBox="1"/>
          <p:nvPr/>
        </p:nvSpPr>
        <p:spPr>
          <a:xfrm>
            <a:off x="7016262" y="562438"/>
            <a:ext cx="4237892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latin typeface="Calibri"/>
                <a:cs typeface="Calibri"/>
              </a:rPr>
              <a:t>Книга 5 </a:t>
            </a:r>
            <a:r>
              <a:rPr lang="ru-RU" sz="3200" dirty="0" smtClean="0">
                <a:latin typeface="Calibri"/>
                <a:cs typeface="Calibri"/>
              </a:rPr>
              <a:t>о теории пропорций</a:t>
            </a:r>
            <a:r>
              <a:rPr lang="ru-RU" sz="3200" dirty="0">
                <a:latin typeface="Calibri"/>
                <a:cs typeface="Calibri"/>
              </a:rPr>
              <a:t> </a:t>
            </a:r>
            <a:endParaRPr lang="ru-RU" sz="3200" dirty="0">
              <a:latin typeface="Calibri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27FF511-1C3C-4752-BAE0-18AE42803127}"/>
              </a:ext>
            </a:extLst>
          </p:cNvPr>
          <p:cNvSpPr txBox="1"/>
          <p:nvPr/>
        </p:nvSpPr>
        <p:spPr>
          <a:xfrm>
            <a:off x="1090246" y="4227316"/>
            <a:ext cx="5328140" cy="1354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latin typeface="Calibri"/>
                <a:cs typeface="Calibri"/>
              </a:rPr>
              <a:t>Книга 6 </a:t>
            </a:r>
            <a:r>
              <a:rPr lang="ru-RU" sz="3200" dirty="0">
                <a:latin typeface="Calibri"/>
                <a:cs typeface="Calibri"/>
              </a:rPr>
              <a:t>посвящена планиметрии</a:t>
            </a:r>
          </a:p>
          <a:p>
            <a:pPr algn="l"/>
            <a:endParaRPr lang="ru-RU" dirty="0">
              <a:cs typeface="Calibri"/>
            </a:endParaRPr>
          </a:p>
        </p:txBody>
      </p:sp>
      <p:pic>
        <p:nvPicPr>
          <p:cNvPr id="2050" name="Picture 2" descr="https://upload.wikimedia.org/wikipedia/commons/9/97/%D0%9B%D0%B5%D0%BC%D0%BC%D0%B0_%D0%BE_%D1%82%D1%80%D0%B5%D0%B7%D1%83%D0%B1%D1%86%D0%B5_%D0%B2%D0%B8%D0%BA%D0%B8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858" y="2293105"/>
            <a:ext cx="5187382" cy="456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92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103210D-72DD-48FA-9858-BB4F52354FFB}"/>
              </a:ext>
            </a:extLst>
          </p:cNvPr>
          <p:cNvSpPr txBox="1"/>
          <p:nvPr/>
        </p:nvSpPr>
        <p:spPr>
          <a:xfrm>
            <a:off x="278783" y="774959"/>
            <a:ext cx="5450541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Calibri"/>
                <a:cs typeface="Calibri"/>
              </a:rPr>
              <a:t>В </a:t>
            </a:r>
            <a:r>
              <a:rPr lang="ru-RU" sz="3200" b="1" dirty="0">
                <a:latin typeface="Calibri"/>
                <a:cs typeface="Calibri"/>
              </a:rPr>
              <a:t>книгах 7-9 </a:t>
            </a:r>
            <a:r>
              <a:rPr lang="ru-RU" sz="3200" dirty="0">
                <a:latin typeface="Calibri"/>
                <a:cs typeface="Calibri"/>
              </a:rPr>
              <a:t>изложены начала теории чисел, основанные на алгоритме нахождения наибольшего общего делителя, приводится алгоритм Евклида, сюда входят теории делимости и теорема о бесконечности множества простых чисел.</a:t>
            </a:r>
            <a:r>
              <a:rPr lang="ru-RU" sz="3200" dirty="0">
                <a:latin typeface="Calibri"/>
                <a:cs typeface="Arial"/>
              </a:rPr>
              <a:t> </a:t>
            </a:r>
            <a:endParaRPr lang="ru-RU" sz="3200" dirty="0">
              <a:latin typeface="Calibri"/>
              <a:cs typeface="Calibri"/>
            </a:endParaRPr>
          </a:p>
        </p:txBody>
      </p:sp>
      <p:pic>
        <p:nvPicPr>
          <p:cNvPr id="3076" name="Picture 4" descr="https://scienceland.info/images/algebra/gcd1_r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74" y="774959"/>
            <a:ext cx="6105476" cy="45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1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7EBF89C-999A-46A6-826D-168094F1D899}"/>
              </a:ext>
            </a:extLst>
          </p:cNvPr>
          <p:cNvSpPr txBox="1"/>
          <p:nvPr/>
        </p:nvSpPr>
        <p:spPr>
          <a:xfrm>
            <a:off x="190007" y="328349"/>
            <a:ext cx="6131010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latin typeface="Calibri"/>
                <a:cs typeface="Calibri"/>
              </a:rPr>
              <a:t>Книга 10</a:t>
            </a:r>
            <a:r>
              <a:rPr lang="ru-RU" sz="3200" dirty="0">
                <a:latin typeface="Calibri"/>
                <a:cs typeface="Calibri"/>
              </a:rPr>
              <a:t> </a:t>
            </a:r>
            <a:r>
              <a:rPr lang="ru-RU" sz="3200" dirty="0" smtClean="0">
                <a:latin typeface="Calibri"/>
                <a:cs typeface="Calibri"/>
              </a:rPr>
              <a:t> </a:t>
            </a:r>
            <a:r>
              <a:rPr lang="ru-RU" sz="3200" dirty="0">
                <a:latin typeface="Calibri"/>
                <a:cs typeface="Calibri"/>
              </a:rPr>
              <a:t>содержит классификацию квадратичных иррациональных величин, которые там представлены геометрически прямыми и прямоугольниками.</a:t>
            </a:r>
            <a:r>
              <a:rPr lang="ru-RU" sz="3200" dirty="0">
                <a:latin typeface="Calibri"/>
                <a:cs typeface="Arial"/>
              </a:rPr>
              <a:t> </a:t>
            </a:r>
            <a:endParaRPr lang="ru-RU" sz="3200" dirty="0">
              <a:latin typeface="Calibri"/>
              <a:cs typeface="Calibri"/>
            </a:endParaRPr>
          </a:p>
        </p:txBody>
      </p:sp>
      <p:pic>
        <p:nvPicPr>
          <p:cNvPr id="3" name="Рисунок 3">
            <a:extLst>
              <a:ext uri="{FF2B5EF4-FFF2-40B4-BE49-F238E27FC236}">
                <a16:creationId xmlns="" xmlns:a16="http://schemas.microsoft.com/office/drawing/2014/main" id="{5F1FFE0D-2BF8-45F9-99D5-62CB989D2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463" y="297492"/>
            <a:ext cx="4075043" cy="6330397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35F50F85-6242-4BE7-9DE4-F3412F7FB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34" y="3769927"/>
            <a:ext cx="5163064" cy="285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404BD84-976A-43F1-AA68-64CB1A051803}"/>
              </a:ext>
            </a:extLst>
          </p:cNvPr>
          <p:cNvSpPr txBox="1"/>
          <p:nvPr/>
        </p:nvSpPr>
        <p:spPr>
          <a:xfrm>
            <a:off x="121508" y="224481"/>
            <a:ext cx="11794267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latin typeface="Calibri"/>
                <a:cs typeface="Calibri"/>
              </a:rPr>
              <a:t>Книга 11</a:t>
            </a:r>
            <a:r>
              <a:rPr lang="ru-RU" sz="3200" dirty="0">
                <a:latin typeface="Calibri"/>
                <a:cs typeface="Calibri"/>
              </a:rPr>
              <a:t> посвящена стереометрии. </a:t>
            </a:r>
            <a:endParaRPr lang="ru-RU" sz="3200" dirty="0" smtClean="0">
              <a:latin typeface="Calibri"/>
              <a:cs typeface="Calibri"/>
            </a:endParaRPr>
          </a:p>
          <a:p>
            <a:pPr algn="ctr"/>
            <a:r>
              <a:rPr lang="ru-RU" sz="3200" dirty="0" smtClean="0">
                <a:latin typeface="Calibri"/>
                <a:cs typeface="Calibri"/>
              </a:rPr>
              <a:t>В </a:t>
            </a:r>
            <a:r>
              <a:rPr lang="ru-RU" sz="3200" b="1" dirty="0">
                <a:latin typeface="Calibri"/>
                <a:cs typeface="Calibri"/>
              </a:rPr>
              <a:t>книге 12</a:t>
            </a:r>
            <a:r>
              <a:rPr lang="ru-RU" sz="3200" dirty="0">
                <a:latin typeface="Calibri"/>
                <a:cs typeface="Calibri"/>
              </a:rPr>
              <a:t>, с помощью метода исчерпывания площади криволинейных фигур сравниваются с площадями многоугольников. </a:t>
            </a:r>
            <a:endParaRPr lang="ru-RU" sz="3200" dirty="0" smtClean="0">
              <a:latin typeface="Calibri"/>
              <a:cs typeface="Calibri"/>
            </a:endParaRPr>
          </a:p>
          <a:p>
            <a:pPr algn="ctr"/>
            <a:r>
              <a:rPr lang="ru-RU" sz="3200" dirty="0" smtClean="0">
                <a:latin typeface="Calibri"/>
                <a:cs typeface="Calibri"/>
              </a:rPr>
              <a:t>Предметом</a:t>
            </a:r>
            <a:r>
              <a:rPr lang="ru-RU" sz="3200" dirty="0">
                <a:latin typeface="Calibri"/>
                <a:cs typeface="Calibri"/>
              </a:rPr>
              <a:t> </a:t>
            </a:r>
            <a:r>
              <a:rPr lang="ru-RU" sz="3200" b="1" dirty="0">
                <a:latin typeface="Calibri"/>
                <a:cs typeface="Calibri"/>
              </a:rPr>
              <a:t>книги 13</a:t>
            </a:r>
            <a:r>
              <a:rPr lang="ru-RU" sz="3200" dirty="0">
                <a:latin typeface="Calibri"/>
                <a:cs typeface="Calibri"/>
              </a:rPr>
              <a:t> является построение правильных многогранников.  </a:t>
            </a:r>
          </a:p>
        </p:txBody>
      </p:sp>
      <p:pic>
        <p:nvPicPr>
          <p:cNvPr id="3" name="Рисунок 3">
            <a:extLst>
              <a:ext uri="{FF2B5EF4-FFF2-40B4-BE49-F238E27FC236}">
                <a16:creationId xmlns="" xmlns:a16="http://schemas.microsoft.com/office/drawing/2014/main" id="{30BE14B8-64B9-4543-833D-D3FAB9FFBF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0" t="-247" r="4024" b="247"/>
          <a:stretch/>
        </p:blipFill>
        <p:spPr>
          <a:xfrm>
            <a:off x="3077217" y="3001797"/>
            <a:ext cx="5882847" cy="385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8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C265F4-7BD3-4494-AD53-B89724729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" y="690"/>
            <a:ext cx="12188686" cy="762346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ea typeface="+mj-lt"/>
                <a:cs typeface="+mj-lt"/>
              </a:rPr>
              <a:t>Современная трактовка системы аксиом.</a:t>
            </a:r>
            <a:endParaRPr lang="ru-RU" dirty="0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23AB655-ED93-4EA0-929D-478389FAE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874" y="1428060"/>
            <a:ext cx="1177455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ea typeface="+mn-lt"/>
                <a:cs typeface="+mn-lt"/>
              </a:rPr>
              <a:t>Современной трактовке система аксиом Евклида может быть разделена на пять групп:</a:t>
            </a:r>
            <a:br>
              <a:rPr lang="ru-RU" sz="3600" dirty="0">
                <a:ea typeface="+mn-lt"/>
                <a:cs typeface="+mn-lt"/>
              </a:rPr>
            </a:br>
            <a:r>
              <a:rPr lang="ru-RU" sz="3600" dirty="0">
                <a:ea typeface="+mn-lt"/>
                <a:cs typeface="+mn-lt"/>
              </a:rPr>
              <a:t>1)аксиомы сочетания.</a:t>
            </a:r>
            <a:br>
              <a:rPr lang="ru-RU" sz="3600" dirty="0">
                <a:ea typeface="+mn-lt"/>
                <a:cs typeface="+mn-lt"/>
              </a:rPr>
            </a:br>
            <a:r>
              <a:rPr lang="ru-RU" sz="3600" dirty="0">
                <a:ea typeface="+mn-lt"/>
                <a:cs typeface="+mn-lt"/>
              </a:rPr>
              <a:t>2)аксиомы порядка.</a:t>
            </a:r>
            <a:br>
              <a:rPr lang="ru-RU" sz="3600" dirty="0">
                <a:ea typeface="+mn-lt"/>
                <a:cs typeface="+mn-lt"/>
              </a:rPr>
            </a:br>
            <a:r>
              <a:rPr lang="ru-RU" sz="3600" dirty="0">
                <a:ea typeface="+mn-lt"/>
                <a:cs typeface="+mn-lt"/>
              </a:rPr>
              <a:t>3)аксиомы движения.</a:t>
            </a:r>
            <a:br>
              <a:rPr lang="ru-RU" sz="3600" dirty="0">
                <a:ea typeface="+mn-lt"/>
                <a:cs typeface="+mn-lt"/>
              </a:rPr>
            </a:br>
            <a:r>
              <a:rPr lang="ru-RU" sz="3600" dirty="0">
                <a:ea typeface="+mn-lt"/>
                <a:cs typeface="+mn-lt"/>
              </a:rPr>
              <a:t>4)аксиомы непрерывности.</a:t>
            </a:r>
            <a:br>
              <a:rPr lang="ru-RU" sz="3600" dirty="0">
                <a:ea typeface="+mn-lt"/>
                <a:cs typeface="+mn-lt"/>
              </a:rPr>
            </a:br>
            <a:r>
              <a:rPr lang="ru-RU" sz="3600" dirty="0">
                <a:ea typeface="+mn-lt"/>
                <a:cs typeface="+mn-lt"/>
              </a:rPr>
              <a:t>5)аксиома параллельности Евклида. </a:t>
            </a:r>
            <a:endParaRPr lang="ru-RU" sz="36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231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Элементы стереометрии. Стереометрия основные понятия и определен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8"/>
          <a:stretch/>
        </p:blipFill>
        <p:spPr bwMode="auto">
          <a:xfrm>
            <a:off x="8829674" y="992188"/>
            <a:ext cx="3362326" cy="427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86375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Calibri Light"/>
                <a:cs typeface="Calibri"/>
              </a:rPr>
              <a:t>Аксиомы сочетания.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" y="1260476"/>
            <a:ext cx="9315450" cy="5461000"/>
          </a:xfrm>
        </p:spPr>
        <p:txBody>
          <a:bodyPr>
            <a:no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через </a:t>
            </a:r>
            <a:r>
              <a:rPr lang="ru-RU" sz="2400" dirty="0">
                <a:ea typeface="+mn-lt"/>
                <a:cs typeface="+mn-lt"/>
              </a:rPr>
              <a:t>каждые две точки можно провести прямую и притом только </a:t>
            </a:r>
            <a:r>
              <a:rPr lang="ru-RU" sz="2400" dirty="0" smtClean="0">
                <a:ea typeface="+mn-lt"/>
                <a:cs typeface="+mn-lt"/>
              </a:rPr>
              <a:t>одну.</a:t>
            </a:r>
            <a:endParaRPr lang="en-US" sz="2400" dirty="0" smtClean="0">
              <a:ea typeface="+mn-lt"/>
              <a:cs typeface="+mn-lt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на </a:t>
            </a:r>
            <a:r>
              <a:rPr lang="ru-RU" sz="2400" dirty="0">
                <a:ea typeface="+mn-lt"/>
                <a:cs typeface="+mn-lt"/>
              </a:rPr>
              <a:t>каждой прямой лежат по крайней мере две точки. При этом существуют хотя бы три точки, которые не лежат на одной </a:t>
            </a:r>
            <a:r>
              <a:rPr lang="ru-RU" sz="2400" dirty="0" smtClean="0">
                <a:ea typeface="+mn-lt"/>
                <a:cs typeface="+mn-lt"/>
              </a:rPr>
              <a:t>прямой.</a:t>
            </a:r>
            <a:endParaRPr lang="en-US" sz="2400" dirty="0" smtClean="0">
              <a:ea typeface="+mn-lt"/>
              <a:cs typeface="+mn-lt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через </a:t>
            </a:r>
            <a:r>
              <a:rPr lang="ru-RU" sz="2400" dirty="0">
                <a:ea typeface="+mn-lt"/>
                <a:cs typeface="+mn-lt"/>
              </a:rPr>
              <a:t>каждые три точки, не лежащие на одной прямой, можно провести плоскость и притом только </a:t>
            </a:r>
            <a:r>
              <a:rPr lang="ru-RU" sz="2400" dirty="0" smtClean="0">
                <a:ea typeface="+mn-lt"/>
                <a:cs typeface="+mn-lt"/>
              </a:rPr>
              <a:t>одну.</a:t>
            </a:r>
            <a:endParaRPr lang="en-US" sz="2400" dirty="0" smtClean="0">
              <a:ea typeface="+mn-lt"/>
              <a:cs typeface="+mn-lt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на </a:t>
            </a:r>
            <a:r>
              <a:rPr lang="ru-RU" sz="2400" dirty="0">
                <a:ea typeface="+mn-lt"/>
                <a:cs typeface="+mn-lt"/>
              </a:rPr>
              <a:t>каждой плоскости есть по крайней мере три точки, а также существуют хотя бы четыре точки, не лежащие в одной </a:t>
            </a:r>
            <a:r>
              <a:rPr lang="ru-RU" sz="2400" dirty="0" smtClean="0">
                <a:ea typeface="+mn-lt"/>
                <a:cs typeface="+mn-lt"/>
              </a:rPr>
              <a:t>плоскости.</a:t>
            </a:r>
            <a:endParaRPr lang="en-US" sz="2400" dirty="0" smtClean="0">
              <a:ea typeface="+mn-lt"/>
              <a:cs typeface="+mn-lt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если </a:t>
            </a:r>
            <a:r>
              <a:rPr lang="ru-RU" sz="2400" dirty="0">
                <a:ea typeface="+mn-lt"/>
                <a:cs typeface="+mn-lt"/>
              </a:rPr>
              <a:t>две точки данной прямой лежат на данной плоскости, значит и сама прямая лежит на этой </a:t>
            </a:r>
            <a:r>
              <a:rPr lang="ru-RU" sz="2400" dirty="0" smtClean="0">
                <a:ea typeface="+mn-lt"/>
                <a:cs typeface="+mn-lt"/>
              </a:rPr>
              <a:t>плоскости.</a:t>
            </a:r>
            <a:endParaRPr lang="en-US" sz="2400" dirty="0" smtClean="0">
              <a:ea typeface="+mn-lt"/>
              <a:cs typeface="+mn-lt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если </a:t>
            </a:r>
            <a:r>
              <a:rPr lang="ru-RU" sz="2400" dirty="0">
                <a:ea typeface="+mn-lt"/>
                <a:cs typeface="+mn-lt"/>
              </a:rPr>
              <a:t>две плоскости имеют общую точку, то, следовательно они имеют и общую прямую</a:t>
            </a:r>
            <a:r>
              <a:rPr lang="ru-RU" sz="2400" dirty="0" smtClean="0">
                <a:ea typeface="+mn-lt"/>
                <a:cs typeface="+mn-lt"/>
              </a:rPr>
              <a:t>.</a:t>
            </a:r>
            <a:endParaRPr lang="ru-RU" sz="24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8196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C079CF-3481-43A6-B20B-9CBBC61B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81" y="1404"/>
            <a:ext cx="6487670" cy="1325563"/>
          </a:xfrm>
        </p:spPr>
        <p:txBody>
          <a:bodyPr>
            <a:normAutofit/>
          </a:bodyPr>
          <a:lstStyle/>
          <a:p>
            <a:r>
              <a:rPr lang="ru-RU" dirty="0">
                <a:latin typeface="Calibri Light"/>
                <a:cs typeface="Calibri"/>
              </a:rPr>
              <a:t>Аксиомы порядка.</a:t>
            </a:r>
            <a:endParaRPr lang="ru-RU" dirty="0">
              <a:latin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1EE06B7-7CA2-4274-AFEF-D8EE1F50D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61" y="1326967"/>
            <a:ext cx="6998658" cy="465678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если </a:t>
            </a:r>
            <a:r>
              <a:rPr lang="ru-RU" sz="2400" dirty="0">
                <a:ea typeface="+mn-lt"/>
                <a:cs typeface="+mn-lt"/>
              </a:rPr>
              <a:t>точка В лежит между А и С, то все три лежат на одной прямой.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для </a:t>
            </a:r>
            <a:r>
              <a:rPr lang="ru-RU" sz="2400" dirty="0">
                <a:ea typeface="+mn-lt"/>
                <a:cs typeface="+mn-lt"/>
              </a:rPr>
              <a:t>каждых точек А, В существует такая точка С, что В лежит между А и С.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из </a:t>
            </a:r>
            <a:r>
              <a:rPr lang="ru-RU" sz="2400" dirty="0">
                <a:ea typeface="+mn-lt"/>
                <a:cs typeface="+mn-lt"/>
              </a:rPr>
              <a:t>трёх точек прямой только одна лежит между двумя другими.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ea typeface="+mn-lt"/>
                <a:cs typeface="+mn-lt"/>
              </a:rPr>
              <a:t>если </a:t>
            </a:r>
            <a:r>
              <a:rPr lang="ru-RU" sz="2400" dirty="0">
                <a:ea typeface="+mn-lt"/>
                <a:cs typeface="+mn-lt"/>
              </a:rPr>
              <a:t>прямая пересекает одну сторону треугольника, значит она пересекает при этом и другую его сторону или проходит через вершину (отрезок AB определяется как множество точек, лежащих между А и В; аналогично определяются стороны треугольника).</a:t>
            </a:r>
            <a:r>
              <a:rPr lang="ru-RU" sz="2000" dirty="0">
                <a:ea typeface="+mn-lt"/>
                <a:cs typeface="+mn-lt"/>
              </a:rPr>
              <a:t/>
            </a:r>
            <a:br>
              <a:rPr lang="ru-RU" sz="2000" dirty="0">
                <a:ea typeface="+mn-lt"/>
                <a:cs typeface="+mn-lt"/>
              </a:rPr>
            </a:br>
            <a:endParaRPr lang="ru-RU" sz="2000" dirty="0">
              <a:ea typeface="+mn-lt"/>
              <a:cs typeface="+mn-lt"/>
            </a:endParaRPr>
          </a:p>
        </p:txBody>
      </p:sp>
      <p:pic>
        <p:nvPicPr>
          <p:cNvPr id="6" name="Рисунок 6" descr="Изображение выглядит как птица, провод, рисунок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68A1F26-EE14-4949-863B-09576C624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248" y="440598"/>
            <a:ext cx="3995623" cy="2691612"/>
          </a:xfrm>
          <a:prstGeom prst="rect">
            <a:avLst/>
          </a:prstGeom>
        </p:spPr>
      </p:pic>
      <p:pic>
        <p:nvPicPr>
          <p:cNvPr id="4" name="Рисунок 4" descr="Изображение выглядит как фотография, легкий, улица, виси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F52A182A-5463-4F67-A279-E95CD6C50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248" y="3924748"/>
            <a:ext cx="3995623" cy="238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2FEDAE-6EE1-43E7-9188-71F6D4F1E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" y="-2428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ea typeface="+mj-lt"/>
                <a:cs typeface="+mj-lt"/>
              </a:rPr>
              <a:t>Аксиомы движения.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6CABAD4-0E4D-4852-A845-2F4ED4E87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741" y="1395319"/>
            <a:ext cx="5124583" cy="533745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+mn-lt"/>
                <a:cs typeface="+mn-lt"/>
              </a:rPr>
              <a:t>движение </a:t>
            </a:r>
            <a:r>
              <a:rPr lang="ru-RU" sz="2000" dirty="0">
                <a:ea typeface="+mn-lt"/>
                <a:cs typeface="+mn-lt"/>
              </a:rPr>
              <a:t>ставит в соответствие точкам точки, прямым прямые, плоскостям плоскости, сохраняя принадлежность точек прямым и плоскостям.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+mn-lt"/>
                <a:cs typeface="+mn-lt"/>
              </a:rPr>
              <a:t>два </a:t>
            </a:r>
            <a:r>
              <a:rPr lang="ru-RU" sz="2000" dirty="0">
                <a:ea typeface="+mn-lt"/>
                <a:cs typeface="+mn-lt"/>
              </a:rPr>
              <a:t>последовательных движения вновь дают движение, и для всякого движения есть </a:t>
            </a:r>
            <a:r>
              <a:rPr lang="ru-RU" sz="2000" dirty="0" smtClean="0">
                <a:ea typeface="+mn-lt"/>
                <a:cs typeface="+mn-lt"/>
              </a:rPr>
              <a:t>обратное.</a:t>
            </a:r>
            <a:endParaRPr lang="en-US" sz="2000" dirty="0" smtClean="0">
              <a:ea typeface="+mn-lt"/>
              <a:cs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+mn-lt"/>
                <a:cs typeface="+mn-lt"/>
              </a:rPr>
              <a:t>если </a:t>
            </a:r>
            <a:r>
              <a:rPr lang="ru-RU" sz="2000" dirty="0">
                <a:ea typeface="+mn-lt"/>
                <a:cs typeface="+mn-lt"/>
              </a:rPr>
              <a:t>даны точки А, A’ и полуплоскости A, A‘, ограниченные продолженными полупрямыми а, а’, которые исходят из точек А, A’, то существует единственное движение, переводящее А, а, A в A’, a’, A’ (полупрямая и полуплоскость легко определяются на основе понятий сочетания и порядка).</a:t>
            </a:r>
            <a:endParaRPr lang="ru-RU" sz="2400" dirty="0">
              <a:cs typeface="Calibri"/>
            </a:endParaRPr>
          </a:p>
        </p:txBody>
      </p:sp>
      <p:pic>
        <p:nvPicPr>
          <p:cNvPr id="4" name="Рисунок 4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E001C17-8BBC-4EC2-984F-633D370B34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1" t="-13627" r="-414" b="11111"/>
          <a:stretch/>
        </p:blipFill>
        <p:spPr>
          <a:xfrm>
            <a:off x="5264075" y="1662234"/>
            <a:ext cx="6399832" cy="438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1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6B804E-0FBA-44C3-9790-3F6345FE2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428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ea typeface="+mj-lt"/>
                <a:cs typeface="+mj-lt"/>
              </a:rPr>
              <a:t>Аксиомы непрерывности.</a:t>
            </a:r>
            <a:endParaRPr lang="ru-RU" dirty="0">
              <a:cs typeface="Calibri Light" panose="020F03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5477E74-EB98-4B2D-B1BF-5FAD01619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4660"/>
            <a:ext cx="10515600" cy="36431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ea typeface="+mn-lt"/>
                <a:cs typeface="+mn-lt"/>
              </a:rPr>
              <a:t>как </a:t>
            </a:r>
            <a:r>
              <a:rPr lang="ru-RU" dirty="0">
                <a:ea typeface="+mn-lt"/>
                <a:cs typeface="+mn-lt"/>
              </a:rPr>
              <a:t>гласит аксиома Архимеда, всякий отрезок можно перекрыть любым отрезком, откладывая на первом его достаточное количество раз (откладывание отрезка осуществляется движением).</a:t>
            </a:r>
            <a:endParaRPr lang="ru-RU" dirty="0"/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ea typeface="+mn-lt"/>
                <a:cs typeface="+mn-lt"/>
              </a:rPr>
              <a:t>согласно </a:t>
            </a:r>
            <a:r>
              <a:rPr lang="ru-RU" dirty="0">
                <a:ea typeface="+mn-lt"/>
                <a:cs typeface="+mn-lt"/>
              </a:rPr>
              <a:t>аксиоме Кантора: если дана последовательность отрезков, вложенных один в другой, то все они имеют хотя бы одну общую точку.</a:t>
            </a:r>
            <a:endParaRPr lang="ru-RU" dirty="0">
              <a:cs typeface="Calibri"/>
            </a:endParaRPr>
          </a:p>
        </p:txBody>
      </p:sp>
      <p:pic>
        <p:nvPicPr>
          <p:cNvPr id="4" name="Рисунок 4" descr="Изображение выглядит как ноутбук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F190C08C-A714-493F-988F-BA3F36725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834" y="3984122"/>
            <a:ext cx="10354235" cy="321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57941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План проекта</a:t>
            </a:r>
            <a:r>
              <a:rPr lang="en-US" sz="5400" dirty="0" smtClean="0"/>
              <a:t>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Краткая историческая справка о Евклиде.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«Начала» Евклида.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ea typeface="+mj-lt"/>
                <a:cs typeface="+mj-lt"/>
              </a:rPr>
              <a:t>Современная трактовка системы </a:t>
            </a:r>
            <a:r>
              <a:rPr lang="ru-RU" dirty="0" smtClean="0">
                <a:ea typeface="+mj-lt"/>
                <a:cs typeface="+mj-lt"/>
              </a:rPr>
              <a:t>аксиом Евклида.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Применение Евклидовой геометрии на практике.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Неевклидова геометрия.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Вывод.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0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7CCD73-FDC4-4C0E-BEDA-189166E2C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" y="-2428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ea typeface="+mj-lt"/>
                <a:cs typeface="+mj-lt"/>
              </a:rPr>
              <a:t>Аксиома параллельности Евклида.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4A8FB61-0E74-471E-BB6A-EF234BB32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13" y="2731061"/>
            <a:ext cx="5052865" cy="17695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Через точку А вне прямой а в плоскости, проходящей через А и а, можно провести лишь одну прямую, не пересекающую а.</a:t>
            </a:r>
            <a:endParaRPr lang="ru-RU" dirty="0">
              <a:cs typeface="Calibri" panose="020F0502020204030204"/>
            </a:endParaRPr>
          </a:p>
        </p:txBody>
      </p:sp>
      <p:pic>
        <p:nvPicPr>
          <p:cNvPr id="7" name="Рисунок 7" descr="Изображение выглядит как катается на лыжах, снег, закрытый, наклон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F8336D85-94E2-4481-B298-63B7D05553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17" b="5173"/>
          <a:stretch/>
        </p:blipFill>
        <p:spPr>
          <a:xfrm>
            <a:off x="5658522" y="1473975"/>
            <a:ext cx="6233160" cy="427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3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3A4C60-8E4C-428A-AA9C-F13155EA6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" y="690"/>
            <a:ext cx="12190343" cy="1432999"/>
          </a:xfrm>
        </p:spPr>
        <p:txBody>
          <a:bodyPr>
            <a:noAutofit/>
          </a:bodyPr>
          <a:lstStyle/>
          <a:p>
            <a:r>
              <a:rPr lang="ru-RU" sz="5400" dirty="0"/>
              <a:t>Где </a:t>
            </a:r>
            <a:r>
              <a:rPr lang="ru-RU" sz="5400" dirty="0" smtClean="0"/>
              <a:t>же применяется </a:t>
            </a:r>
            <a:r>
              <a:rPr lang="ru-RU" sz="5400" dirty="0"/>
              <a:t>Геометрия Евклида?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BA4B734-691A-445E-A7F5-896509B0F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268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buNone/>
            </a:pPr>
            <a:r>
              <a:rPr lang="ru-RU" sz="3600" dirty="0" smtClean="0">
                <a:ea typeface="+mn-lt"/>
                <a:cs typeface="+mn-lt"/>
              </a:rPr>
              <a:t> В </a:t>
            </a:r>
            <a:r>
              <a:rPr lang="ru-RU" sz="3600" dirty="0">
                <a:ea typeface="+mn-lt"/>
                <a:cs typeface="+mn-lt"/>
              </a:rPr>
              <a:t>ходе исследования мы выяснили, что Евклидова геометрия </a:t>
            </a:r>
            <a:r>
              <a:rPr lang="ru-RU" sz="3600" b="1" dirty="0">
                <a:ea typeface="+mn-lt"/>
                <a:cs typeface="+mn-lt"/>
              </a:rPr>
              <a:t>применима исключительно </a:t>
            </a:r>
            <a:r>
              <a:rPr lang="ru-RU" sz="3600" b="1" dirty="0" smtClean="0">
                <a:ea typeface="+mn-lt"/>
                <a:cs typeface="+mn-lt"/>
              </a:rPr>
              <a:t>в плоскостях нулевой кривизны. </a:t>
            </a:r>
            <a:r>
              <a:rPr lang="ru-RU" sz="3600" dirty="0" smtClean="0">
                <a:ea typeface="+mn-lt"/>
                <a:cs typeface="+mn-lt"/>
              </a:rPr>
              <a:t>Проанализировав разного рода сферы занятости людей мы пришли к выводу, что наиболее часто Евклидова геометрия используется в</a:t>
            </a:r>
            <a:r>
              <a:rPr lang="ru-RU" sz="3600" dirty="0">
                <a:ea typeface="+mn-lt"/>
                <a:cs typeface="+mn-lt"/>
              </a:rPr>
              <a:t> </a:t>
            </a:r>
            <a:r>
              <a:rPr lang="ru-RU" sz="3600" b="1" dirty="0">
                <a:ea typeface="+mn-lt"/>
                <a:cs typeface="+mn-lt"/>
              </a:rPr>
              <a:t>А</a:t>
            </a:r>
            <a:r>
              <a:rPr lang="ru-RU" sz="3600" b="1" dirty="0" smtClean="0">
                <a:ea typeface="+mn-lt"/>
                <a:cs typeface="+mn-lt"/>
              </a:rPr>
              <a:t>рхитектуре, Строительстве и Геодезии</a:t>
            </a:r>
            <a:r>
              <a:rPr lang="ru-RU" sz="3600" dirty="0" smtClean="0">
                <a:ea typeface="+mn-lt"/>
                <a:cs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489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Строительство и архитектура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5563"/>
            <a:ext cx="8220075" cy="485616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Можно </a:t>
            </a:r>
            <a:r>
              <a:rPr lang="ru-RU" dirty="0"/>
              <a:t>представить, что строителю необходимо поменять пол для последующей укладки паркета. Это требует заливки пола раствором на высоту 10 см.  Для этого ему нужно знать </a:t>
            </a:r>
            <a:r>
              <a:rPr lang="ru-RU" b="1" dirty="0"/>
              <a:t>объем заливаемого раствора. </a:t>
            </a:r>
            <a:r>
              <a:rPr lang="ru-RU" dirty="0"/>
              <a:t>Длина пола 6 метров, ширина 4 метра. При помощи формулы </a:t>
            </a:r>
            <a:r>
              <a:rPr lang="ru-RU" b="1" dirty="0" smtClean="0"/>
              <a:t>S </a:t>
            </a:r>
            <a:r>
              <a:rPr lang="ru-RU" b="1" dirty="0"/>
              <a:t>= </a:t>
            </a:r>
            <a:r>
              <a:rPr lang="ru-RU" b="1" dirty="0" err="1" smtClean="0"/>
              <a:t>a</a:t>
            </a:r>
            <a:r>
              <a:rPr lang="ru-RU" b="1" dirty="0" err="1"/>
              <a:t>×</a:t>
            </a:r>
            <a:r>
              <a:rPr lang="ru-RU" b="1" dirty="0" err="1" smtClean="0"/>
              <a:t>b</a:t>
            </a:r>
            <a:r>
              <a:rPr lang="ru-RU" b="1" dirty="0" smtClean="0"/>
              <a:t> </a:t>
            </a:r>
            <a:r>
              <a:rPr lang="ru-RU" dirty="0" smtClean="0"/>
              <a:t>он </a:t>
            </a:r>
            <a:r>
              <a:rPr lang="ru-RU" dirty="0"/>
              <a:t>узнает, что площадь пола равна 24 квадратных метра</a:t>
            </a:r>
            <a:r>
              <a:rPr lang="ru-RU" dirty="0" smtClean="0"/>
              <a:t>. </a:t>
            </a:r>
            <a:r>
              <a:rPr lang="ru-RU" dirty="0"/>
              <a:t>Он знает, что пол ему надо поднять ровно на 10 </a:t>
            </a:r>
            <a:r>
              <a:rPr lang="ru-RU" dirty="0" smtClean="0"/>
              <a:t>сантиметров, и используя формулу </a:t>
            </a:r>
            <a:r>
              <a:rPr lang="en-US" b="1" dirty="0" smtClean="0"/>
              <a:t>V=S</a:t>
            </a:r>
            <a:r>
              <a:rPr lang="ru-RU" b="1" dirty="0"/>
              <a:t>×</a:t>
            </a:r>
            <a:r>
              <a:rPr lang="en-US" b="1" dirty="0" smtClean="0"/>
              <a:t>h</a:t>
            </a:r>
            <a:r>
              <a:rPr lang="ru-RU" b="1" dirty="0" smtClean="0"/>
              <a:t> </a:t>
            </a:r>
            <a:r>
              <a:rPr lang="ru-RU" dirty="0"/>
              <a:t>Он узнает, что объем  пола составляет  </a:t>
            </a:r>
            <a:r>
              <a:rPr lang="ru-RU" b="1" dirty="0"/>
              <a:t>2,4 кубометра.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6208" y="1591203"/>
            <a:ext cx="2591162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Геодезия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Для </a:t>
            </a:r>
            <a:r>
              <a:rPr lang="ru-RU" dirty="0"/>
              <a:t>измерения ширены реки, </a:t>
            </a:r>
            <a:r>
              <a:rPr lang="ru-RU" dirty="0" smtClean="0"/>
              <a:t>геодезист должен встать напротив любого объекта с другой стороны реки и воткнуть на это место колышек, после чего необходимо пройти вдоль реки такое расстояние, чтобы </a:t>
            </a:r>
            <a:r>
              <a:rPr lang="ru-RU" b="1" dirty="0" smtClean="0"/>
              <a:t>угол между ним и объектом был 45°. </a:t>
            </a:r>
            <a:r>
              <a:rPr lang="ru-RU" dirty="0" smtClean="0"/>
              <a:t>В итоге на реке образуется </a:t>
            </a:r>
            <a:r>
              <a:rPr lang="ru-RU" b="1" dirty="0" smtClean="0"/>
              <a:t>равнобедренный треугольник</a:t>
            </a:r>
            <a:r>
              <a:rPr lang="ru-RU" dirty="0" smtClean="0"/>
              <a:t>, в котором расстояние от объекта до колышка (искомая ширина реки) равно расстоянию от колышка до геодезиста.</a:t>
            </a:r>
            <a:endParaRPr lang="ru-RU" dirty="0"/>
          </a:p>
        </p:txBody>
      </p:sp>
      <p:pic>
        <p:nvPicPr>
          <p:cNvPr id="1026" name="Picture 2" descr="Картинки по запросу &quot;как измерить ширину ре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27" y="4113403"/>
            <a:ext cx="6293745" cy="26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71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Ракета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325563"/>
            <a:ext cx="6210898" cy="471963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Проектирование и постройка макета ракеты возле Аэрокосмического университета также не обошлось без применения Евклидовой геометрии, корпус ракеты должен быть цилиндрической формы, а наконечник верхушка ракеты должна быть конусообразной для придания ракете </a:t>
            </a:r>
            <a:r>
              <a:rPr lang="ru-RU" dirty="0" err="1" smtClean="0"/>
              <a:t>аэродинамичной</a:t>
            </a:r>
            <a:r>
              <a:rPr lang="ru-RU" dirty="0" smtClean="0"/>
              <a:t> формы, без использования евклидовой геометрии таких форм добиться было бы невозможно.</a:t>
            </a:r>
            <a:endParaRPr lang="ru-RU" dirty="0"/>
          </a:p>
        </p:txBody>
      </p:sp>
      <p:pic>
        <p:nvPicPr>
          <p:cNvPr id="1030" name="Picture 6" descr="1-н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498" y="1"/>
            <a:ext cx="53715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7265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4FDBC8-7CC6-406A-8164-5D699A433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7" y="69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>
                <a:cs typeface="Calibri Light"/>
              </a:rPr>
              <a:t>Неевклидова геометрия</a:t>
            </a:r>
          </a:p>
        </p:txBody>
      </p:sp>
      <p:pic>
        <p:nvPicPr>
          <p:cNvPr id="4" name="Рисунок 4" descr="Изображение выглядит как зон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15AD436C-2AAC-4AA4-9F6E-1596AFBAB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251" y="4257309"/>
            <a:ext cx="5244352" cy="1969994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F9B4974-4ED1-4497-ADE0-915A7C402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83" y="1326253"/>
            <a:ext cx="10515600" cy="29350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 </a:t>
            </a:r>
            <a:r>
              <a:rPr lang="ru-RU" b="1" dirty="0">
                <a:ea typeface="+mn-lt"/>
                <a:cs typeface="+mn-lt"/>
              </a:rPr>
              <a:t>Неевклидова геометрия</a:t>
            </a:r>
            <a:r>
              <a:rPr lang="ru-RU" dirty="0">
                <a:ea typeface="+mn-lt"/>
                <a:cs typeface="+mn-lt"/>
              </a:rPr>
              <a:t> — в буквальном понимании — любая геометрическая система, которая отличается от </a:t>
            </a:r>
            <a:r>
              <a:rPr lang="ru-RU" b="1" dirty="0">
                <a:ea typeface="+mn-lt"/>
                <a:cs typeface="+mn-lt"/>
              </a:rPr>
              <a:t>геометрии Евклида</a:t>
            </a:r>
            <a:r>
              <a:rPr lang="ru-RU" dirty="0">
                <a:ea typeface="+mn-lt"/>
                <a:cs typeface="+mn-lt"/>
              </a:rPr>
              <a:t>; однако традиционно термин </a:t>
            </a:r>
            <a:r>
              <a:rPr lang="ru-RU" b="1" dirty="0">
                <a:ea typeface="+mn-lt"/>
                <a:cs typeface="+mn-lt"/>
              </a:rPr>
              <a:t>«неевклидова геометрия»</a:t>
            </a:r>
            <a:r>
              <a:rPr lang="ru-RU" dirty="0">
                <a:ea typeface="+mn-lt"/>
                <a:cs typeface="+mn-lt"/>
              </a:rPr>
              <a:t> применяется в более узком смысле и относится только к традиционным неевклидовым геометрическим системам: </a:t>
            </a:r>
            <a:r>
              <a:rPr lang="ru-RU" b="1" dirty="0">
                <a:ea typeface="+mn-lt"/>
                <a:cs typeface="+mn-lt"/>
              </a:rPr>
              <a:t>геометрии Лобачевского</a:t>
            </a:r>
            <a:r>
              <a:rPr lang="ru-RU" dirty="0">
                <a:ea typeface="+mn-lt"/>
                <a:cs typeface="+mn-lt"/>
              </a:rPr>
              <a:t> и </a:t>
            </a:r>
            <a:r>
              <a:rPr lang="ru-RU" b="1" dirty="0">
                <a:ea typeface="+mn-lt"/>
                <a:cs typeface="+mn-lt"/>
              </a:rPr>
              <a:t>сферической геометрии</a:t>
            </a:r>
            <a:r>
              <a:rPr lang="ru-RU" dirty="0">
                <a:ea typeface="+mn-lt"/>
                <a:cs typeface="+mn-lt"/>
              </a:rPr>
              <a:t> (или схожей с ней </a:t>
            </a:r>
            <a:r>
              <a:rPr lang="ru-RU" b="1" dirty="0">
                <a:ea typeface="+mn-lt"/>
                <a:cs typeface="+mn-lt"/>
              </a:rPr>
              <a:t>геометрии Римана</a:t>
            </a:r>
            <a:r>
              <a:rPr lang="ru-RU" dirty="0" smtClean="0">
                <a:ea typeface="+mn-lt"/>
                <a:cs typeface="+mn-lt"/>
              </a:rPr>
              <a:t>).</a:t>
            </a:r>
            <a:endParaRPr lang="ru-RU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8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12978" cy="1325563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Зачем нужна неевклидова геометрия</a:t>
            </a:r>
            <a:r>
              <a:rPr lang="en-US" sz="5400" dirty="0" smtClean="0"/>
              <a:t>?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422" y="1825625"/>
            <a:ext cx="7145867" cy="4812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Дело в том что геометрия Евклида </a:t>
            </a:r>
            <a:r>
              <a:rPr lang="ru-RU" b="1" dirty="0" smtClean="0"/>
              <a:t>не всегда </a:t>
            </a:r>
            <a:r>
              <a:rPr lang="ru-RU" dirty="0" smtClean="0"/>
              <a:t>может быть использована при решении задач, т.к. она используется исключительно в плоскостях </a:t>
            </a:r>
            <a:r>
              <a:rPr lang="ru-RU" b="1" dirty="0" smtClean="0"/>
              <a:t>нулевой кривизны</a:t>
            </a:r>
            <a:r>
              <a:rPr lang="ru-RU" dirty="0" smtClean="0"/>
              <a:t>, а объекты в задачах могут представлять собой искривлённые фигуры, такие как сфера, что привело к созданию сферической геометрии (</a:t>
            </a:r>
            <a:r>
              <a:rPr lang="ru-RU" i="1" dirty="0" smtClean="0"/>
              <a:t>Римана</a:t>
            </a:r>
            <a:r>
              <a:rPr lang="ru-RU" dirty="0" smtClean="0"/>
              <a:t>) и геометрии </a:t>
            </a:r>
            <a:r>
              <a:rPr lang="ru-RU" i="1" dirty="0" smtClean="0"/>
              <a:t>Лобачевского</a:t>
            </a:r>
            <a:r>
              <a:rPr lang="ru-RU" dirty="0" smtClean="0"/>
              <a:t>, реализующихся в пространствах с </a:t>
            </a:r>
            <a:r>
              <a:rPr lang="ru-RU" b="1" dirty="0" smtClean="0"/>
              <a:t>положительной и отрицательной кривизной </a:t>
            </a:r>
            <a:r>
              <a:rPr lang="ru-RU" dirty="0" smtClean="0"/>
              <a:t>соответственно.</a:t>
            </a:r>
            <a:endParaRPr lang="ru-RU" dirty="0"/>
          </a:p>
        </p:txBody>
      </p:sp>
      <p:pic>
        <p:nvPicPr>
          <p:cNvPr id="2050" name="Picture 2" descr="Картинки по запросу &quot;Геометрия Лобачевског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1825625"/>
            <a:ext cx="4762500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28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456267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Вывод</a:t>
            </a:r>
            <a:r>
              <a:rPr lang="en-US" sz="5400" dirty="0" smtClean="0"/>
              <a:t>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 Практическая направленность Евклидовой геометрии крайне широка и можно с уверенностью сказать, что существование геометрии в целом без геометрии Евклида никак не возможно, но также у Евклидовой геометрии есть и недостаток в области реализации, в следствии чего были созданы  сферическая геометрия и геометрия Лобачевского.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421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Источники</a:t>
            </a:r>
            <a:r>
              <a:rPr lang="en-US" sz="5400" dirty="0" smtClean="0"/>
              <a:t>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933" y="1325564"/>
            <a:ext cx="11593689" cy="55324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hlinkClick r:id="rId2"/>
              </a:rPr>
              <a:t>Биография Евклида</a:t>
            </a:r>
          </a:p>
          <a:p>
            <a:pPr marL="0" indent="0">
              <a:buNone/>
            </a:pPr>
            <a:r>
              <a:rPr lang="ru-RU" dirty="0" smtClean="0">
                <a:hlinkClick r:id="rId2"/>
              </a:rPr>
              <a:t>(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://ru.wikipedia.org/wiki/%</a:t>
            </a:r>
            <a:r>
              <a:rPr lang="en-US" dirty="0" smtClean="0">
                <a:hlinkClick r:id="rId2"/>
              </a:rPr>
              <a:t>D0%95%D0%B2%D0%BA%D0%BB%D0%B8%D0%B4</a:t>
            </a:r>
            <a:r>
              <a:rPr lang="ru-RU" dirty="0">
                <a:hlinkClick r:id="rId2"/>
              </a:rPr>
              <a:t>)</a:t>
            </a:r>
            <a:endParaRPr lang="ru-RU" dirty="0" smtClean="0">
              <a:hlinkClick r:id="rId3"/>
            </a:endParaRPr>
          </a:p>
          <a:p>
            <a:r>
              <a:rPr lang="ru-RU" dirty="0" smtClean="0">
                <a:hlinkClick r:id="rId3"/>
              </a:rPr>
              <a:t>Описание книг Евклида </a:t>
            </a:r>
          </a:p>
          <a:p>
            <a:pPr marL="0" indent="0">
              <a:buNone/>
            </a:pPr>
            <a:r>
              <a:rPr lang="ru-RU" dirty="0" smtClean="0">
                <a:hlinkClick r:id="rId3"/>
              </a:rPr>
              <a:t>(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w.histrf.ru/articles/article/show/nachala_ievklida</a:t>
            </a:r>
            <a:r>
              <a:rPr lang="ru-RU" dirty="0" smtClean="0">
                <a:hlinkClick r:id="rId3"/>
              </a:rPr>
              <a:t>)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Современная трактовка аксиом </a:t>
            </a:r>
          </a:p>
          <a:p>
            <a:pPr marL="0" indent="0">
              <a:buNone/>
            </a:pPr>
            <a:r>
              <a:rPr lang="ru-RU" dirty="0" smtClean="0">
                <a:hlinkClick r:id="rId4"/>
              </a:rPr>
              <a:t>(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geometry-and-art.ru/evklid.html</a:t>
            </a:r>
            <a:r>
              <a:rPr lang="ru-RU" dirty="0" smtClean="0">
                <a:hlinkClick r:id="rId4"/>
              </a:rPr>
              <a:t>)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Неевклидова геометрия</a:t>
            </a:r>
          </a:p>
          <a:p>
            <a:pPr marL="0" indent="0">
              <a:buNone/>
            </a:pPr>
            <a:r>
              <a:rPr lang="ru-RU" dirty="0" smtClean="0">
                <a:hlinkClick r:id="rId5"/>
              </a:rPr>
              <a:t>(</a:t>
            </a:r>
            <a:r>
              <a:rPr lang="en-US" dirty="0" smtClean="0">
                <a:hlinkClick r:id="rId5"/>
              </a:rPr>
              <a:t>https</a:t>
            </a:r>
            <a:r>
              <a:rPr lang="en-US" dirty="0">
                <a:hlinkClick r:id="rId5"/>
              </a:rPr>
              <a:t>://ru.wikipedia.org/wiki/%D0%9D%D0%B5%D0%B5%D0%B2%D0%BA%D0%BB%D0%B8%D0%B4%D0%BE%D0%B2%D0%B0_%</a:t>
            </a:r>
            <a:r>
              <a:rPr lang="en-US" dirty="0" smtClean="0">
                <a:hlinkClick r:id="rId5"/>
              </a:rPr>
              <a:t>D0%B3%D0%B5%D0%BE%D0%BC%D0%B5%D1%82%D1%80%D0%B8%D1%8F</a:t>
            </a:r>
            <a:r>
              <a:rPr lang="ru-RU" dirty="0" smtClean="0">
                <a:hlinkClick r:id="rId5"/>
              </a:rPr>
              <a:t>)</a:t>
            </a:r>
            <a:endParaRPr lang="ru-RU" dirty="0" smtClean="0"/>
          </a:p>
          <a:p>
            <a:r>
              <a:rPr lang="ru-RU" dirty="0"/>
              <a:t>Задачи</a:t>
            </a:r>
            <a:r>
              <a:rPr lang="en-US" dirty="0"/>
              <a:t>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matematiku.ru/index.php?option=com_content&amp;task=view&amp;id=2368&amp;Itemid=45 </a:t>
            </a:r>
            <a:endParaRPr lang="en-US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hlinkClick r:id="rId7"/>
              </a:rPr>
              <a:t>https://multiurok.ru/files/matiematika-v-stroitiel-stvie.html </a:t>
            </a:r>
            <a:endParaRPr lang="en-US" dirty="0" smtClean="0"/>
          </a:p>
          <a:p>
            <a:r>
              <a:rPr lang="ru-RU" dirty="0" smtClean="0"/>
              <a:t>Картинки были взяты с открытых источников, таких как </a:t>
            </a:r>
            <a:r>
              <a:rPr lang="en-US" dirty="0" smtClean="0"/>
              <a:t>Google.com</a:t>
            </a:r>
            <a:r>
              <a:rPr lang="ru-RU" dirty="0" smtClean="0"/>
              <a:t> и </a:t>
            </a:r>
            <a:r>
              <a:rPr lang="ru-RU" dirty="0" err="1" smtClean="0"/>
              <a:t>нарисованны</a:t>
            </a:r>
            <a:r>
              <a:rPr lang="ru-RU" dirty="0" smtClean="0"/>
              <a:t> вручную</a:t>
            </a:r>
            <a:r>
              <a:rPr lang="ru-RU" dirty="0"/>
              <a:t>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76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560945"/>
          </a:xfrm>
        </p:spPr>
        <p:txBody>
          <a:bodyPr>
            <a:noAutofit/>
          </a:bodyPr>
          <a:lstStyle/>
          <a:p>
            <a:r>
              <a:rPr lang="ru-RU" sz="5400" dirty="0" smtClean="0"/>
              <a:t>Цель, задачи, объект исследования.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Цель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Исследовать способы и сферы применения Евклидовой геометрии </a:t>
            </a:r>
            <a:r>
              <a:rPr lang="ru-RU" b="1" dirty="0" smtClean="0"/>
              <a:t>на практике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Задачи</a:t>
            </a:r>
            <a:r>
              <a:rPr lang="en-US" b="1" dirty="0" smtClean="0"/>
              <a:t>: </a:t>
            </a:r>
            <a:r>
              <a:rPr lang="ru-RU" dirty="0" smtClean="0"/>
              <a:t>Проанализировать труды Евклида, в особенности «Начала»</a:t>
            </a:r>
            <a:r>
              <a:rPr lang="en-US" dirty="0" smtClean="0"/>
              <a:t> </a:t>
            </a:r>
            <a:r>
              <a:rPr lang="ru-RU" dirty="0" smtClean="0"/>
              <a:t>и найти общую область применения Евклидовой геометрии</a:t>
            </a:r>
            <a:r>
              <a:rPr lang="en-US" dirty="0" smtClean="0"/>
              <a:t>;</a:t>
            </a:r>
            <a:r>
              <a:rPr lang="ru-RU" dirty="0" smtClean="0"/>
              <a:t> Разобраться в причинах появления </a:t>
            </a:r>
            <a:r>
              <a:rPr lang="ru-RU" b="1" dirty="0" smtClean="0"/>
              <a:t>неевклидовой</a:t>
            </a:r>
            <a:r>
              <a:rPr lang="ru-RU" dirty="0" smtClean="0"/>
              <a:t> геометрии.</a:t>
            </a:r>
          </a:p>
          <a:p>
            <a:pPr marL="0" indent="0">
              <a:buNone/>
            </a:pPr>
            <a:r>
              <a:rPr lang="ru-RU" b="1" dirty="0" smtClean="0"/>
              <a:t>Объект исследования</a:t>
            </a:r>
            <a:r>
              <a:rPr lang="en-US" b="1" dirty="0" smtClean="0"/>
              <a:t>: </a:t>
            </a:r>
            <a:r>
              <a:rPr lang="ru-RU" dirty="0" smtClean="0"/>
              <a:t>Труды Евклида, в основном </a:t>
            </a:r>
            <a:r>
              <a:rPr lang="ru-RU" b="1" dirty="0" smtClean="0"/>
              <a:t>«Начала».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8861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CEA48F-A8D7-4317-8CA0-6D6D3DA22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" y="-3623"/>
            <a:ext cx="6586491" cy="1676603"/>
          </a:xfrm>
        </p:spPr>
        <p:txBody>
          <a:bodyPr>
            <a:noAutofit/>
          </a:bodyPr>
          <a:lstStyle/>
          <a:p>
            <a:r>
              <a:rPr lang="ru-RU" sz="5400" dirty="0">
                <a:cs typeface="Calibri Light"/>
              </a:rPr>
              <a:t>Кто же такой Евклид?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0843DA-5034-4D5B-8B8F-2119A1B76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582" y="1610139"/>
            <a:ext cx="7199401" cy="45474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ea typeface="+mn-lt"/>
                <a:cs typeface="+mn-lt"/>
              </a:rPr>
              <a:t> </a:t>
            </a:r>
            <a:r>
              <a:rPr lang="ru-RU" sz="3200" b="1" dirty="0">
                <a:ea typeface="+mn-lt"/>
                <a:cs typeface="+mn-lt"/>
              </a:rPr>
              <a:t>Евклид</a:t>
            </a:r>
            <a:r>
              <a:rPr lang="ru-RU" sz="3200" dirty="0">
                <a:ea typeface="+mn-lt"/>
                <a:cs typeface="+mn-lt"/>
              </a:rPr>
              <a:t>, или </a:t>
            </a:r>
            <a:r>
              <a:rPr lang="ru-RU" sz="3200" b="1" dirty="0">
                <a:ea typeface="+mn-lt"/>
                <a:cs typeface="+mn-lt"/>
              </a:rPr>
              <a:t>Эвклид </a:t>
            </a:r>
            <a:r>
              <a:rPr lang="ru-RU" sz="3200" dirty="0">
                <a:ea typeface="+mn-lt"/>
                <a:cs typeface="+mn-lt"/>
              </a:rPr>
              <a:t>– древнегреческий математик, автор первых дошедших до нас теоретических трактатов по </a:t>
            </a:r>
            <a:r>
              <a:rPr lang="ru-RU" sz="3200" b="1" dirty="0">
                <a:ea typeface="+mn-lt"/>
                <a:cs typeface="+mn-lt"/>
              </a:rPr>
              <a:t>математике</a:t>
            </a:r>
            <a:r>
              <a:rPr lang="ru-RU" sz="3200" dirty="0">
                <a:ea typeface="+mn-lt"/>
                <a:cs typeface="+mn-lt"/>
              </a:rPr>
              <a:t>. К сожалению, о его жизни известно только то, что жил он около </a:t>
            </a:r>
            <a:r>
              <a:rPr lang="ru-RU" sz="3200" b="1" dirty="0">
                <a:ea typeface="+mn-lt"/>
                <a:cs typeface="+mn-lt"/>
              </a:rPr>
              <a:t>300</a:t>
            </a:r>
            <a:r>
              <a:rPr lang="ru-RU" sz="3200" dirty="0">
                <a:ea typeface="+mn-lt"/>
                <a:cs typeface="+mn-lt"/>
              </a:rPr>
              <a:t> года до нашей эры и что расцвет его творчества приходится на </a:t>
            </a:r>
            <a:r>
              <a:rPr lang="ru-RU" sz="3200" b="1" dirty="0">
                <a:ea typeface="+mn-lt"/>
                <a:cs typeface="+mn-lt"/>
              </a:rPr>
              <a:t>Александрийский период</a:t>
            </a:r>
            <a:r>
              <a:rPr lang="ru-RU" sz="3200" dirty="0">
                <a:ea typeface="+mn-lt"/>
                <a:cs typeface="+mn-lt"/>
              </a:rPr>
              <a:t> развития культуры и науки.</a:t>
            </a:r>
            <a:endParaRPr lang="ru-RU" sz="3200" dirty="0">
              <a:cs typeface="Calibri" panose="020F0502020204030204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D270D2E7-97C5-445F-A2B7-31391E4D72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8" r="-2" b="-2"/>
          <a:stretch/>
        </p:blipFill>
        <p:spPr>
          <a:xfrm>
            <a:off x="7556408" y="10"/>
            <a:ext cx="4635591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8382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458581E-C7E8-4CB3-9E0C-2386FE453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0" y="1737"/>
            <a:ext cx="6905655" cy="1676603"/>
          </a:xfrm>
        </p:spPr>
        <p:txBody>
          <a:bodyPr>
            <a:noAutofit/>
          </a:bodyPr>
          <a:lstStyle/>
          <a:p>
            <a:r>
              <a:rPr lang="ru-RU" sz="5400">
                <a:cs typeface="Calibri Light"/>
              </a:rPr>
              <a:t>Что открыл Евклид?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9185F2-B3CE-4421-AF94-987A25658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955" y="1676400"/>
            <a:ext cx="6932548" cy="482532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dirty="0">
                <a:ea typeface="+mn-lt"/>
                <a:cs typeface="+mn-lt"/>
              </a:rPr>
              <a:t> </a:t>
            </a:r>
            <a:r>
              <a:rPr lang="ru-RU" b="1" dirty="0">
                <a:ea typeface="+mn-lt"/>
                <a:cs typeface="+mn-lt"/>
              </a:rPr>
              <a:t>«Начала»</a:t>
            </a:r>
            <a:r>
              <a:rPr lang="ru-RU" dirty="0">
                <a:ea typeface="+mn-lt"/>
                <a:cs typeface="+mn-lt"/>
              </a:rPr>
              <a:t> Евклида</a:t>
            </a:r>
            <a:r>
              <a:rPr lang="ru-RU" b="1" dirty="0">
                <a:ea typeface="+mn-lt"/>
                <a:cs typeface="+mn-lt"/>
              </a:rPr>
              <a:t> </a:t>
            </a:r>
            <a:r>
              <a:rPr lang="ru-RU" dirty="0">
                <a:ea typeface="+mn-lt"/>
                <a:cs typeface="+mn-lt"/>
              </a:rPr>
              <a:t>– научное произведение,  содержащее основы античной </a:t>
            </a:r>
            <a:r>
              <a:rPr lang="ru-RU" b="1" dirty="0">
                <a:ea typeface="+mn-lt"/>
                <a:cs typeface="+mn-lt"/>
              </a:rPr>
              <a:t>математики</a:t>
            </a:r>
            <a:r>
              <a:rPr lang="ru-RU" dirty="0">
                <a:ea typeface="+mn-lt"/>
                <a:cs typeface="+mn-lt"/>
              </a:rPr>
              <a:t>; элементарной </a:t>
            </a:r>
            <a:r>
              <a:rPr lang="ru-RU" b="1" dirty="0">
                <a:ea typeface="+mn-lt"/>
                <a:cs typeface="+mn-lt"/>
              </a:rPr>
              <a:t>геометрии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b="1" dirty="0">
                <a:ea typeface="+mn-lt"/>
                <a:cs typeface="+mn-lt"/>
              </a:rPr>
              <a:t>теории чисел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b="1" dirty="0">
                <a:ea typeface="+mn-lt"/>
                <a:cs typeface="+mn-lt"/>
              </a:rPr>
              <a:t>алгебры</a:t>
            </a:r>
            <a:r>
              <a:rPr lang="ru-RU" dirty="0">
                <a:ea typeface="+mn-lt"/>
                <a:cs typeface="+mn-lt"/>
              </a:rPr>
              <a:t>, общей теории </a:t>
            </a:r>
            <a:r>
              <a:rPr lang="ru-RU" b="1" dirty="0">
                <a:ea typeface="+mn-lt"/>
                <a:cs typeface="+mn-lt"/>
              </a:rPr>
              <a:t>отношений и метода определения площадей и объемов</a:t>
            </a:r>
            <a:r>
              <a:rPr lang="ru-RU" dirty="0">
                <a:ea typeface="+mn-lt"/>
                <a:cs typeface="+mn-lt"/>
              </a:rPr>
              <a:t>, включавшего элементы </a:t>
            </a:r>
            <a:r>
              <a:rPr lang="ru-RU" b="1" dirty="0">
                <a:ea typeface="+mn-lt"/>
                <a:cs typeface="+mn-lt"/>
              </a:rPr>
              <a:t>теории пределов</a:t>
            </a:r>
            <a:r>
              <a:rPr lang="ru-RU" dirty="0">
                <a:ea typeface="+mn-lt"/>
                <a:cs typeface="+mn-lt"/>
              </a:rPr>
              <a:t>. Евклид подвел в этом сочинении итог </a:t>
            </a:r>
            <a:r>
              <a:rPr lang="ru-RU" b="1" dirty="0">
                <a:ea typeface="+mn-lt"/>
                <a:cs typeface="+mn-lt"/>
              </a:rPr>
              <a:t>трехсотлетнему</a:t>
            </a:r>
            <a:r>
              <a:rPr lang="ru-RU" dirty="0">
                <a:ea typeface="+mn-lt"/>
                <a:cs typeface="+mn-lt"/>
              </a:rPr>
              <a:t> развитию греческой математики и создал прочный фундамент для дальнейших математических исследований</a:t>
            </a:r>
            <a:r>
              <a:rPr lang="ru-RU" sz="2400" dirty="0">
                <a:ea typeface="+mn-lt"/>
                <a:cs typeface="+mn-lt"/>
              </a:rPr>
              <a:t>.</a:t>
            </a:r>
            <a:endParaRPr lang="ru-RU" sz="2400" dirty="0">
              <a:cs typeface="Calibri"/>
            </a:endParaRPr>
          </a:p>
        </p:txBody>
      </p:sp>
      <p:pic>
        <p:nvPicPr>
          <p:cNvPr id="31" name="Рисунок 31" descr="Изображение выглядит как текст, табличка, сидит, стол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979A9538-17AA-44BA-8C56-8B57B9279F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23" t="25" r="50559" b="-121"/>
          <a:stretch/>
        </p:blipFill>
        <p:spPr>
          <a:xfrm>
            <a:off x="7762964" y="1737"/>
            <a:ext cx="4432521" cy="686442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5343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D4B70F3-8A81-4693-9216-B78652377BDA}"/>
              </a:ext>
            </a:extLst>
          </p:cNvPr>
          <p:cNvSpPr txBox="1"/>
          <p:nvPr/>
        </p:nvSpPr>
        <p:spPr>
          <a:xfrm>
            <a:off x="833718" y="1165412"/>
            <a:ext cx="5262282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Calibri"/>
                <a:cs typeface="Calibri Light"/>
              </a:rPr>
              <a:t>“</a:t>
            </a:r>
            <a:r>
              <a:rPr lang="ru-RU" sz="3200" b="1" dirty="0">
                <a:latin typeface="Calibri"/>
                <a:cs typeface="Calibri Light"/>
              </a:rPr>
              <a:t>Начала”</a:t>
            </a:r>
            <a:r>
              <a:rPr lang="ru-RU" sz="3200" dirty="0">
                <a:latin typeface="Calibri"/>
                <a:cs typeface="Calibri Light"/>
              </a:rPr>
              <a:t> состоит из 13 книг. Первая книга начинается с 23 «определений», среди них такие: </a:t>
            </a:r>
            <a:r>
              <a:rPr lang="ru-RU" sz="3200" b="1" dirty="0">
                <a:latin typeface="Calibri"/>
                <a:cs typeface="Calibri Light"/>
              </a:rPr>
              <a:t>точка есть то, что не имеет частей; прямая есть линия, одинаково расположенная относительно всех своих точек</a:t>
            </a:r>
            <a:r>
              <a:rPr lang="ru-RU" sz="3200" dirty="0">
                <a:latin typeface="Calibri"/>
                <a:cs typeface="Calibri Light"/>
              </a:rPr>
              <a:t>.</a:t>
            </a:r>
            <a:r>
              <a:rPr lang="ru-RU" sz="3200" dirty="0">
                <a:latin typeface="Calibri"/>
                <a:cs typeface="Arial"/>
              </a:rPr>
              <a:t> </a:t>
            </a:r>
            <a:endParaRPr lang="ru-RU" sz="3200" dirty="0">
              <a:latin typeface="Calibri"/>
              <a:cs typeface="Calibri Light"/>
            </a:endParaRPr>
          </a:p>
        </p:txBody>
      </p:sp>
      <p:pic>
        <p:nvPicPr>
          <p:cNvPr id="5" name="Рисунок 5" descr="Изображение выглядит как знак, фотография, черный, монитор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C78608CB-097A-4FA2-9B4D-C65146A2B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793" y="-1267"/>
            <a:ext cx="476025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2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67F2180-96F0-4E17-A974-88E1ECAD54F5}"/>
              </a:ext>
            </a:extLst>
          </p:cNvPr>
          <p:cNvSpPr txBox="1"/>
          <p:nvPr/>
        </p:nvSpPr>
        <p:spPr>
          <a:xfrm>
            <a:off x="652182" y="696324"/>
            <a:ext cx="6131858" cy="5509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Calibri"/>
                <a:cs typeface="Calibri"/>
              </a:rPr>
              <a:t>В </a:t>
            </a:r>
            <a:r>
              <a:rPr lang="ru-RU" sz="3200" b="1" dirty="0">
                <a:latin typeface="Calibri"/>
                <a:cs typeface="Calibri"/>
              </a:rPr>
              <a:t>книге 1 </a:t>
            </a:r>
            <a:r>
              <a:rPr lang="ru-RU" sz="3200" dirty="0">
                <a:latin typeface="Calibri"/>
                <a:cs typeface="Calibri"/>
              </a:rPr>
              <a:t>даны определения понятий, используемых в дальнейшем. Они носят интуитивный характер, поскольку определены в терминах физической реальности: «точка есть то, что не имеет частей», «поверхность есть то, что имеет только длину и ширину», и т.д. За этими определениями следуют пять требований или постулатов. </a:t>
            </a:r>
          </a:p>
        </p:txBody>
      </p:sp>
      <p:pic>
        <p:nvPicPr>
          <p:cNvPr id="1028" name="Picture 4" descr="https://upload.wikimedia.org/wikipedia/commons/thumb/8/83/Coord_planes_color.svg/1024px-Coord_planes_color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040" y="784247"/>
            <a:ext cx="5396169" cy="471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91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924800" cy="952622"/>
          </a:xfrm>
        </p:spPr>
        <p:txBody>
          <a:bodyPr>
            <a:normAutofit/>
          </a:bodyPr>
          <a:lstStyle/>
          <a:p>
            <a:pPr algn="l"/>
            <a:r>
              <a:rPr lang="ru-RU" sz="4400" dirty="0">
                <a:latin typeface="Calibri Light"/>
                <a:cs typeface="Calibri"/>
              </a:rPr>
              <a:t>Постулаты Евклида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48983"/>
            <a:ext cx="6919546" cy="5234233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/>
              <a:t>От всякой точки до всякой точки можно провести прямую.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/>
              <a:t>Ограниченную прямую можно непрерывно продолжать по прямой.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/>
              <a:t>Из всякого центра всяким радиусом может быть описан круг.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/>
              <a:t>Все прямые углы равны между собой.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800" dirty="0"/>
              <a:t>Если прямая, пересекающая две прямые, образует внутренние односторонние углы, меньшие двух прямых, то, продолженные неограниченно, эти две прямые встретятся с той стороны, где углы меньше двух прямых.</a:t>
            </a:r>
          </a:p>
          <a:p>
            <a:endParaRPr lang="ru-RU" dirty="0"/>
          </a:p>
        </p:txBody>
      </p:sp>
      <p:pic>
        <p:nvPicPr>
          <p:cNvPr id="4" name="Рисунок 4" descr="Аксиомы из геометрии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B48FFD38-6767-43B4-8619-6AB67D0CB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352" y="19341"/>
            <a:ext cx="4615069" cy="682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42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D4FE7C8-383D-4D35-A38A-927F3B13F8B5}"/>
              </a:ext>
            </a:extLst>
          </p:cNvPr>
          <p:cNvSpPr txBox="1"/>
          <p:nvPr/>
        </p:nvSpPr>
        <p:spPr>
          <a:xfrm>
            <a:off x="490623" y="672353"/>
            <a:ext cx="6095999" cy="5509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Calibri"/>
                <a:cs typeface="Calibri"/>
              </a:rPr>
              <a:t>В </a:t>
            </a:r>
            <a:r>
              <a:rPr lang="ru-RU" sz="3200" b="1" dirty="0">
                <a:latin typeface="Calibri"/>
                <a:cs typeface="Calibri"/>
              </a:rPr>
              <a:t>книге 2</a:t>
            </a:r>
            <a:r>
              <a:rPr lang="ru-RU" sz="3200" dirty="0">
                <a:latin typeface="Calibri"/>
                <a:cs typeface="Calibri"/>
              </a:rPr>
              <a:t> заложены основы так называемой геометрической алгебры. Все величины в ней представлены геометрически, и операции над числами выполняются геометрически. Произведение двух чисел, АВ, таким образом, – не что иное, как площадь прямоугольника со сторонами А и В. Произведение трех чисел – объем.</a:t>
            </a:r>
            <a:r>
              <a:rPr lang="ru-RU" sz="3200" dirty="0">
                <a:latin typeface="Calibri"/>
                <a:cs typeface="Arial"/>
              </a:rPr>
              <a:t> </a:t>
            </a:r>
            <a:endParaRPr lang="ru-RU" sz="3200" dirty="0">
              <a:latin typeface="Calibri"/>
              <a:cs typeface="Calibri" panose="020F0502020204030204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3CE7C89B-0814-46EF-8B07-1AC0E239F9F9}"/>
              </a:ext>
            </a:extLst>
          </p:cNvPr>
          <p:cNvSpPr/>
          <p:nvPr/>
        </p:nvSpPr>
        <p:spPr>
          <a:xfrm>
            <a:off x="7337612" y="1036204"/>
            <a:ext cx="4442791" cy="426885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cs typeface="Calibri"/>
              </a:rPr>
              <a:t>ЫS=A*b</a:t>
            </a:r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302A48F-52E1-4ECD-BD42-7E81C57E00FE}"/>
              </a:ext>
            </a:extLst>
          </p:cNvPr>
          <p:cNvSpPr txBox="1"/>
          <p:nvPr/>
        </p:nvSpPr>
        <p:spPr>
          <a:xfrm>
            <a:off x="8906608" y="2655818"/>
            <a:ext cx="151227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4400" dirty="0" smtClean="0"/>
              <a:t>S=</a:t>
            </a:r>
            <a:r>
              <a:rPr lang="en-US" sz="4400" dirty="0" smtClean="0"/>
              <a:t>A</a:t>
            </a:r>
            <a:r>
              <a:rPr lang="ru-RU" sz="4400" dirty="0" smtClean="0"/>
              <a:t>⋅</a:t>
            </a:r>
            <a:r>
              <a:rPr lang="en-US" sz="4400" dirty="0" smtClean="0">
                <a:sym typeface="Wingdings" panose="05000000000000000000" pitchFamily="2" charset="2"/>
              </a:rPr>
              <a:t>B</a:t>
            </a:r>
            <a:endParaRPr lang="ru-RU" sz="4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CF24404-9D93-4B5E-A702-396F3314959C}"/>
              </a:ext>
            </a:extLst>
          </p:cNvPr>
          <p:cNvSpPr txBox="1"/>
          <p:nvPr/>
        </p:nvSpPr>
        <p:spPr>
          <a:xfrm>
            <a:off x="6863847" y="2655817"/>
            <a:ext cx="473765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400" dirty="0"/>
              <a:t>A</a:t>
            </a:r>
            <a:endParaRPr lang="ru-RU" sz="4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6CA87DE-0BD2-404C-9E9E-189EF4A1F09E}"/>
              </a:ext>
            </a:extLst>
          </p:cNvPr>
          <p:cNvSpPr txBox="1"/>
          <p:nvPr/>
        </p:nvSpPr>
        <p:spPr>
          <a:xfrm>
            <a:off x="9559373" y="5202721"/>
            <a:ext cx="50689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400" dirty="0"/>
              <a:t>B</a:t>
            </a:r>
            <a:endParaRPr lang="ru-RU" sz="4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020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988</Words>
  <Application>Microsoft Office PowerPoint</Application>
  <PresentationFormat>Широкоэкранный</PresentationFormat>
  <Paragraphs>93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Courier New</vt:lpstr>
      <vt:lpstr>Wingdings</vt:lpstr>
      <vt:lpstr>Тема Office</vt:lpstr>
      <vt:lpstr>Применение геометрии Евклида</vt:lpstr>
      <vt:lpstr>План проекта:</vt:lpstr>
      <vt:lpstr>Цель, задачи, объект исследования.</vt:lpstr>
      <vt:lpstr>Кто же такой Евклид?</vt:lpstr>
      <vt:lpstr>Что открыл Евклид?</vt:lpstr>
      <vt:lpstr>Презентация PowerPoint</vt:lpstr>
      <vt:lpstr>Презентация PowerPoint</vt:lpstr>
      <vt:lpstr>Постулаты Евклида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Современная трактовка системы аксиом.</vt:lpstr>
      <vt:lpstr>Аксиомы сочетания.</vt:lpstr>
      <vt:lpstr>Аксиомы порядка.</vt:lpstr>
      <vt:lpstr>Аксиомы движения.</vt:lpstr>
      <vt:lpstr>Аксиомы непрерывности.</vt:lpstr>
      <vt:lpstr>Аксиома параллельности Евклида.</vt:lpstr>
      <vt:lpstr>Где же применяется Геометрия Евклида?</vt:lpstr>
      <vt:lpstr>Строительство и архитектура</vt:lpstr>
      <vt:lpstr>Геодезия</vt:lpstr>
      <vt:lpstr>Ракета</vt:lpstr>
      <vt:lpstr>Неевклидова геометрия</vt:lpstr>
      <vt:lpstr>Зачем нужна неевклидова геометрия?</vt:lpstr>
      <vt:lpstr>Вывод:</vt:lpstr>
      <vt:lpstr>Источники: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Andrew k.</dc:creator>
  <cp:lastModifiedBy>RePack by Diakov</cp:lastModifiedBy>
  <cp:revision>144</cp:revision>
  <dcterms:created xsi:type="dcterms:W3CDTF">2019-12-03T13:36:58Z</dcterms:created>
  <dcterms:modified xsi:type="dcterms:W3CDTF">2023-02-01T14:35:56Z</dcterms:modified>
</cp:coreProperties>
</file>