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27" r:id="rId3"/>
    <p:sldId id="328" r:id="rId4"/>
    <p:sldId id="329" r:id="rId5"/>
    <p:sldId id="330" r:id="rId6"/>
    <p:sldId id="331" r:id="rId7"/>
    <p:sldId id="332" r:id="rId8"/>
    <p:sldId id="333" r:id="rId9"/>
    <p:sldId id="334" r:id="rId10"/>
    <p:sldId id="335" r:id="rId11"/>
    <p:sldId id="336" r:id="rId12"/>
    <p:sldId id="337" r:id="rId13"/>
    <p:sldId id="338" r:id="rId14"/>
    <p:sldId id="339" r:id="rId15"/>
    <p:sldId id="340" r:id="rId16"/>
    <p:sldId id="277" r:id="rId17"/>
    <p:sldId id="278" r:id="rId18"/>
    <p:sldId id="279" r:id="rId19"/>
    <p:sldId id="280" r:id="rId20"/>
    <p:sldId id="281" r:id="rId21"/>
    <p:sldId id="282" r:id="rId22"/>
    <p:sldId id="283" r:id="rId23"/>
    <p:sldId id="284" r:id="rId24"/>
    <p:sldId id="290" r:id="rId25"/>
    <p:sldId id="324" r:id="rId26"/>
    <p:sldId id="309" r:id="rId27"/>
    <p:sldId id="310" r:id="rId28"/>
    <p:sldId id="341" r:id="rId29"/>
    <p:sldId id="311" r:id="rId30"/>
    <p:sldId id="313" r:id="rId31"/>
    <p:sldId id="314" r:id="rId32"/>
    <p:sldId id="342" r:id="rId33"/>
    <p:sldId id="343" r:id="rId34"/>
    <p:sldId id="344" r:id="rId35"/>
    <p:sldId id="345" r:id="rId36"/>
    <p:sldId id="326" r:id="rId37"/>
    <p:sldId id="347" r:id="rId38"/>
    <p:sldId id="320" r:id="rId39"/>
    <p:sldId id="346" r:id="rId40"/>
    <p:sldId id="348" r:id="rId41"/>
    <p:sldId id="288" r:id="rId4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2" d="100"/>
          <a:sy n="82" d="100"/>
        </p:scale>
        <p:origin x="-1474" y="-115"/>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B4C71EC6-210F-42DE-9C53-41977AD35B3D}" type="datetimeFigureOut">
              <a:rPr lang="ru-RU" smtClean="0"/>
              <a:pPr/>
              <a:t>02.12.2022</a:t>
            </a:fld>
            <a:endParaRPr lang="ru-RU" dirty="0"/>
          </a:p>
        </p:txBody>
      </p:sp>
      <p:sp>
        <p:nvSpPr>
          <p:cNvPr id="17" name="Нижний колонтитул 16"/>
          <p:cNvSpPr>
            <a:spLocks noGrp="1"/>
          </p:cNvSpPr>
          <p:nvPr>
            <p:ph type="ftr" sz="quarter" idx="11"/>
          </p:nvPr>
        </p:nvSpPr>
        <p:spPr/>
        <p:txBody>
          <a:bodyPr/>
          <a:lstStyle/>
          <a:p>
            <a:endParaRPr lang="ru-RU" dirty="0"/>
          </a:p>
        </p:txBody>
      </p:sp>
      <p:sp>
        <p:nvSpPr>
          <p:cNvPr id="29" name="Номер слайда 28"/>
          <p:cNvSpPr>
            <a:spLocks noGrp="1"/>
          </p:cNvSpPr>
          <p:nvPr>
            <p:ph type="sldNum" sz="quarter" idx="12"/>
          </p:nvPr>
        </p:nvSpPr>
        <p:spPr/>
        <p:txBody>
          <a:bodyPr/>
          <a:lstStyle/>
          <a:p>
            <a:fld id="{B19B0651-EE4F-4900-A07F-96A6BFA9D0F0}" type="slidenum">
              <a:rPr lang="ru-RU" smtClean="0"/>
              <a:pPr/>
              <a:t>‹#›</a:t>
            </a:fld>
            <a:endParaRPr lang="ru-RU" dirty="0"/>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02.12.2022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02.12.2022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02.12.2022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02.12.2022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a:xfrm>
            <a:off x="7924800" y="6416675"/>
            <a:ext cx="762000" cy="365125"/>
          </a:xfrm>
        </p:spPr>
        <p:txBody>
          <a:bodyPr/>
          <a:lstStyle/>
          <a:p>
            <a:fld id="{B19B0651-EE4F-4900-A07F-96A6BFA9D0F0}"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pPr/>
              <a:t>02.12.2022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B4C71EC6-210F-42DE-9C53-41977AD35B3D}" type="datetimeFigureOut">
              <a:rPr lang="ru-RU" smtClean="0"/>
              <a:pPr/>
              <a:t>02.12.2022</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B4C71EC6-210F-42DE-9C53-41977AD35B3D}" type="datetimeFigureOut">
              <a:rPr lang="ru-RU" smtClean="0"/>
              <a:pPr/>
              <a:t>02.12.2022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02.12.2022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pPr/>
              <a:t>02.12.2022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dirty="0"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02.12.2022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B4C71EC6-210F-42DE-9C53-41977AD35B3D}" type="datetimeFigureOut">
              <a:rPr lang="ru-RU" smtClean="0"/>
              <a:pPr/>
              <a:t>02.12.2022</a:t>
            </a:fld>
            <a:endParaRPr lang="ru-RU" dirty="0"/>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dirty="0"/>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19B0651-EE4F-4900-A07F-96A6BFA9D0F0}"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318" y="0"/>
            <a:ext cx="9147282" cy="6858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Прямоугольник 3"/>
          <p:cNvSpPr/>
          <p:nvPr/>
        </p:nvSpPr>
        <p:spPr>
          <a:xfrm>
            <a:off x="1475656" y="0"/>
            <a:ext cx="7560840" cy="7109639"/>
          </a:xfrm>
          <a:prstGeom prst="rect">
            <a:avLst/>
          </a:prstGeom>
        </p:spPr>
        <p:txBody>
          <a:bodyPr wrap="square">
            <a:spAutoFit/>
          </a:bodyPr>
          <a:lstStyle/>
          <a:p>
            <a:pPr algn="ctr"/>
            <a:endParaRPr lang="ru-RU" sz="4800" b="1" i="1" dirty="0" smtClean="0"/>
          </a:p>
          <a:p>
            <a:pPr algn="ctr"/>
            <a:r>
              <a:rPr lang="ru-RU" sz="2400" b="1" i="1" dirty="0" smtClean="0">
                <a:solidFill>
                  <a:schemeClr val="bg1"/>
                </a:solidFill>
              </a:rPr>
              <a:t>  </a:t>
            </a:r>
            <a:endParaRPr lang="ru-RU" sz="2400" b="1" i="1" dirty="0">
              <a:solidFill>
                <a:schemeClr val="bg1"/>
              </a:solidFill>
            </a:endParaRPr>
          </a:p>
          <a:p>
            <a:pPr algn="ctr"/>
            <a:endParaRPr lang="ru-RU" sz="4800" b="1" i="1" dirty="0"/>
          </a:p>
          <a:p>
            <a:pPr algn="ctr"/>
            <a:endParaRPr lang="ru-RU" sz="4800" b="1" i="1" dirty="0" smtClean="0"/>
          </a:p>
          <a:p>
            <a:pPr algn="ctr"/>
            <a:endParaRPr lang="ru-RU" sz="4800" b="1" i="1" dirty="0"/>
          </a:p>
          <a:p>
            <a:pPr algn="ctr"/>
            <a:endParaRPr lang="ru-RU" sz="4800" b="1" i="1" dirty="0" smtClean="0"/>
          </a:p>
          <a:p>
            <a:pPr algn="ctr"/>
            <a:endParaRPr lang="ru-RU" sz="4800" b="1" i="1" dirty="0"/>
          </a:p>
          <a:p>
            <a:pPr algn="ctr"/>
            <a:r>
              <a:rPr lang="ru-RU" sz="4800" b="1" i="1" dirty="0" smtClean="0"/>
              <a:t>Луганщина </a:t>
            </a:r>
            <a:r>
              <a:rPr lang="ru-RU" sz="4800" b="1" i="1" dirty="0"/>
              <a:t>в годы великих</a:t>
            </a:r>
          </a:p>
          <a:p>
            <a:pPr algn="ctr"/>
            <a:r>
              <a:rPr lang="ru-RU" sz="4800" b="1" i="1" dirty="0"/>
              <a:t>революционных потрясений</a:t>
            </a:r>
          </a:p>
        </p:txBody>
      </p:sp>
    </p:spTree>
    <p:extLst>
      <p:ext uri="{BB962C8B-B14F-4D97-AF65-F5344CB8AC3E}">
        <p14:creationId xmlns:p14="http://schemas.microsoft.com/office/powerpoint/2010/main" xmlns="" val="19720936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57200" y="274638"/>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800" b="1" i="0" u="none" strike="noStrike" kern="1200" cap="none" spc="0" normalizeH="0" baseline="0" noProof="0" dirty="0" smtClean="0">
                <a:ln w="6350">
                  <a:noFill/>
                </a:ln>
                <a:solidFill>
                  <a:srgbClr val="FF0000"/>
                </a:solidFill>
                <a:effectLst>
                  <a:outerShdw blurRad="114300" dist="101600" dir="2700000" algn="tl" rotWithShape="0">
                    <a:srgbClr val="000000">
                      <a:alpha val="40000"/>
                    </a:srgbClr>
                  </a:outerShdw>
                </a:effectLst>
                <a:uLnTx/>
                <a:uFillTx/>
                <a:latin typeface="Arial Black" pitchFamily="34" charset="0"/>
                <a:ea typeface="+mj-ea"/>
                <a:cs typeface="+mj-cs"/>
              </a:rPr>
              <a:t>Александр </a:t>
            </a:r>
            <a:r>
              <a:rPr kumimoji="0" lang="ru-RU" sz="4800" b="1" i="0" u="none" strike="noStrike" kern="1200" cap="none" spc="0" normalizeH="0" baseline="0" noProof="0" dirty="0" err="1" smtClean="0">
                <a:ln w="6350">
                  <a:noFill/>
                </a:ln>
                <a:solidFill>
                  <a:srgbClr val="FF0000"/>
                </a:solidFill>
                <a:effectLst>
                  <a:outerShdw blurRad="114300" dist="101600" dir="2700000" algn="tl" rotWithShape="0">
                    <a:srgbClr val="000000">
                      <a:alpha val="40000"/>
                    </a:srgbClr>
                  </a:outerShdw>
                </a:effectLst>
                <a:uLnTx/>
                <a:uFillTx/>
                <a:latin typeface="Arial Black" pitchFamily="34" charset="0"/>
                <a:ea typeface="+mj-ea"/>
                <a:cs typeface="+mj-cs"/>
              </a:rPr>
              <a:t>Манштейн</a:t>
            </a:r>
            <a:endParaRPr kumimoji="0" lang="ru-RU" sz="4800" b="1" i="0" u="none" strike="noStrike" kern="1200" cap="none" spc="0" normalizeH="0" baseline="0" noProof="0" dirty="0">
              <a:ln w="6350">
                <a:noFill/>
              </a:ln>
              <a:solidFill>
                <a:srgbClr val="FF0000"/>
              </a:solidFill>
              <a:effectLst>
                <a:outerShdw blurRad="114300" dist="101600" dir="2700000" algn="tl" rotWithShape="0">
                  <a:srgbClr val="000000">
                    <a:alpha val="40000"/>
                  </a:srgbClr>
                </a:outerShdw>
              </a:effectLst>
              <a:uLnTx/>
              <a:uFillTx/>
              <a:latin typeface="Arial Black" pitchFamily="34" charset="0"/>
              <a:ea typeface="+mj-ea"/>
              <a:cs typeface="+mj-cs"/>
            </a:endParaRPr>
          </a:p>
        </p:txBody>
      </p:sp>
      <p:sp>
        <p:nvSpPr>
          <p:cNvPr id="3" name="Содержимое 2"/>
          <p:cNvSpPr txBox="1">
            <a:spLocks/>
          </p:cNvSpPr>
          <p:nvPr/>
        </p:nvSpPr>
        <p:spPr>
          <a:xfrm>
            <a:off x="251520" y="1481328"/>
            <a:ext cx="4896544" cy="5116024"/>
          </a:xfrm>
          <a:prstGeom prst="rect">
            <a:avLst/>
          </a:prstGeom>
        </p:spPr>
        <p:txBody>
          <a:bodyPr>
            <a:noAutofit/>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ru-RU" sz="3200" b="1" i="1" u="none" strike="noStrike" kern="1200" cap="none" spc="0" normalizeH="0" baseline="0" noProof="0" dirty="0" smtClean="0">
                <a:ln>
                  <a:noFill/>
                </a:ln>
                <a:solidFill>
                  <a:schemeClr val="tx1"/>
                </a:solidFill>
                <a:effectLst/>
                <a:uLnTx/>
                <a:uFillTx/>
                <a:latin typeface="+mn-lt"/>
                <a:ea typeface="+mn-ea"/>
                <a:cs typeface="+mn-cs"/>
              </a:rPr>
              <a:t>  </a:t>
            </a:r>
            <a:r>
              <a:rPr kumimoji="0" lang="ru-RU" sz="3200" b="1" i="0" u="none" strike="noStrike" kern="1200" cap="none" spc="0" normalizeH="0" baseline="0" noProof="0" dirty="0" smtClean="0">
                <a:ln>
                  <a:noFill/>
                </a:ln>
                <a:solidFill>
                  <a:schemeClr val="tx1"/>
                </a:solidFill>
                <a:effectLst/>
                <a:uLnTx/>
                <a:uFillTx/>
                <a:latin typeface="+mn-lt"/>
                <a:ea typeface="+mn-ea"/>
                <a:cs typeface="+mn-cs"/>
              </a:rPr>
              <a:t>На Балтийском флоте знающим и храбрым морским офицером проявил себя, правнук героя русско-турецкой войны 1877—1878 гг. А. А. </a:t>
            </a:r>
            <a:r>
              <a:rPr kumimoji="0" lang="ru-RU" sz="3200" b="1" i="0" u="none" strike="noStrike" kern="1200" cap="none" spc="0" normalizeH="0" baseline="0" noProof="0" dirty="0" err="1" smtClean="0">
                <a:ln>
                  <a:noFill/>
                </a:ln>
                <a:solidFill>
                  <a:schemeClr val="tx1"/>
                </a:solidFill>
                <a:effectLst/>
                <a:uLnTx/>
                <a:uFillTx/>
                <a:latin typeface="+mn-lt"/>
                <a:ea typeface="+mn-ea"/>
                <a:cs typeface="+mn-cs"/>
              </a:rPr>
              <a:t>Несветевича</a:t>
            </a:r>
            <a:endParaRPr kumimoji="0" lang="ru-RU" sz="3200" b="1"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ru-RU" sz="3200" b="1" i="0" u="none" strike="noStrike" kern="1200" cap="none" spc="0" normalizeH="0" baseline="0" noProof="0" dirty="0" smtClean="0">
                <a:ln>
                  <a:noFill/>
                </a:ln>
                <a:solidFill>
                  <a:schemeClr val="tx1"/>
                </a:solidFill>
                <a:effectLst/>
                <a:uLnTx/>
                <a:uFillTx/>
                <a:latin typeface="+mn-lt"/>
                <a:ea typeface="+mn-ea"/>
                <a:cs typeface="+mn-cs"/>
              </a:rPr>
              <a:t>(Рубежное)   </a:t>
            </a:r>
            <a:endParaRPr kumimoji="0" lang="ru-RU" sz="3200" b="1" i="0" u="none" strike="noStrike" kern="1200" cap="none" spc="0" normalizeH="0" baseline="0" noProof="0" dirty="0">
              <a:ln>
                <a:noFill/>
              </a:ln>
              <a:solidFill>
                <a:schemeClr val="tx1"/>
              </a:solidFill>
              <a:effectLst/>
              <a:uLnTx/>
              <a:uFillTx/>
              <a:latin typeface="+mn-lt"/>
              <a:ea typeface="+mn-ea"/>
              <a:cs typeface="+mn-cs"/>
            </a:endParaRPr>
          </a:p>
        </p:txBody>
      </p:sp>
      <p:pic>
        <p:nvPicPr>
          <p:cNvPr id="4" name="Содержимое 7" descr="ФОТО_42-259x350.jpg"/>
          <p:cNvPicPr>
            <a:picLocks noChangeAspect="1"/>
          </p:cNvPicPr>
          <p:nvPr/>
        </p:nvPicPr>
        <p:blipFill>
          <a:blip r:embed="rId2" cstate="print"/>
          <a:stretch>
            <a:fillRect/>
          </a:stretch>
        </p:blipFill>
        <p:spPr>
          <a:xfrm>
            <a:off x="5580112" y="1844824"/>
            <a:ext cx="3393067" cy="458522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0"/>
            <a:ext cx="7143768" cy="1200329"/>
          </a:xfrm>
          <a:prstGeom prst="rect">
            <a:avLst/>
          </a:prstGeom>
          <a:noFill/>
        </p:spPr>
        <p:txBody>
          <a:bodyPr wrap="square" lIns="91440" tIns="45720" rIns="91440" bIns="45720">
            <a:spAutoFit/>
          </a:bodyPr>
          <a:lstStyle/>
          <a:p>
            <a:pPr algn="ctr"/>
            <a:r>
              <a:rPr lang="ru-RU" sz="36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Луганщина</a:t>
            </a:r>
            <a:r>
              <a:rPr lang="ru-RU" sz="36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во время Февральской революции 1917 г.</a:t>
            </a:r>
            <a:endParaRPr lang="ru-RU" sz="36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Содержимое 2"/>
          <p:cNvSpPr txBox="1">
            <a:spLocks/>
          </p:cNvSpPr>
          <p:nvPr/>
        </p:nvSpPr>
        <p:spPr>
          <a:xfrm>
            <a:off x="251520" y="1481328"/>
            <a:ext cx="8249570" cy="2019110"/>
          </a:xfrm>
          <a:prstGeom prst="rect">
            <a:avLst/>
          </a:prstGeom>
        </p:spPr>
        <p:txBody>
          <a:bodyPr>
            <a:noAutofit/>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Tx/>
              <a:buChar char="-"/>
              <a:tabLst/>
              <a:defRPr/>
            </a:pPr>
            <a:r>
              <a:rPr kumimoji="0" lang="ru-RU" sz="3200" b="1" i="1" u="none" strike="noStrike" kern="1200" cap="none" spc="0" normalizeH="0" baseline="0" noProof="0" dirty="0" smtClean="0">
                <a:ln>
                  <a:noFill/>
                </a:ln>
                <a:solidFill>
                  <a:schemeClr val="tx1"/>
                </a:solidFill>
                <a:effectLst/>
                <a:uLnTx/>
                <a:uFillTx/>
                <a:latin typeface="+mn-lt"/>
                <a:ea typeface="+mn-ea"/>
                <a:cs typeface="+mn-cs"/>
              </a:rPr>
              <a:t>Какой орган власти был сформирован</a:t>
            </a:r>
            <a:r>
              <a:rPr kumimoji="0" lang="ru-RU" sz="3200" b="1" i="1" u="none" strike="noStrike" kern="1200" cap="none" spc="0" normalizeH="0" noProof="0" dirty="0" smtClean="0">
                <a:ln>
                  <a:noFill/>
                </a:ln>
                <a:solidFill>
                  <a:schemeClr val="tx1"/>
                </a:solidFill>
                <a:effectLst/>
                <a:uLnTx/>
                <a:uFillTx/>
                <a:latin typeface="+mn-lt"/>
                <a:ea typeface="+mn-ea"/>
                <a:cs typeface="+mn-cs"/>
              </a:rPr>
              <a:t> после Февральской революции?</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Tx/>
              <a:buChar char="-"/>
              <a:tabLst/>
              <a:defRPr/>
            </a:pPr>
            <a:r>
              <a:rPr kumimoji="0" lang="ru-RU" sz="3200" b="1" i="1" u="none" strike="noStrike" kern="1200" cap="none" spc="0" normalizeH="0" noProof="0" dirty="0" smtClean="0">
                <a:ln>
                  <a:noFill/>
                </a:ln>
                <a:solidFill>
                  <a:schemeClr val="tx1"/>
                </a:solidFill>
                <a:effectLst/>
                <a:uLnTx/>
                <a:uFillTx/>
                <a:latin typeface="+mn-lt"/>
                <a:ea typeface="+mn-ea"/>
                <a:cs typeface="+mn-cs"/>
              </a:rPr>
              <a:t>Цель создания данного органа?</a:t>
            </a:r>
            <a:endParaRPr kumimoji="0" lang="ru-RU" sz="3200" b="1" i="0" u="none" strike="noStrike" kern="1200" cap="none" spc="0" normalizeH="0" baseline="0" noProof="0" dirty="0">
              <a:ln>
                <a:noFill/>
              </a:ln>
              <a:solidFill>
                <a:schemeClr val="tx1"/>
              </a:solidFill>
              <a:effectLst/>
              <a:uLnTx/>
              <a:uFillTx/>
              <a:latin typeface="+mn-lt"/>
              <a:ea typeface="+mn-ea"/>
              <a:cs typeface="+mn-cs"/>
            </a:endParaRPr>
          </a:p>
        </p:txBody>
      </p:sp>
      <p:sp>
        <p:nvSpPr>
          <p:cNvPr id="4" name="Стрелка вниз 3"/>
          <p:cNvSpPr/>
          <p:nvPr/>
        </p:nvSpPr>
        <p:spPr>
          <a:xfrm>
            <a:off x="3786182" y="3357562"/>
            <a:ext cx="1785950" cy="14287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одержимое 2"/>
          <p:cNvSpPr txBox="1">
            <a:spLocks/>
          </p:cNvSpPr>
          <p:nvPr/>
        </p:nvSpPr>
        <p:spPr>
          <a:xfrm>
            <a:off x="500034" y="4838890"/>
            <a:ext cx="8249570" cy="2019110"/>
          </a:xfrm>
          <a:prstGeom prst="rect">
            <a:avLst/>
          </a:prstGeom>
        </p:spPr>
        <p:txBody>
          <a:bodyPr>
            <a:noAutofit/>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tabLst/>
              <a:defRPr/>
            </a:pPr>
            <a:r>
              <a:rPr kumimoji="0" lang="ru-RU" sz="3200" b="1" i="1" u="none" strike="noStrike" kern="1200" cap="none" spc="0" normalizeH="0" baseline="0" noProof="0" dirty="0" smtClean="0">
                <a:ln>
                  <a:noFill/>
                </a:ln>
                <a:solidFill>
                  <a:schemeClr val="tx1"/>
                </a:solidFill>
                <a:effectLst/>
                <a:uLnTx/>
                <a:uFillTx/>
                <a:latin typeface="+mn-lt"/>
                <a:ea typeface="+mn-ea"/>
                <a:cs typeface="+mn-cs"/>
              </a:rPr>
              <a:t>Для</a:t>
            </a:r>
            <a:r>
              <a:rPr kumimoji="0" lang="ru-RU" sz="3200" b="1" i="1" u="none" strike="noStrike" kern="1200" cap="none" spc="0" normalizeH="0" noProof="0" dirty="0" smtClean="0">
                <a:ln>
                  <a:noFill/>
                </a:ln>
                <a:solidFill>
                  <a:schemeClr val="tx1"/>
                </a:solidFill>
                <a:effectLst/>
                <a:uLnTx/>
                <a:uFillTx/>
                <a:latin typeface="+mn-lt"/>
                <a:ea typeface="+mn-ea"/>
                <a:cs typeface="+mn-cs"/>
              </a:rPr>
              <a:t> сохранения контроля над всей территорией империи создавались «гражданские» и «общественные» комитеты</a:t>
            </a:r>
            <a:endParaRPr kumimoji="0" lang="ru-RU" sz="32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785794"/>
            <a:ext cx="4572000" cy="4524315"/>
          </a:xfrm>
          <a:prstGeom prst="rect">
            <a:avLst/>
          </a:prstGeom>
        </p:spPr>
        <p:txBody>
          <a:bodyPr>
            <a:spAutoFit/>
          </a:bodyPr>
          <a:lstStyle/>
          <a:p>
            <a:r>
              <a:rPr lang="ru-RU" sz="3200" dirty="0" smtClean="0">
                <a:solidFill>
                  <a:srgbClr val="FF0000"/>
                </a:solidFill>
              </a:rPr>
              <a:t>1-2 марта 1917 г. </a:t>
            </a:r>
            <a:r>
              <a:rPr lang="ru-RU" sz="3200" dirty="0" smtClean="0"/>
              <a:t>общественный комитет в составе 25 человек был создан в Луганске.</a:t>
            </a:r>
          </a:p>
          <a:p>
            <a:r>
              <a:rPr lang="ru-RU" sz="3200" dirty="0" smtClean="0"/>
              <a:t>Комиссаром Временного правительства в Славяносербском уезде был назначен социалист-революционер </a:t>
            </a:r>
            <a:r>
              <a:rPr lang="ru-RU" sz="3200" dirty="0" smtClean="0">
                <a:solidFill>
                  <a:srgbClr val="FF0000"/>
                </a:solidFill>
              </a:rPr>
              <a:t>Нестеров</a:t>
            </a:r>
            <a:endParaRPr lang="ru-RU" sz="3200" dirty="0">
              <a:solidFill>
                <a:srgbClr val="FF0000"/>
              </a:solidFill>
            </a:endParaRPr>
          </a:p>
        </p:txBody>
      </p:sp>
      <p:pic>
        <p:nvPicPr>
          <p:cNvPr id="44034" name="Picture 2" descr="Депутат Второй Думы, 1907 г."/>
          <p:cNvPicPr>
            <a:picLocks noChangeAspect="1" noChangeArrowheads="1"/>
          </p:cNvPicPr>
          <p:nvPr/>
        </p:nvPicPr>
        <p:blipFill>
          <a:blip r:embed="rId2"/>
          <a:srcRect/>
          <a:stretch>
            <a:fillRect/>
          </a:stretch>
        </p:blipFill>
        <p:spPr bwMode="auto">
          <a:xfrm>
            <a:off x="5209750" y="500042"/>
            <a:ext cx="3696140" cy="4857784"/>
          </a:xfrm>
          <a:prstGeom prst="rect">
            <a:avLst/>
          </a:prstGeom>
          <a:noFill/>
        </p:spPr>
      </p:pic>
      <p:sp>
        <p:nvSpPr>
          <p:cNvPr id="5" name="Прямоугольник 4"/>
          <p:cNvSpPr/>
          <p:nvPr/>
        </p:nvSpPr>
        <p:spPr>
          <a:xfrm>
            <a:off x="5429256" y="5357826"/>
            <a:ext cx="3000396" cy="369332"/>
          </a:xfrm>
          <a:prstGeom prst="rect">
            <a:avLst/>
          </a:prstGeom>
        </p:spPr>
        <p:txBody>
          <a:bodyPr wrap="square">
            <a:spAutoFit/>
          </a:bodyPr>
          <a:lstStyle/>
          <a:p>
            <a:r>
              <a:rPr lang="ru-RU" dirty="0" smtClean="0">
                <a:solidFill>
                  <a:schemeClr val="bg1"/>
                </a:solidFill>
              </a:rPr>
              <a:t>А. Нестеров</a:t>
            </a:r>
            <a:endParaRPr lang="ru-RU"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142852"/>
            <a:ext cx="8501122" cy="2677656"/>
          </a:xfrm>
          <a:prstGeom prst="rect">
            <a:avLst/>
          </a:prstGeom>
        </p:spPr>
        <p:txBody>
          <a:bodyPr wrap="square">
            <a:spAutoFit/>
          </a:bodyPr>
          <a:lstStyle/>
          <a:p>
            <a:r>
              <a:rPr lang="ru-RU" sz="2800" dirty="0" smtClean="0"/>
              <a:t>Одновременно с этим в городах, поселках, на рудниках начали создаваться советы рабочих депутатов.</a:t>
            </a:r>
          </a:p>
          <a:p>
            <a:r>
              <a:rPr lang="ru-RU" sz="2800" dirty="0" smtClean="0">
                <a:solidFill>
                  <a:srgbClr val="FF0000"/>
                </a:solidFill>
              </a:rPr>
              <a:t>8 марта 1917 г. </a:t>
            </a:r>
            <a:r>
              <a:rPr lang="ru-RU" sz="2800" dirty="0" smtClean="0"/>
              <a:t>организационно оформился Луганский совет численностью в 60 депутатов. Его основу составили меньшевики и эсеры.</a:t>
            </a:r>
            <a:endParaRPr lang="ru-RU" sz="2800" dirty="0">
              <a:solidFill>
                <a:srgbClr val="FF0000"/>
              </a:solidFill>
            </a:endParaRPr>
          </a:p>
        </p:txBody>
      </p:sp>
      <p:pic>
        <p:nvPicPr>
          <p:cNvPr id="54274" name="Picture 2" descr="https://www.prlib.ru/sites/default/files/book_preview/814c0fc9-e09d-46fe-b8a7-1d09d3c85ede/158149_doc1_5B003D98-563F-48AC-A096-84676A23FFB0.jpg"/>
          <p:cNvPicPr>
            <a:picLocks noChangeAspect="1" noChangeArrowheads="1"/>
          </p:cNvPicPr>
          <p:nvPr/>
        </p:nvPicPr>
        <p:blipFill>
          <a:blip r:embed="rId2"/>
          <a:srcRect/>
          <a:stretch>
            <a:fillRect/>
          </a:stretch>
        </p:blipFill>
        <p:spPr bwMode="auto">
          <a:xfrm>
            <a:off x="214282" y="2867306"/>
            <a:ext cx="6143668" cy="3990694"/>
          </a:xfrm>
          <a:prstGeom prst="rect">
            <a:avLst/>
          </a:prstGeom>
          <a:noFill/>
        </p:spPr>
      </p:pic>
      <p:sp>
        <p:nvSpPr>
          <p:cNvPr id="4" name="Прямоугольник 3"/>
          <p:cNvSpPr/>
          <p:nvPr/>
        </p:nvSpPr>
        <p:spPr>
          <a:xfrm>
            <a:off x="6357950" y="5143512"/>
            <a:ext cx="2786050" cy="1477328"/>
          </a:xfrm>
          <a:prstGeom prst="rect">
            <a:avLst/>
          </a:prstGeom>
        </p:spPr>
        <p:txBody>
          <a:bodyPr wrap="square">
            <a:spAutoFit/>
          </a:bodyPr>
          <a:lstStyle/>
          <a:p>
            <a:r>
              <a:rPr lang="ru-RU" dirty="0" smtClean="0"/>
              <a:t> с мая 1917 г.  председатель  районного бюро</a:t>
            </a:r>
          </a:p>
          <a:p>
            <a:r>
              <a:rPr lang="ru-RU" dirty="0" smtClean="0"/>
              <a:t>К. Ворошилов (большевик).</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s://r1.mt.ru/r30/photoA5E0/20450722444-0/jpg/bp.jpeg"/>
          <p:cNvPicPr>
            <a:picLocks noChangeAspect="1" noChangeArrowheads="1"/>
          </p:cNvPicPr>
          <p:nvPr/>
        </p:nvPicPr>
        <p:blipFill>
          <a:blip r:embed="rId2"/>
          <a:srcRect/>
          <a:stretch>
            <a:fillRect/>
          </a:stretch>
        </p:blipFill>
        <p:spPr bwMode="auto">
          <a:xfrm>
            <a:off x="1857356" y="3543300"/>
            <a:ext cx="5905500" cy="3314700"/>
          </a:xfrm>
          <a:prstGeom prst="rect">
            <a:avLst/>
          </a:prstGeom>
          <a:noFill/>
        </p:spPr>
      </p:pic>
      <p:sp>
        <p:nvSpPr>
          <p:cNvPr id="3" name="Прямоугольник 2"/>
          <p:cNvSpPr/>
          <p:nvPr/>
        </p:nvSpPr>
        <p:spPr>
          <a:xfrm>
            <a:off x="214282" y="142852"/>
            <a:ext cx="8501122" cy="3539430"/>
          </a:xfrm>
          <a:prstGeom prst="rect">
            <a:avLst/>
          </a:prstGeom>
        </p:spPr>
        <p:txBody>
          <a:bodyPr wrap="square">
            <a:spAutoFit/>
          </a:bodyPr>
          <a:lstStyle/>
          <a:p>
            <a:r>
              <a:rPr lang="ru-RU" sz="2800" dirty="0" smtClean="0"/>
              <a:t>В таких достаточно сложных условиях большевики развернули работу по завоеванию масс, привлечению их на свою сторону. С этой целью они приняли активное участие в восстановлении рабочих </a:t>
            </a:r>
            <a:r>
              <a:rPr lang="ru-RU" sz="2800" dirty="0" smtClean="0">
                <a:solidFill>
                  <a:srgbClr val="FF0000"/>
                </a:solidFill>
              </a:rPr>
              <a:t>профсоюзов.</a:t>
            </a:r>
          </a:p>
          <a:p>
            <a:r>
              <a:rPr lang="ru-RU" sz="2800" dirty="0" smtClean="0"/>
              <a:t> Луганский профсоюз </a:t>
            </a:r>
            <a:r>
              <a:rPr lang="ru-RU" sz="2800" b="1" dirty="0" smtClean="0">
                <a:solidFill>
                  <a:srgbClr val="FF0000"/>
                </a:solidFill>
              </a:rPr>
              <a:t>«</a:t>
            </a:r>
            <a:r>
              <a:rPr lang="ru-RU" sz="2800" dirty="0" smtClean="0">
                <a:solidFill>
                  <a:srgbClr val="FF0000"/>
                </a:solidFill>
              </a:rPr>
              <a:t>Металлист», </a:t>
            </a:r>
            <a:r>
              <a:rPr lang="ru-RU" sz="2800" dirty="0" smtClean="0"/>
              <a:t>объединил около 12 тыс. металлистов </a:t>
            </a:r>
            <a:r>
              <a:rPr lang="ru-RU" sz="2800" dirty="0" err="1" smtClean="0"/>
              <a:t>Славяносербского</a:t>
            </a:r>
            <a:r>
              <a:rPr lang="ru-RU" sz="2800" dirty="0" smtClean="0"/>
              <a:t> уезда, возглавил большевик </a:t>
            </a:r>
            <a:r>
              <a:rPr lang="ru-RU" sz="2800" dirty="0" smtClean="0">
                <a:solidFill>
                  <a:srgbClr val="FF0000"/>
                </a:solidFill>
              </a:rPr>
              <a:t>Иван Литвинов.</a:t>
            </a:r>
            <a:endParaRPr lang="ru-RU" sz="2800"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142852"/>
            <a:ext cx="8501122" cy="6494085"/>
          </a:xfrm>
          <a:prstGeom prst="rect">
            <a:avLst/>
          </a:prstGeom>
        </p:spPr>
        <p:txBody>
          <a:bodyPr wrap="square">
            <a:spAutoFit/>
          </a:bodyPr>
          <a:lstStyle/>
          <a:p>
            <a:pPr algn="ctr"/>
            <a:r>
              <a:rPr lang="ru-RU" sz="3200" dirty="0" smtClean="0"/>
              <a:t>После провала </a:t>
            </a:r>
            <a:r>
              <a:rPr lang="ru-RU" sz="3200" dirty="0" err="1" smtClean="0"/>
              <a:t>корниловского</a:t>
            </a:r>
            <a:r>
              <a:rPr lang="ru-RU" sz="3200" dirty="0" smtClean="0"/>
              <a:t> путча большевики укрепили свои позиции, изменили политические лозунги, пообещав в случае прихода к власти немедленно прекратить войну, осуществить ликвидацию помещичьего землевладения и уравнительный раздел земли между крестьянами, превратить Россию в союз свободных республик. В результате началась так называемая большевизация советов. Наиболее быстро этот процесс шел в Донбассе. В сентябре большевистскими стали Луганский совет рабочих, солдатских и крестьянских депутатов. </a:t>
            </a:r>
            <a:endParaRPr lang="ru-RU" sz="3200"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1520" y="1196752"/>
            <a:ext cx="8568952" cy="566124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Прямоугольник 1"/>
          <p:cNvSpPr/>
          <p:nvPr/>
        </p:nvSpPr>
        <p:spPr>
          <a:xfrm>
            <a:off x="179512" y="0"/>
            <a:ext cx="8784976" cy="1569660"/>
          </a:xfrm>
          <a:prstGeom prst="rect">
            <a:avLst/>
          </a:prstGeom>
        </p:spPr>
        <p:txBody>
          <a:bodyPr wrap="square">
            <a:spAutoFit/>
          </a:bodyPr>
          <a:lstStyle/>
          <a:p>
            <a:pPr algn="ctr"/>
            <a:r>
              <a:rPr lang="ru-RU" sz="2400" dirty="0"/>
              <a:t>В конце октября — декабре 1917 г. противостояние различных политических сил в </a:t>
            </a:r>
            <a:r>
              <a:rPr lang="ru-RU" sz="2400" dirty="0" smtClean="0"/>
              <a:t> </a:t>
            </a:r>
            <a:r>
              <a:rPr lang="ru-RU" sz="2400" dirty="0"/>
              <a:t>крае, как и во всей России, достигло своей кульминационной точки.</a:t>
            </a:r>
          </a:p>
          <a:p>
            <a:endParaRPr lang="ru-RU" sz="2400" dirty="0"/>
          </a:p>
        </p:txBody>
      </p:sp>
    </p:spTree>
    <p:extLst>
      <p:ext uri="{BB962C8B-B14F-4D97-AF65-F5344CB8AC3E}">
        <p14:creationId xmlns:p14="http://schemas.microsoft.com/office/powerpoint/2010/main" xmlns="" val="10624633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603447"/>
            <a:ext cx="8712968" cy="2123658"/>
          </a:xfrm>
          <a:prstGeom prst="rect">
            <a:avLst/>
          </a:prstGeom>
        </p:spPr>
        <p:txBody>
          <a:bodyPr wrap="square">
            <a:spAutoFit/>
          </a:bodyPr>
          <a:lstStyle/>
          <a:p>
            <a:pPr algn="ctr"/>
            <a:endParaRPr lang="ru-RU" sz="2000" b="1" u="sng" dirty="0" smtClean="0"/>
          </a:p>
          <a:p>
            <a:pPr algn="ctr"/>
            <a:endParaRPr lang="ru-RU" sz="2000" b="1" u="sng" dirty="0"/>
          </a:p>
          <a:p>
            <a:pPr algn="ctr"/>
            <a:r>
              <a:rPr lang="ru-RU" sz="2000" b="1" u="sng" dirty="0" smtClean="0"/>
              <a:t>Октябрьская </a:t>
            </a:r>
            <a:r>
              <a:rPr lang="ru-RU" sz="2000" b="1" u="sng" dirty="0"/>
              <a:t>революция и радикализация борьбы на </a:t>
            </a:r>
            <a:r>
              <a:rPr lang="ru-RU" sz="2000" b="1" u="sng" dirty="0" smtClean="0"/>
              <a:t>Луганщине</a:t>
            </a:r>
          </a:p>
          <a:p>
            <a:pPr algn="ctr"/>
            <a:r>
              <a:rPr lang="ru-RU" dirty="0"/>
              <a:t>Одним из ключевых событий революции 1917 г. выступил штурм большевиками петроградского Зимнего дворца и арест 25 октября (7 ноября) заседавших в нём чиновников Временного правительства. На политической карте мира появилась Российская Советская Республика.</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21580" y="1503902"/>
            <a:ext cx="8192110" cy="341337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Прямоугольник 2"/>
          <p:cNvSpPr/>
          <p:nvPr/>
        </p:nvSpPr>
        <p:spPr>
          <a:xfrm>
            <a:off x="-36004" y="2420888"/>
            <a:ext cx="9180004" cy="4308872"/>
          </a:xfrm>
          <a:prstGeom prst="rect">
            <a:avLst/>
          </a:prstGeom>
        </p:spPr>
        <p:txBody>
          <a:bodyPr wrap="square">
            <a:spAutoFit/>
          </a:bodyPr>
          <a:lstStyle/>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pPr algn="ctr"/>
            <a:r>
              <a:rPr lang="ru-RU" sz="1600" dirty="0" smtClean="0"/>
              <a:t>Вскоре </a:t>
            </a:r>
            <a:r>
              <a:rPr lang="ru-RU" sz="1600" dirty="0"/>
              <a:t>Луганщина </a:t>
            </a:r>
            <a:r>
              <a:rPr lang="ru-RU" sz="1600" dirty="0" smtClean="0"/>
              <a:t>оказалась </a:t>
            </a:r>
            <a:r>
              <a:rPr lang="ru-RU" sz="1600" dirty="0"/>
              <a:t>«между молотом и </a:t>
            </a:r>
            <a:r>
              <a:rPr lang="ru-RU" sz="1600" dirty="0" smtClean="0"/>
              <a:t>наковальней</a:t>
            </a:r>
            <a:r>
              <a:rPr lang="ru-RU" sz="1600" dirty="0"/>
              <a:t>»: 14 ноября </a:t>
            </a:r>
            <a:r>
              <a:rPr lang="ru-RU" sz="1600" dirty="0" smtClean="0"/>
              <a:t>руководители </a:t>
            </a:r>
            <a:r>
              <a:rPr lang="ru-RU" sz="1600" dirty="0"/>
              <a:t>Центральной Рады и калединского войскового </a:t>
            </a:r>
            <a:r>
              <a:rPr lang="ru-RU" sz="1600" dirty="0" smtClean="0"/>
              <a:t>правительства </a:t>
            </a:r>
            <a:r>
              <a:rPr lang="ru-RU" sz="1600" dirty="0"/>
              <a:t>достигли </a:t>
            </a:r>
            <a:r>
              <a:rPr lang="ru-RU" sz="1600" dirty="0" smtClean="0"/>
              <a:t>соглашения </a:t>
            </a:r>
            <a:r>
              <a:rPr lang="ru-RU" sz="1600" dirty="0"/>
              <a:t>о совместных действиях — «союзе юго-восточных областей и Украины». По условиям договора, был запрещён вывоз зерна и угля за пределы южнорусских </a:t>
            </a:r>
            <a:r>
              <a:rPr lang="ru-RU" sz="1600" dirty="0" smtClean="0"/>
              <a:t>губерний </a:t>
            </a:r>
            <a:r>
              <a:rPr lang="ru-RU" sz="1600" dirty="0"/>
              <a:t>и Дона, закрыта граница УНР с советской Россией. </a:t>
            </a:r>
            <a:endParaRPr lang="ru-RU" sz="1600" dirty="0" smtClean="0"/>
          </a:p>
          <a:p>
            <a:pPr algn="ctr"/>
            <a:r>
              <a:rPr lang="ru-RU" sz="1600" dirty="0" smtClean="0"/>
              <a:t>При </a:t>
            </a:r>
            <a:r>
              <a:rPr lang="ru-RU" sz="1600" dirty="0"/>
              <a:t>этом часть территории Донбасса, граничившая с Донской областью, объявлялась под властью А. М. Каледина, а другая, входившая в состав Харьковской и Екатеринославской губерний, — под властью Центральной Рады.</a:t>
            </a:r>
          </a:p>
        </p:txBody>
      </p:sp>
    </p:spTree>
    <p:extLst>
      <p:ext uri="{BB962C8B-B14F-4D97-AF65-F5344CB8AC3E}">
        <p14:creationId xmlns:p14="http://schemas.microsoft.com/office/powerpoint/2010/main" xmlns="" val="19266282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499992" y="116632"/>
            <a:ext cx="4644008" cy="6863417"/>
          </a:xfrm>
          <a:prstGeom prst="rect">
            <a:avLst/>
          </a:prstGeom>
        </p:spPr>
        <p:txBody>
          <a:bodyPr wrap="square">
            <a:spAutoFit/>
          </a:bodyPr>
          <a:lstStyle/>
          <a:p>
            <a:r>
              <a:rPr lang="ru-RU" sz="2200" dirty="0" smtClean="0"/>
              <a:t>	Казачьи </a:t>
            </a:r>
            <a:r>
              <a:rPr lang="ru-RU" sz="2200" dirty="0"/>
              <a:t>части Каледина попытались прекратить деятельность советов, заняв к началу декабря все промышленные центры Донбасса, ранее входившие в Область Войска Донского, и ряд соседних районов. </a:t>
            </a:r>
            <a:r>
              <a:rPr lang="ru-RU" sz="2200" dirty="0" smtClean="0"/>
              <a:t>	Им </a:t>
            </a:r>
            <a:r>
              <a:rPr lang="ru-RU" sz="2200" dirty="0"/>
              <a:t>удалось разгромить некоторые советы и расправиться с их руководителями. </a:t>
            </a:r>
            <a:r>
              <a:rPr lang="ru-RU" sz="2200" dirty="0" smtClean="0"/>
              <a:t>			3 </a:t>
            </a:r>
            <a:r>
              <a:rPr lang="ru-RU" sz="2200" dirty="0"/>
              <a:t>декабря от рук казаков погиб председатель Боково-Хрустальского совета рабочих депутатов Н. В. Переверзев и ещё два депутата этого совета. </a:t>
            </a:r>
            <a:endParaRPr lang="ru-RU" sz="2200" dirty="0" smtClean="0"/>
          </a:p>
          <a:p>
            <a:r>
              <a:rPr lang="ru-RU" sz="2200" dirty="0"/>
              <a:t>	</a:t>
            </a:r>
            <a:r>
              <a:rPr lang="ru-RU" sz="2200" dirty="0" smtClean="0"/>
              <a:t>И </a:t>
            </a:r>
            <a:r>
              <a:rPr lang="ru-RU" sz="2200" dirty="0"/>
              <a:t>хотя А. М. Каледин заявлял, что казаки «наводят порядок» и не будут вмешиваться в дела «борьбы народа с капиталом», поддержки в рабочей среде он не получил.</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333375"/>
            <a:ext cx="4499992" cy="61912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1766521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16632"/>
            <a:ext cx="8784976" cy="6924973"/>
          </a:xfrm>
          <a:prstGeom prst="rect">
            <a:avLst/>
          </a:prstGeom>
        </p:spPr>
        <p:txBody>
          <a:bodyPr wrap="square">
            <a:spAutoFit/>
          </a:bodyPr>
          <a:lstStyle/>
          <a:p>
            <a:endParaRPr lang="ru-RU" dirty="0" smtClean="0"/>
          </a:p>
          <a:p>
            <a:endParaRPr lang="ru-RU" dirty="0"/>
          </a:p>
          <a:p>
            <a:endParaRPr lang="ru-RU" dirty="0" smtClean="0"/>
          </a:p>
          <a:p>
            <a:endParaRPr lang="ru-RU" dirty="0"/>
          </a:p>
          <a:p>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r>
              <a:rPr lang="ru-RU" sz="2400" dirty="0" smtClean="0"/>
              <a:t>Для противодействия казакам на шахтах и заводах были созданы красногвардейские отряды, численность которых быстро увеличивалась, в Луганске - штаб Красной гвардии во главе с      </a:t>
            </a:r>
            <a:r>
              <a:rPr lang="ru-RU" sz="2400" dirty="0" smtClean="0">
                <a:solidFill>
                  <a:srgbClr val="FF0000"/>
                </a:solidFill>
              </a:rPr>
              <a:t>К. Ворошиловым и А. Пархоменко</a:t>
            </a:r>
            <a:r>
              <a:rPr lang="ru-RU" sz="2400" dirty="0" smtClean="0"/>
              <a:t>, в распоряжении которого находилось около 3 тыс. красногвардейцев. Патронами эти отряды снабдил Луганский патронный завод, изготовивший их в декабре 1917 - январе 1918 г. 28 млн. штук. К середине декабря общая численность красногвардейцев Донбасса достигла 25 тыс. бойцов, а к началу 1918 г. удвоилась, их руководство осуществлялось созданным во второй половине декабря 1917 г. штабом</a:t>
            </a:r>
            <a:r>
              <a:rPr lang="ru-RU" sz="2400" dirty="0" smtClean="0">
                <a:solidFill>
                  <a:srgbClr val="FF0000"/>
                </a:solidFill>
              </a:rPr>
              <a:t> Красной гвардии Донбасса.</a:t>
            </a:r>
            <a:endParaRPr lang="ru-RU" sz="2400" dirty="0">
              <a:solidFill>
                <a:srgbClr val="FF0000"/>
              </a:solidFill>
            </a:endParaRPr>
          </a:p>
        </p:txBody>
      </p:sp>
      <p:pic>
        <p:nvPicPr>
          <p:cNvPr id="4" name="Содержимое 3" descr="Parkhomenko.jpg"/>
          <p:cNvPicPr>
            <a:picLocks noChangeAspect="1"/>
          </p:cNvPicPr>
          <p:nvPr/>
        </p:nvPicPr>
        <p:blipFill>
          <a:blip r:embed="rId2" cstate="print"/>
          <a:stretch>
            <a:fillRect/>
          </a:stretch>
        </p:blipFill>
        <p:spPr>
          <a:xfrm>
            <a:off x="142844" y="1"/>
            <a:ext cx="2000264" cy="2857520"/>
          </a:xfrm>
          <a:prstGeom prst="rect">
            <a:avLst/>
          </a:prstGeom>
        </p:spPr>
      </p:pic>
      <p:sp>
        <p:nvSpPr>
          <p:cNvPr id="5" name="Текст 8"/>
          <p:cNvSpPr txBox="1">
            <a:spLocks/>
          </p:cNvSpPr>
          <p:nvPr/>
        </p:nvSpPr>
        <p:spPr>
          <a:xfrm>
            <a:off x="142844" y="2571744"/>
            <a:ext cx="2185974" cy="304816"/>
          </a:xfrm>
          <a:prstGeom prst="rect">
            <a:avLst/>
          </a:prstGeom>
        </p:spPr>
        <p:txBody>
          <a:bodyPr>
            <a:normAutofit fontScale="40000" lnSpcReduction="20000"/>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ru-RU" sz="3200" b="1" i="1" u="none" strike="noStrike" kern="1200" cap="none" spc="0" normalizeH="0" baseline="0" noProof="0" dirty="0" smtClean="0">
                <a:ln>
                  <a:noFill/>
                </a:ln>
                <a:solidFill>
                  <a:schemeClr val="tx1"/>
                </a:solidFill>
                <a:effectLst/>
                <a:uLnTx/>
                <a:uFillTx/>
                <a:latin typeface="Arial Black" pitchFamily="34" charset="0"/>
                <a:ea typeface="+mn-ea"/>
                <a:cs typeface="+mn-cs"/>
              </a:rPr>
              <a:t>А. Пархоменко</a:t>
            </a: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23554" name="Picture 2" descr="Народный комиссар по военным и морским делам СССР и член Политбюро ЦК ВКП(б) К.Е. Ворошилов"/>
          <p:cNvPicPr>
            <a:picLocks noChangeAspect="1" noChangeArrowheads="1"/>
          </p:cNvPicPr>
          <p:nvPr/>
        </p:nvPicPr>
        <p:blipFill>
          <a:blip r:embed="rId3"/>
          <a:srcRect/>
          <a:stretch>
            <a:fillRect/>
          </a:stretch>
        </p:blipFill>
        <p:spPr bwMode="auto">
          <a:xfrm>
            <a:off x="6715140" y="142852"/>
            <a:ext cx="2077168" cy="2714644"/>
          </a:xfrm>
          <a:prstGeom prst="rect">
            <a:avLst/>
          </a:prstGeom>
          <a:noFill/>
        </p:spPr>
      </p:pic>
      <p:sp>
        <p:nvSpPr>
          <p:cNvPr id="7" name="Текст 8"/>
          <p:cNvSpPr txBox="1">
            <a:spLocks/>
          </p:cNvSpPr>
          <p:nvPr/>
        </p:nvSpPr>
        <p:spPr>
          <a:xfrm>
            <a:off x="4357686" y="2643182"/>
            <a:ext cx="2185974" cy="304816"/>
          </a:xfrm>
          <a:prstGeom prst="rect">
            <a:avLst/>
          </a:prstGeom>
        </p:spPr>
        <p:txBody>
          <a:bodyPr>
            <a:normAutofit fontScale="40000" lnSpcReduction="20000"/>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lang="ru-RU" sz="3200" b="1" i="1" dirty="0" smtClean="0">
                <a:latin typeface="Arial Black" pitchFamily="34" charset="0"/>
              </a:rPr>
              <a:t>К. Ворошилов</a:t>
            </a: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36404334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00" y="0"/>
            <a:ext cx="7143768" cy="1323439"/>
          </a:xfrm>
          <a:prstGeom prst="rect">
            <a:avLst/>
          </a:prstGeom>
          <a:noFill/>
        </p:spPr>
        <p:txBody>
          <a:bodyPr wrap="square" lIns="91440" tIns="45720" rIns="91440" bIns="45720">
            <a:spAutoFit/>
          </a:bodyPr>
          <a:lstStyle/>
          <a:p>
            <a:pPr algn="ctr"/>
            <a:r>
              <a:rPr lang="ru-RU" sz="40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Луганщина</a:t>
            </a:r>
            <a:r>
              <a:rPr lang="ru-RU" sz="4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в Первой мировой войне</a:t>
            </a:r>
            <a:endParaRPr lang="ru-RU" sz="4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6" name="TextBox 5"/>
          <p:cNvSpPr txBox="1"/>
          <p:nvPr/>
        </p:nvSpPr>
        <p:spPr>
          <a:xfrm>
            <a:off x="4857752" y="1643050"/>
            <a:ext cx="3500462" cy="3785652"/>
          </a:xfrm>
          <a:prstGeom prst="rect">
            <a:avLst/>
          </a:prstGeom>
          <a:noFill/>
        </p:spPr>
        <p:txBody>
          <a:bodyPr wrap="square" rtlCol="0">
            <a:spAutoFit/>
          </a:bodyPr>
          <a:lstStyle/>
          <a:p>
            <a:r>
              <a:rPr lang="ru-RU" sz="2400" dirty="0" smtClean="0"/>
              <a:t>Из слободы </a:t>
            </a:r>
            <a:r>
              <a:rPr lang="ru-RU" sz="2400" dirty="0" err="1" smtClean="0"/>
              <a:t>Боровской</a:t>
            </a:r>
            <a:r>
              <a:rPr lang="ru-RU" sz="2400" dirty="0" smtClean="0"/>
              <a:t> </a:t>
            </a:r>
            <a:r>
              <a:rPr lang="ru-RU" sz="2400" dirty="0" err="1" smtClean="0"/>
              <a:t>Старобельского</a:t>
            </a:r>
            <a:r>
              <a:rPr lang="ru-RU" sz="2400" dirty="0" smtClean="0"/>
              <a:t> уезда на фронт мобилизовали более 500 человек - 10 % всех жителей, реквизировали 80 лошадей.</a:t>
            </a:r>
          </a:p>
          <a:p>
            <a:r>
              <a:rPr lang="ru-RU" sz="2400" dirty="0" smtClean="0"/>
              <a:t>Более 200 мужчин было мобилизовано из слободы Троицкой.</a:t>
            </a:r>
            <a:endParaRPr lang="ru-RU" sz="2400" dirty="0"/>
          </a:p>
        </p:txBody>
      </p:sp>
      <p:pic>
        <p:nvPicPr>
          <p:cNvPr id="1026" name="Picture 2" descr="https://avatars.mds.yandex.net/i?id=a629c1755855defb84ebb7059853add4-5335506-images-thumbs&amp;n=13"/>
          <p:cNvPicPr>
            <a:picLocks noChangeAspect="1" noChangeArrowheads="1"/>
          </p:cNvPicPr>
          <p:nvPr/>
        </p:nvPicPr>
        <p:blipFill>
          <a:blip r:embed="rId2"/>
          <a:srcRect/>
          <a:stretch>
            <a:fillRect/>
          </a:stretch>
        </p:blipFill>
        <p:spPr bwMode="auto">
          <a:xfrm>
            <a:off x="285720" y="1714488"/>
            <a:ext cx="4514850" cy="3048001"/>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8892480" cy="2154436"/>
          </a:xfrm>
          <a:prstGeom prst="rect">
            <a:avLst/>
          </a:prstGeom>
        </p:spPr>
        <p:txBody>
          <a:bodyPr wrap="square">
            <a:spAutoFit/>
          </a:bodyPr>
          <a:lstStyle/>
          <a:p>
            <a:endParaRPr lang="ru-RU" dirty="0" smtClean="0"/>
          </a:p>
          <a:p>
            <a:endParaRPr lang="ru-RU" dirty="0"/>
          </a:p>
          <a:p>
            <a:endParaRPr lang="ru-RU" dirty="0" smtClean="0"/>
          </a:p>
          <a:p>
            <a:pPr algn="ctr"/>
            <a:r>
              <a:rPr lang="ru-RU" sz="2000" dirty="0" smtClean="0"/>
              <a:t>В декабре 1917 г. в Харькове было принято решение об организации советской власти в Украине, провозглашённой федеративной частью Российской республики, на которую немедленно распространялось действие всех декретов ленинского правительства. </a:t>
            </a:r>
            <a:endParaRPr lang="ru-RU" sz="2000" dirty="0"/>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4167663"/>
            <a:ext cx="7937626" cy="249742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Прямоугольник 3"/>
          <p:cNvSpPr/>
          <p:nvPr/>
        </p:nvSpPr>
        <p:spPr>
          <a:xfrm>
            <a:off x="2571736" y="3357562"/>
            <a:ext cx="4572000" cy="830997"/>
          </a:xfrm>
          <a:prstGeom prst="rect">
            <a:avLst/>
          </a:prstGeom>
        </p:spPr>
        <p:txBody>
          <a:bodyPr>
            <a:spAutoFit/>
          </a:bodyPr>
          <a:lstStyle/>
          <a:p>
            <a:pPr algn="ctr"/>
            <a:r>
              <a:rPr lang="ru-RU" sz="2400" dirty="0" smtClean="0"/>
              <a:t>Власть Центральной Рады съезд объявил низложенной.</a:t>
            </a:r>
            <a:endParaRPr lang="ru-RU" sz="2400" dirty="0"/>
          </a:p>
        </p:txBody>
      </p:sp>
      <p:sp>
        <p:nvSpPr>
          <p:cNvPr id="5" name="Стрелка вниз 4"/>
          <p:cNvSpPr/>
          <p:nvPr/>
        </p:nvSpPr>
        <p:spPr>
          <a:xfrm>
            <a:off x="3929058" y="2214554"/>
            <a:ext cx="1785950" cy="12144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1051742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60648"/>
            <a:ext cx="4499992" cy="4816703"/>
          </a:xfrm>
          <a:prstGeom prst="rect">
            <a:avLst/>
          </a:prstGeom>
        </p:spPr>
        <p:txBody>
          <a:bodyPr wrap="square">
            <a:spAutoFit/>
          </a:bodyPr>
          <a:lstStyle/>
          <a:p>
            <a:r>
              <a:rPr lang="ru-RU" sz="2400" dirty="0" smtClean="0"/>
              <a:t>	Круг </a:t>
            </a:r>
            <a:r>
              <a:rPr lang="ru-RU" sz="2400" dirty="0"/>
              <a:t>членов РСДРП(б) в нашем крае продолжал расширяться: в декабре 1917 г. её Луганская ячейка насчитывала 4 тыс. человек, Лозово-Павловская — 2 тысячи. Им удалось разоружить находившиеся в Донбассе, в том числе в районе Луганска </a:t>
            </a:r>
            <a:r>
              <a:rPr lang="ru-RU" sz="2400" dirty="0" smtClean="0"/>
              <a:t>, отряды </a:t>
            </a:r>
            <a:r>
              <a:rPr lang="ru-RU" sz="2400" dirty="0"/>
              <a:t>Центральной Рады и полностью взять регион под контроль</a:t>
            </a:r>
            <a:r>
              <a:rPr lang="ru-RU" sz="2400" dirty="0" smtClean="0"/>
              <a:t>.</a:t>
            </a:r>
          </a:p>
          <a:p>
            <a:r>
              <a:rPr lang="ru-RU" sz="1900" dirty="0"/>
              <a:t>	</a:t>
            </a: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flipH="1">
            <a:off x="4355976" y="1412776"/>
            <a:ext cx="4788024" cy="355091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4328998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356651"/>
            <a:ext cx="9144000" cy="2954655"/>
          </a:xfrm>
          <a:prstGeom prst="rect">
            <a:avLst/>
          </a:prstGeom>
        </p:spPr>
        <p:txBody>
          <a:bodyPr wrap="square">
            <a:spAutoFit/>
          </a:bodyPr>
          <a:lstStyle/>
          <a:p>
            <a:endParaRPr lang="ru-RU" dirty="0"/>
          </a:p>
          <a:p>
            <a:pPr algn="ctr"/>
            <a:r>
              <a:rPr lang="ru-RU" sz="2000" dirty="0" smtClean="0"/>
              <a:t> </a:t>
            </a:r>
            <a:r>
              <a:rPr lang="ru-RU" sz="2400" dirty="0"/>
              <a:t>В 1917 г. выпуск продукции и добыча угля в Донбассе значительно сократились, возникли и продовольственные затруднения. В октябре Луганский паровозостроительный завод выпустил лишь 3 паровоза. Падение производства сопровождалось ростом безработицы. Ситуация усугублялась тем, что продолжал увеличиваться разрыв между реальной заработной платой и ценами на рынке: если за год зарплата выросла в 2—3 раза, то цены — в 5—10 раз. </a:t>
            </a: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57356" y="3071810"/>
            <a:ext cx="5497291" cy="365264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2129516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0"/>
            <a:ext cx="8712968" cy="2308324"/>
          </a:xfrm>
          <a:prstGeom prst="rect">
            <a:avLst/>
          </a:prstGeom>
        </p:spPr>
        <p:txBody>
          <a:bodyPr wrap="square">
            <a:spAutoFit/>
          </a:bodyPr>
          <a:lstStyle/>
          <a:p>
            <a:r>
              <a:rPr lang="ru-RU" dirty="0"/>
              <a:t>Поскольку, в таких условиях быстро стабилизировать ситуацию пришедшие к власти большевики не могли, на предприятиях ими был введён рабочий контроль. Одним из первых, 17 ноября 1917 г., такое решение принял Лозово-Павловский совет рабочих депутатов. Органы контроля получили право следить за всей работой предприятий и администрации. Они были созданы на всех рудниках, где работало свыше 50 тыс. горняков. Вскоре рабочий контроль действовал не только на шахтах, но и металлургических, машиностроительных, химических предприятиях в Луганске, Алчевске, Кадиевке, Лисичанске, Криндачевке, Голубовке и других рабочих центрах.</a:t>
            </a: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07704" y="2264423"/>
            <a:ext cx="4750534" cy="456664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7614619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836712"/>
            <a:ext cx="9144000" cy="508518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434764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0"/>
            <a:ext cx="8928992" cy="3046988"/>
          </a:xfrm>
          <a:prstGeom prst="rect">
            <a:avLst/>
          </a:prstGeom>
        </p:spPr>
        <p:txBody>
          <a:bodyPr wrap="square">
            <a:spAutoFit/>
          </a:bodyPr>
          <a:lstStyle/>
          <a:p>
            <a:pPr algn="ctr"/>
            <a:r>
              <a:rPr lang="ru-RU" sz="2400" dirty="0"/>
              <a:t>События Гражданской войны в России (1917-1922), происходившие на территории Донецкого региона - исторического промышленного региона Юга России. 5 февраля 1919 года Совнарком УССР учредил Донецкую губернию в составе Бахмутского и Славяносербского уездов Екатеринославской губернии.</a:t>
            </a:r>
          </a:p>
          <a:p>
            <a:r>
              <a:rPr lang="ru-RU" sz="2400" dirty="0" smtClean="0"/>
              <a:t>Место</a:t>
            </a:r>
            <a:r>
              <a:rPr lang="ru-RU" sz="2400" dirty="0"/>
              <a:t>: Бахмутский уезд, Мариупольский уезд, Изюмский уезд, Старобельский уезд,Таганрогский округ</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19672" y="3059275"/>
            <a:ext cx="5498002" cy="378904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9321415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20072" y="200470"/>
            <a:ext cx="3923928" cy="4893647"/>
          </a:xfrm>
          <a:prstGeom prst="rect">
            <a:avLst/>
          </a:prstGeom>
        </p:spPr>
        <p:txBody>
          <a:bodyPr wrap="square">
            <a:spAutoFit/>
          </a:bodyPr>
          <a:lstStyle/>
          <a:p>
            <a:r>
              <a:rPr lang="ru-RU" sz="2400" dirty="0">
                <a:solidFill>
                  <a:srgbClr val="FF0000"/>
                </a:solidFill>
              </a:rPr>
              <a:t>Ноябрь 1917</a:t>
            </a:r>
            <a:r>
              <a:rPr lang="ru-RU" sz="2400" dirty="0"/>
              <a:t>- белоказачьи отряды Каледина под</a:t>
            </a:r>
          </a:p>
          <a:p>
            <a:r>
              <a:rPr lang="ru-RU" sz="2400" dirty="0"/>
              <a:t>руководством Чернецова проникли в</a:t>
            </a:r>
          </a:p>
          <a:p>
            <a:r>
              <a:rPr lang="ru-RU" sz="2400" dirty="0"/>
              <a:t>Донбасс для подавления революции. Первые стычки с Красной гвардией произошли в районе</a:t>
            </a:r>
          </a:p>
          <a:p>
            <a:r>
              <a:rPr lang="ru-RU" sz="2400" dirty="0"/>
              <a:t>Еленовки, Караванной.</a:t>
            </a:r>
          </a:p>
          <a:p>
            <a:r>
              <a:rPr lang="ru-RU" sz="2400" dirty="0">
                <a:solidFill>
                  <a:srgbClr val="FF0000"/>
                </a:solidFill>
              </a:rPr>
              <a:t>Декабрь 1917 </a:t>
            </a:r>
            <a:r>
              <a:rPr lang="ru-RU" sz="2400" dirty="0"/>
              <a:t>— калединцы ворвались в Макеевку;</a:t>
            </a:r>
          </a:p>
          <a:p>
            <a:r>
              <a:rPr lang="ru-RU" sz="2400" dirty="0"/>
              <a:t>мелкие разведотряды просочились к Горловке.</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822" y="186335"/>
            <a:ext cx="4362337" cy="53308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Прямоугольник 2"/>
          <p:cNvSpPr/>
          <p:nvPr/>
        </p:nvSpPr>
        <p:spPr>
          <a:xfrm>
            <a:off x="1403648" y="3244334"/>
            <a:ext cx="4464496" cy="3539430"/>
          </a:xfrm>
          <a:prstGeom prst="rect">
            <a:avLst/>
          </a:prstGeom>
        </p:spPr>
        <p:txBody>
          <a:bodyPr wrap="square">
            <a:spAutoFit/>
          </a:bodyPr>
          <a:lstStyle/>
          <a:p>
            <a:endParaRPr lang="ru-RU" dirty="0" smtClean="0"/>
          </a:p>
          <a:p>
            <a:endParaRPr lang="ru-RU" dirty="0"/>
          </a:p>
          <a:p>
            <a:endParaRPr lang="ru-RU" dirty="0" smtClean="0"/>
          </a:p>
          <a:p>
            <a:endParaRPr lang="ru-RU" dirty="0"/>
          </a:p>
          <a:p>
            <a:endParaRPr lang="ru-RU" dirty="0" smtClean="0"/>
          </a:p>
          <a:p>
            <a:endParaRPr lang="ru-RU" dirty="0"/>
          </a:p>
          <a:p>
            <a:endParaRPr lang="ru-RU" dirty="0"/>
          </a:p>
          <a:p>
            <a:endParaRPr lang="ru-RU" dirty="0" smtClean="0"/>
          </a:p>
          <a:p>
            <a:r>
              <a:rPr lang="ru-RU" dirty="0" smtClean="0"/>
              <a:t>  </a:t>
            </a:r>
            <a:r>
              <a:rPr lang="ru-RU" sz="2000" dirty="0" smtClean="0">
                <a:solidFill>
                  <a:srgbClr val="FF0000"/>
                </a:solidFill>
              </a:rPr>
              <a:t>Алексей </a:t>
            </a:r>
            <a:r>
              <a:rPr lang="ru-RU" sz="2000" dirty="0">
                <a:solidFill>
                  <a:srgbClr val="FF0000"/>
                </a:solidFill>
              </a:rPr>
              <a:t>Максимович </a:t>
            </a:r>
            <a:r>
              <a:rPr lang="ru-RU" sz="2000" dirty="0" smtClean="0">
                <a:solidFill>
                  <a:srgbClr val="FF0000"/>
                </a:solidFill>
              </a:rPr>
              <a:t>Каледин</a:t>
            </a:r>
          </a:p>
          <a:p>
            <a:r>
              <a:rPr lang="ru-RU" sz="2000" dirty="0" smtClean="0"/>
              <a:t>Русский </a:t>
            </a:r>
            <a:r>
              <a:rPr lang="ru-RU" sz="2000" dirty="0"/>
              <a:t>военачальник, генерал от кавалерии, войсковой атаман Дона, деятель Белого движения.</a:t>
            </a:r>
            <a:endParaRPr lang="ru-RU" sz="2000" dirty="0">
              <a:solidFill>
                <a:srgbClr val="FF0000"/>
              </a:solidFill>
            </a:endParaRPr>
          </a:p>
        </p:txBody>
      </p:sp>
    </p:spTree>
    <p:extLst>
      <p:ext uri="{BB962C8B-B14F-4D97-AF65-F5344CB8AC3E}">
        <p14:creationId xmlns:p14="http://schemas.microsoft.com/office/powerpoint/2010/main" xmlns="" val="218352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862322"/>
          </a:xfrm>
          <a:prstGeom prst="rect">
            <a:avLst/>
          </a:prstGeom>
        </p:spPr>
        <p:txBody>
          <a:bodyPr wrap="square">
            <a:spAutoFit/>
          </a:bodyPr>
          <a:lstStyle/>
          <a:p>
            <a:r>
              <a:rPr lang="ru-RU" sz="2000" dirty="0" smtClean="0"/>
              <a:t>Для борьбы с войсками </a:t>
            </a:r>
            <a:r>
              <a:rPr lang="ru-RU" sz="2000" dirty="0" err="1" smtClean="0"/>
              <a:t>Каледина</a:t>
            </a:r>
            <a:r>
              <a:rPr lang="ru-RU" sz="2000" dirty="0" smtClean="0"/>
              <a:t> была направлена колонна под руководством </a:t>
            </a:r>
            <a:r>
              <a:rPr lang="ru-RU" sz="2000" dirty="0" err="1" smtClean="0">
                <a:solidFill>
                  <a:srgbClr val="FF0000"/>
                </a:solidFill>
              </a:rPr>
              <a:t>Сиверса</a:t>
            </a:r>
            <a:r>
              <a:rPr lang="ru-RU" sz="2000" dirty="0" smtClean="0"/>
              <a:t>. Уже к началу января 1918 г. колонна </a:t>
            </a:r>
            <a:r>
              <a:rPr lang="ru-RU" sz="2000" dirty="0" err="1" smtClean="0"/>
              <a:t>Сиверса</a:t>
            </a:r>
            <a:r>
              <a:rPr lang="ru-RU" sz="2000" dirty="0" smtClean="0"/>
              <a:t> заняла Макеевку.</a:t>
            </a:r>
          </a:p>
          <a:p>
            <a:r>
              <a:rPr lang="ru-RU" sz="2000" dirty="0" smtClean="0">
                <a:solidFill>
                  <a:srgbClr val="FF0000"/>
                </a:solidFill>
              </a:rPr>
              <a:t>23 января 1918 </a:t>
            </a:r>
            <a:r>
              <a:rPr lang="ru-RU" sz="2000" dirty="0" smtClean="0"/>
              <a:t>— боевики революционной ячейки Донской области объявили атамана </a:t>
            </a:r>
            <a:r>
              <a:rPr lang="ru-RU" sz="2000" dirty="0" err="1" smtClean="0"/>
              <a:t>Каледина</a:t>
            </a:r>
            <a:r>
              <a:rPr lang="ru-RU" sz="2000" dirty="0" smtClean="0"/>
              <a:t> низложенным.</a:t>
            </a:r>
          </a:p>
          <a:p>
            <a:r>
              <a:rPr lang="ru-RU" sz="2000" dirty="0" smtClean="0"/>
              <a:t>Удержать свои позиции </a:t>
            </a:r>
            <a:r>
              <a:rPr lang="ru-RU" sz="2000" dirty="0" err="1" smtClean="0"/>
              <a:t>Сиверсу</a:t>
            </a:r>
            <a:r>
              <a:rPr lang="ru-RU" sz="2000" dirty="0" smtClean="0"/>
              <a:t> не удалось.</a:t>
            </a:r>
          </a:p>
          <a:p>
            <a:r>
              <a:rPr lang="ru-RU" sz="2000" dirty="0" smtClean="0">
                <a:solidFill>
                  <a:srgbClr val="FF0000"/>
                </a:solidFill>
              </a:rPr>
              <a:t>28 января 1918 </a:t>
            </a:r>
            <a:r>
              <a:rPr lang="ru-RU" sz="2000" dirty="0" smtClean="0"/>
              <a:t>— войска </a:t>
            </a:r>
            <a:r>
              <a:rPr lang="ru-RU" sz="2000" dirty="0" err="1" smtClean="0"/>
              <a:t>Каледина</a:t>
            </a:r>
            <a:r>
              <a:rPr lang="ru-RU" sz="2000" dirty="0" smtClean="0"/>
              <a:t> вытеснили революционеров Донской области к Воронежу </a:t>
            </a:r>
          </a:p>
          <a:p>
            <a:r>
              <a:rPr lang="ru-RU" sz="2000" dirty="0" smtClean="0">
                <a:solidFill>
                  <a:srgbClr val="FF0000"/>
                </a:solidFill>
              </a:rPr>
              <a:t>30 марта 1918 </a:t>
            </a:r>
            <a:r>
              <a:rPr lang="ru-RU" sz="2000" dirty="0" smtClean="0"/>
              <a:t>— руководство Красной армии в Украине разработало план обороны Донбасса от немецких и австро-венгерских интервентов.</a:t>
            </a:r>
            <a:endParaRPr lang="ru-RU" sz="20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3600039"/>
            <a:ext cx="5724128" cy="328131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Прямоугольник 2"/>
          <p:cNvSpPr/>
          <p:nvPr/>
        </p:nvSpPr>
        <p:spPr>
          <a:xfrm>
            <a:off x="6012160" y="4121496"/>
            <a:ext cx="3131840" cy="646331"/>
          </a:xfrm>
          <a:prstGeom prst="rect">
            <a:avLst/>
          </a:prstGeom>
        </p:spPr>
        <p:txBody>
          <a:bodyPr wrap="square">
            <a:spAutoFit/>
          </a:bodyPr>
          <a:lstStyle/>
          <a:p>
            <a:r>
              <a:rPr lang="ru-RU" dirty="0"/>
              <a:t>Красногвардейский отряд во главе с Р. Ф. Сиверсом, 1918</a:t>
            </a:r>
          </a:p>
        </p:txBody>
      </p:sp>
    </p:spTree>
    <p:extLst>
      <p:ext uri="{BB962C8B-B14F-4D97-AF65-F5344CB8AC3E}">
        <p14:creationId xmlns:p14="http://schemas.microsoft.com/office/powerpoint/2010/main" xmlns="" val="20493735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85728"/>
            <a:ext cx="4429124" cy="5016758"/>
          </a:xfrm>
          <a:prstGeom prst="rect">
            <a:avLst/>
          </a:prstGeom>
        </p:spPr>
        <p:txBody>
          <a:bodyPr wrap="square">
            <a:spAutoFit/>
          </a:bodyPr>
          <a:lstStyle/>
          <a:p>
            <a:r>
              <a:rPr lang="ru-RU" sz="2000" dirty="0" smtClean="0"/>
              <a:t>Теряя в борьбе с большевиками и советской Россией свои позиции, опору среди населения и попав в чрезвычайно сложную ситуацию, Центральная Рада 9 (22 января) приняла ІV универсал, который стал поворотным пунктом украинской революции, поскольку провозглашал Украину суверенным, независимым государством. Теперь УНР становилась субъектом международного права, что позволило ей 27 января (9 февраля) подписать мирный договор с терпевшими поражение в Первой мировой войне странами Четверного союза Германией</a:t>
            </a:r>
            <a:endParaRPr lang="ru-RU" sz="2000" dirty="0"/>
          </a:p>
        </p:txBody>
      </p:sp>
      <p:pic>
        <p:nvPicPr>
          <p:cNvPr id="56322" name="Picture 2" descr="https://avatars.mds.yandex.net/i?id=64475bdef464911c1fc9b19d6bd8640e4333bf14-4549902-images-thumbs&amp;n=13"/>
          <p:cNvPicPr>
            <a:picLocks noChangeAspect="1" noChangeArrowheads="1"/>
          </p:cNvPicPr>
          <p:nvPr/>
        </p:nvPicPr>
        <p:blipFill>
          <a:blip r:embed="rId2"/>
          <a:srcRect/>
          <a:stretch>
            <a:fillRect/>
          </a:stretch>
        </p:blipFill>
        <p:spPr bwMode="auto">
          <a:xfrm>
            <a:off x="4714876" y="2428868"/>
            <a:ext cx="4286280" cy="4286281"/>
          </a:xfrm>
          <a:prstGeom prst="rect">
            <a:avLst/>
          </a:prstGeom>
          <a:noFill/>
        </p:spPr>
      </p:pic>
      <p:sp>
        <p:nvSpPr>
          <p:cNvPr id="4" name="Стрелка вниз 3"/>
          <p:cNvSpPr/>
          <p:nvPr/>
        </p:nvSpPr>
        <p:spPr>
          <a:xfrm>
            <a:off x="1285852" y="5357826"/>
            <a:ext cx="1785950" cy="12144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443841"/>
            <a:ext cx="9144000" cy="5170646"/>
          </a:xfrm>
          <a:prstGeom prst="rect">
            <a:avLst/>
          </a:prstGeom>
        </p:spPr>
        <p:txBody>
          <a:bodyPr wrap="square">
            <a:spAutoFit/>
          </a:bodyPr>
          <a:lstStyle/>
          <a:p>
            <a:endParaRPr lang="ru-RU" dirty="0" smtClean="0"/>
          </a:p>
          <a:p>
            <a:r>
              <a:rPr lang="ru-RU" dirty="0" smtClean="0">
                <a:solidFill>
                  <a:schemeClr val="bg1"/>
                </a:solidFill>
              </a:rPr>
              <a:t>Германская </a:t>
            </a:r>
          </a:p>
          <a:p>
            <a:r>
              <a:rPr lang="ru-RU" dirty="0" smtClean="0">
                <a:solidFill>
                  <a:schemeClr val="bg1"/>
                </a:solidFill>
              </a:rPr>
              <a:t>оккупация</a:t>
            </a:r>
            <a:endParaRPr lang="ru-RU" dirty="0">
              <a:solidFill>
                <a:schemeClr val="bg1"/>
              </a:solidFill>
            </a:endParaRPr>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r>
              <a:rPr lang="ru-RU" sz="2400" dirty="0" smtClean="0">
                <a:solidFill>
                  <a:srgbClr val="FF0000"/>
                </a:solidFill>
              </a:rPr>
              <a:t>28 апреля</a:t>
            </a:r>
            <a:r>
              <a:rPr lang="ru-RU" sz="2400" dirty="0" smtClean="0"/>
              <a:t> вошли в Луганск - последний центр советского сопротивления в Украине. </a:t>
            </a:r>
          </a:p>
          <a:p>
            <a:r>
              <a:rPr lang="ru-RU" sz="2400" dirty="0" smtClean="0">
                <a:solidFill>
                  <a:srgbClr val="FF0000"/>
                </a:solidFill>
              </a:rPr>
              <a:t>30 апреля </a:t>
            </a:r>
            <a:r>
              <a:rPr lang="ru-RU" sz="2400" dirty="0" smtClean="0"/>
              <a:t>захватили станцию Чертково, после чего Украина была полностью оккупирована немецко-австрийскими войсками.</a:t>
            </a:r>
            <a:endParaRPr lang="ru-RU" sz="2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52326" y="23593"/>
            <a:ext cx="7391674" cy="450892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291447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0" y="274638"/>
            <a:ext cx="9144000" cy="1498178"/>
          </a:xfrm>
          <a:prstGeom prst="rect">
            <a:avLst/>
          </a:prstGeom>
        </p:spPr>
        <p:txBody>
          <a:bodyP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100" b="1" i="1" u="none" strike="noStrike" kern="1200" cap="none" spc="0" normalizeH="0" baseline="0" noProof="0" dirty="0" smtClean="0">
                <a:ln w="6350">
                  <a:noFill/>
                </a:ln>
                <a:solidFill>
                  <a:srgbClr val="FF0000"/>
                </a:solidFill>
                <a:effectLst>
                  <a:outerShdw blurRad="114300" dist="101600" dir="2700000" algn="tl" rotWithShape="0">
                    <a:srgbClr val="000000">
                      <a:alpha val="40000"/>
                    </a:srgbClr>
                  </a:outerShdw>
                </a:effectLst>
                <a:uLnTx/>
                <a:uFillTx/>
                <a:latin typeface="Arial Black" pitchFamily="34" charset="0"/>
                <a:ea typeface="+mj-ea"/>
                <a:cs typeface="+mj-cs"/>
              </a:rPr>
              <a:t> Выполнение  оборонных заказов предприятиями Луганска и близлежащих мест</a:t>
            </a:r>
            <a:endParaRPr kumimoji="0" lang="ru-RU" sz="4100" b="1" i="0" u="none" strike="noStrike" kern="1200" cap="none" spc="0" normalizeH="0" baseline="0" noProof="0" dirty="0">
              <a:ln w="6350">
                <a:noFill/>
              </a:ln>
              <a:solidFill>
                <a:srgbClr val="FF0000"/>
              </a:solidFill>
              <a:effectLst>
                <a:outerShdw blurRad="114300" dist="101600" dir="2700000" algn="tl" rotWithShape="0">
                  <a:srgbClr val="000000">
                    <a:alpha val="40000"/>
                  </a:srgbClr>
                </a:outerShdw>
              </a:effectLst>
              <a:uLnTx/>
              <a:uFillTx/>
              <a:latin typeface="Arial Black" pitchFamily="34" charset="0"/>
              <a:ea typeface="+mj-ea"/>
              <a:cs typeface="+mj-cs"/>
            </a:endParaRPr>
          </a:p>
        </p:txBody>
      </p:sp>
      <p:sp>
        <p:nvSpPr>
          <p:cNvPr id="3" name="Содержимое 1"/>
          <p:cNvSpPr txBox="1">
            <a:spLocks/>
          </p:cNvSpPr>
          <p:nvPr/>
        </p:nvSpPr>
        <p:spPr>
          <a:xfrm>
            <a:off x="251520" y="2060849"/>
            <a:ext cx="8661648" cy="4797152"/>
          </a:xfrm>
          <a:prstGeom prst="rect">
            <a:avLst/>
          </a:prstGeom>
        </p:spPr>
        <p:txBody>
          <a:bodyPr>
            <a:normAutofit/>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ru-RU" sz="4000" b="1" i="1" u="none" strike="noStrike" kern="1200" cap="none" spc="0" normalizeH="0" baseline="0" noProof="0" dirty="0" smtClean="0">
                <a:ln>
                  <a:noFill/>
                </a:ln>
                <a:solidFill>
                  <a:srgbClr val="002060"/>
                </a:solidFill>
                <a:effectLst/>
                <a:uLnTx/>
                <a:uFillTx/>
                <a:latin typeface="Arial Black" pitchFamily="34" charset="0"/>
                <a:ea typeface="+mn-ea"/>
                <a:cs typeface="+mn-cs"/>
              </a:rPr>
              <a:t>Ольховский металлургический завод </a:t>
            </a:r>
            <a:r>
              <a:rPr kumimoji="0" lang="ru-RU" sz="4000" b="1" i="1" u="none" strike="noStrike" kern="1200" cap="none" spc="0" normalizeH="0" baseline="0" noProof="0" dirty="0" smtClean="0">
                <a:ln>
                  <a:noFill/>
                </a:ln>
                <a:solidFill>
                  <a:schemeClr val="tx1"/>
                </a:solidFill>
                <a:effectLst/>
                <a:uLnTx/>
                <a:uFillTx/>
                <a:latin typeface="Arial Black" pitchFamily="34" charset="0"/>
                <a:ea typeface="+mn-ea"/>
                <a:cs typeface="+mn-cs"/>
              </a:rPr>
              <a:t>-  основной его продукцией стали корпуса для артиллерийских снарядов.</a:t>
            </a:r>
            <a:endParaRPr kumimoji="0" lang="ru-RU" sz="4000" b="1" i="0" u="none" strike="noStrike" kern="1200" cap="none" spc="0" normalizeH="0" baseline="0" noProof="0" dirty="0" smtClean="0">
              <a:ln>
                <a:noFill/>
              </a:ln>
              <a:solidFill>
                <a:schemeClr val="tx1"/>
              </a:solidFill>
              <a:effectLst/>
              <a:uLnTx/>
              <a:uFillTx/>
              <a:latin typeface="Arial Black" pitchFamily="34" charset="0"/>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endParaRPr kumimoji="0" lang="ru-RU" sz="2800" b="0" i="0" u="none" strike="noStrike" kern="1200" cap="none" spc="0" normalizeH="0" baseline="0" noProof="0" dirty="0" smtClean="0">
              <a:ln>
                <a:noFill/>
              </a:ln>
              <a:solidFill>
                <a:schemeClr val="tx1"/>
              </a:solidFill>
              <a:effectLst/>
              <a:uLnTx/>
              <a:uFillTx/>
              <a:latin typeface="+mn-lt"/>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endParaRPr kumimoji="0" lang="ru-RU"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443841"/>
            <a:ext cx="8964488" cy="4555093"/>
          </a:xfrm>
          <a:prstGeom prst="rect">
            <a:avLst/>
          </a:prstGeom>
        </p:spPr>
        <p:txBody>
          <a:bodyPr wrap="square">
            <a:spAutoFit/>
          </a:bodyPr>
          <a:lstStyle/>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r>
              <a:rPr lang="ru-RU" sz="3200" dirty="0" smtClean="0"/>
              <a:t>В середине ноября, в связи с окончанием Первой мировой войны, свержением монархии в Германии, начался вывод немецких войск из Украины. </a:t>
            </a:r>
            <a:endParaRPr lang="ru-RU" sz="32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23729" y="260647"/>
            <a:ext cx="5328592" cy="373001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120800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85728"/>
            <a:ext cx="5060387" cy="6340197"/>
          </a:xfrm>
          <a:prstGeom prst="rect">
            <a:avLst/>
          </a:prstGeom>
        </p:spPr>
        <p:txBody>
          <a:bodyPr wrap="square">
            <a:spAutoFit/>
          </a:bodyPr>
          <a:lstStyle/>
          <a:p>
            <a:r>
              <a:rPr lang="ru-RU" sz="3200" dirty="0" smtClean="0"/>
              <a:t>Для борьбы с большевиками в восточный Донбасс </a:t>
            </a:r>
            <a:r>
              <a:rPr lang="ru-RU" sz="3200" dirty="0" smtClean="0">
                <a:solidFill>
                  <a:srgbClr val="FF0000"/>
                </a:solidFill>
              </a:rPr>
              <a:t>18 </a:t>
            </a:r>
            <a:r>
              <a:rPr lang="ru-RU" sz="3200" dirty="0">
                <a:solidFill>
                  <a:srgbClr val="FF0000"/>
                </a:solidFill>
              </a:rPr>
              <a:t>ноября 1918 </a:t>
            </a:r>
            <a:r>
              <a:rPr lang="ru-RU" sz="3200" dirty="0"/>
              <a:t>— </a:t>
            </a:r>
            <a:r>
              <a:rPr lang="ru-RU" sz="3200" dirty="0" smtClean="0"/>
              <a:t>была введена Донская </a:t>
            </a:r>
            <a:r>
              <a:rPr lang="ru-RU" sz="3200" dirty="0"/>
              <a:t>армия </a:t>
            </a:r>
            <a:r>
              <a:rPr lang="ru-RU" sz="3200" dirty="0" smtClean="0"/>
              <a:t>Краснова.</a:t>
            </a:r>
            <a:endParaRPr lang="ru-RU" sz="3200" dirty="0"/>
          </a:p>
          <a:p>
            <a:r>
              <a:rPr lang="ru-RU" sz="3200" dirty="0"/>
              <a:t>З</a:t>
            </a:r>
            <a:r>
              <a:rPr lang="ru-RU" sz="3200" dirty="0" smtClean="0"/>
              <a:t>ахватила </a:t>
            </a:r>
            <a:r>
              <a:rPr lang="ru-RU" sz="3200" dirty="0"/>
              <a:t>Луганск, Юзовку, Макеевку и </a:t>
            </a:r>
            <a:r>
              <a:rPr lang="ru-RU" sz="3200" dirty="0" smtClean="0"/>
              <a:t>другие районы </a:t>
            </a:r>
            <a:r>
              <a:rPr lang="ru-RU" sz="3200" dirty="0"/>
              <a:t>Донбасса. </a:t>
            </a:r>
            <a:endParaRPr lang="ru-RU" sz="3200" dirty="0" smtClean="0"/>
          </a:p>
          <a:p>
            <a:r>
              <a:rPr lang="ru-RU" sz="3200" dirty="0" smtClean="0"/>
              <a:t>Вслед </a:t>
            </a:r>
            <a:r>
              <a:rPr lang="ru-RU" sz="3200" dirty="0"/>
              <a:t>за белоказаками в Донбасс</a:t>
            </a:r>
          </a:p>
          <a:p>
            <a:r>
              <a:rPr lang="ru-RU" sz="3200" dirty="0"/>
              <a:t>вторглись части армии </a:t>
            </a:r>
            <a:r>
              <a:rPr lang="ru-RU" sz="3200" dirty="0" smtClean="0"/>
              <a:t>Деникина.</a:t>
            </a:r>
            <a:endParaRPr lang="ru-RU" sz="3200" dirty="0"/>
          </a:p>
          <a:p>
            <a:endParaRPr lang="ru-RU" sz="2200" dirty="0">
              <a:solidFill>
                <a:srgbClr val="FF0000"/>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167891" y="116632"/>
            <a:ext cx="3957638" cy="4762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Прямоугольник 2"/>
          <p:cNvSpPr/>
          <p:nvPr/>
        </p:nvSpPr>
        <p:spPr>
          <a:xfrm>
            <a:off x="5292080" y="4721662"/>
            <a:ext cx="4032448" cy="2031325"/>
          </a:xfrm>
          <a:prstGeom prst="rect">
            <a:avLst/>
          </a:prstGeom>
        </p:spPr>
        <p:txBody>
          <a:bodyPr wrap="square">
            <a:spAutoFit/>
          </a:bodyPr>
          <a:lstStyle/>
          <a:p>
            <a:endParaRPr lang="ru-RU" dirty="0" smtClean="0"/>
          </a:p>
          <a:p>
            <a:pPr algn="ctr"/>
            <a:r>
              <a:rPr lang="ru-RU" dirty="0" smtClean="0">
                <a:solidFill>
                  <a:srgbClr val="FF0000"/>
                </a:solidFill>
              </a:rPr>
              <a:t>Краснов </a:t>
            </a:r>
            <a:r>
              <a:rPr lang="ru-RU" dirty="0">
                <a:solidFill>
                  <a:srgbClr val="FF0000"/>
                </a:solidFill>
              </a:rPr>
              <a:t>Петр </a:t>
            </a:r>
            <a:r>
              <a:rPr lang="ru-RU" dirty="0" smtClean="0">
                <a:solidFill>
                  <a:srgbClr val="FF0000"/>
                </a:solidFill>
              </a:rPr>
              <a:t>Николаевич</a:t>
            </a:r>
          </a:p>
          <a:p>
            <a:r>
              <a:rPr lang="ru-RU" dirty="0" smtClean="0"/>
              <a:t>Русский </a:t>
            </a:r>
            <a:r>
              <a:rPr lang="ru-RU" dirty="0"/>
              <a:t>генерал от кавалерии, атаман Всевеликого войска Донского, военный и политический деятель, писатель и публицист. Видный деятель Белого движения на Юге России.</a:t>
            </a:r>
          </a:p>
        </p:txBody>
      </p:sp>
    </p:spTree>
    <p:extLst>
      <p:ext uri="{BB962C8B-B14F-4D97-AF65-F5344CB8AC3E}">
        <p14:creationId xmlns:p14="http://schemas.microsoft.com/office/powerpoint/2010/main" xmlns="" val="6497150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357166"/>
            <a:ext cx="4929222" cy="5078313"/>
          </a:xfrm>
          <a:prstGeom prst="rect">
            <a:avLst/>
          </a:prstGeom>
        </p:spPr>
        <p:txBody>
          <a:bodyPr wrap="square">
            <a:spAutoFit/>
          </a:bodyPr>
          <a:lstStyle/>
          <a:p>
            <a:r>
              <a:rPr lang="ru-RU" sz="3600" dirty="0" smtClean="0"/>
              <a:t>На Луганском направлении наступление вели дивизия генерала </a:t>
            </a:r>
            <a:r>
              <a:rPr lang="ru-RU" sz="3600" dirty="0" smtClean="0">
                <a:solidFill>
                  <a:srgbClr val="FF0000"/>
                </a:solidFill>
              </a:rPr>
              <a:t>Владимира Май-Маевского</a:t>
            </a:r>
            <a:r>
              <a:rPr lang="ru-RU" sz="3600" dirty="0" smtClean="0"/>
              <a:t>, части конного корпуса генерала </a:t>
            </a:r>
            <a:r>
              <a:rPr lang="ru-RU" sz="3600" dirty="0" smtClean="0">
                <a:solidFill>
                  <a:srgbClr val="FF0000"/>
                </a:solidFill>
              </a:rPr>
              <a:t>Андрея </a:t>
            </a:r>
            <a:r>
              <a:rPr lang="ru-RU" sz="3600" dirty="0" err="1" smtClean="0">
                <a:solidFill>
                  <a:srgbClr val="FF0000"/>
                </a:solidFill>
              </a:rPr>
              <a:t>Шкуро</a:t>
            </a:r>
            <a:r>
              <a:rPr lang="ru-RU" sz="3600" dirty="0" smtClean="0">
                <a:solidFill>
                  <a:srgbClr val="FF0000"/>
                </a:solidFill>
              </a:rPr>
              <a:t>.</a:t>
            </a:r>
            <a:endParaRPr lang="ru-RU" sz="3600" dirty="0">
              <a:solidFill>
                <a:srgbClr val="FF0000"/>
              </a:solidFill>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786446" y="285728"/>
            <a:ext cx="3090165" cy="544522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Прямоугольник 5"/>
          <p:cNvSpPr/>
          <p:nvPr/>
        </p:nvSpPr>
        <p:spPr>
          <a:xfrm>
            <a:off x="4572000" y="5688449"/>
            <a:ext cx="4572000" cy="1169551"/>
          </a:xfrm>
          <a:prstGeom prst="rect">
            <a:avLst/>
          </a:prstGeom>
        </p:spPr>
        <p:txBody>
          <a:bodyPr>
            <a:spAutoFit/>
          </a:bodyPr>
          <a:lstStyle/>
          <a:p>
            <a:r>
              <a:rPr lang="ru-RU" sz="1400" dirty="0" err="1" smtClean="0"/>
              <a:t>Шкуро</a:t>
            </a:r>
            <a:r>
              <a:rPr lang="ru-RU" sz="1400" dirty="0" smtClean="0"/>
              <a:t> Андрей Григорьевич</a:t>
            </a:r>
          </a:p>
          <a:p>
            <a:r>
              <a:rPr lang="ru-RU" sz="1400" dirty="0" smtClean="0">
                <a:solidFill>
                  <a:schemeClr val="bg1"/>
                </a:solidFill>
              </a:rPr>
              <a:t>Русский военный деятель, кубанский казак, генерал-лейтенант. Участник обеих мировых войн и гражданской войны в России. Во время Второй мировой войны сотрудничал с нацистской Германией</a:t>
            </a:r>
            <a:endParaRPr lang="ru-RU" sz="1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2" name="Picture 4" descr="монумент «Знамя не умирает»"/>
          <p:cNvPicPr>
            <a:picLocks noChangeAspect="1" noChangeArrowheads="1"/>
          </p:cNvPicPr>
          <p:nvPr/>
        </p:nvPicPr>
        <p:blipFill>
          <a:blip r:embed="rId2"/>
          <a:srcRect/>
          <a:stretch>
            <a:fillRect/>
          </a:stretch>
        </p:blipFill>
        <p:spPr bwMode="auto">
          <a:xfrm>
            <a:off x="1357290" y="1928802"/>
            <a:ext cx="6215106" cy="4476819"/>
          </a:xfrm>
          <a:prstGeom prst="rect">
            <a:avLst/>
          </a:prstGeom>
          <a:noFill/>
        </p:spPr>
      </p:pic>
      <p:sp>
        <p:nvSpPr>
          <p:cNvPr id="6" name="Прямоугольник 5"/>
          <p:cNvSpPr/>
          <p:nvPr/>
        </p:nvSpPr>
        <p:spPr>
          <a:xfrm>
            <a:off x="214282" y="0"/>
            <a:ext cx="8643998" cy="1938992"/>
          </a:xfrm>
          <a:prstGeom prst="rect">
            <a:avLst/>
          </a:prstGeom>
        </p:spPr>
        <p:txBody>
          <a:bodyPr wrap="square">
            <a:spAutoFit/>
          </a:bodyPr>
          <a:lstStyle/>
          <a:p>
            <a:r>
              <a:rPr lang="ru-RU" sz="2400" dirty="0" smtClean="0"/>
              <a:t>Особенно жестокие бои проходили с 21 по 30 апреля в районе Острой Могилы. Ценой огромных потерь - только 27 апреля погибло около 700 защитников города - части Добровольческой армии были остановлены, но уже 4 мая вновь перешли в наступление и овладели Луганском</a:t>
            </a:r>
            <a:endParaRPr lang="ru-RU" sz="2400" dirty="0"/>
          </a:p>
        </p:txBody>
      </p:sp>
      <p:sp>
        <p:nvSpPr>
          <p:cNvPr id="7" name="Прямоугольник 6"/>
          <p:cNvSpPr/>
          <p:nvPr/>
        </p:nvSpPr>
        <p:spPr>
          <a:xfrm>
            <a:off x="1428728" y="6357958"/>
            <a:ext cx="7143800" cy="338554"/>
          </a:xfrm>
          <a:prstGeom prst="rect">
            <a:avLst/>
          </a:prstGeom>
        </p:spPr>
        <p:txBody>
          <a:bodyPr wrap="square">
            <a:spAutoFit/>
          </a:bodyPr>
          <a:lstStyle/>
          <a:p>
            <a:pPr algn="ctr"/>
            <a:r>
              <a:rPr lang="ru-RU" sz="1600" dirty="0" smtClean="0">
                <a:solidFill>
                  <a:schemeClr val="bg1"/>
                </a:solidFill>
              </a:rPr>
              <a:t>Монумент «Знамя не умирает»</a:t>
            </a:r>
            <a:endParaRPr lang="ru-RU" sz="1600" dirty="0">
              <a:solidFill>
                <a:schemeClr val="bg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обелиск"/>
          <p:cNvPicPr>
            <a:picLocks noChangeAspect="1" noChangeArrowheads="1"/>
          </p:cNvPicPr>
          <p:nvPr/>
        </p:nvPicPr>
        <p:blipFill>
          <a:blip r:embed="rId2"/>
          <a:srcRect/>
          <a:stretch>
            <a:fillRect/>
          </a:stretch>
        </p:blipFill>
        <p:spPr bwMode="auto">
          <a:xfrm>
            <a:off x="1" y="0"/>
            <a:ext cx="4214810" cy="3161108"/>
          </a:xfrm>
          <a:prstGeom prst="rect">
            <a:avLst/>
          </a:prstGeom>
          <a:noFill/>
        </p:spPr>
      </p:pic>
      <p:sp>
        <p:nvSpPr>
          <p:cNvPr id="3" name="Прямоугольник 2"/>
          <p:cNvSpPr/>
          <p:nvPr/>
        </p:nvSpPr>
        <p:spPr>
          <a:xfrm>
            <a:off x="4857752" y="0"/>
            <a:ext cx="1500198" cy="461665"/>
          </a:xfrm>
          <a:prstGeom prst="rect">
            <a:avLst/>
          </a:prstGeom>
        </p:spPr>
        <p:txBody>
          <a:bodyPr wrap="square">
            <a:spAutoFit/>
          </a:bodyPr>
          <a:lstStyle/>
          <a:p>
            <a:r>
              <a:rPr lang="ru-RU" sz="2400" dirty="0" smtClean="0"/>
              <a:t>Обелиск</a:t>
            </a:r>
            <a:endParaRPr lang="ru-RU" sz="2400" dirty="0"/>
          </a:p>
        </p:txBody>
      </p:sp>
      <p:pic>
        <p:nvPicPr>
          <p:cNvPr id="60420" name="Picture 4" descr="танк Т-34 в начале аллеи, ведущей к мемориалу"/>
          <p:cNvPicPr>
            <a:picLocks noChangeAspect="1" noChangeArrowheads="1"/>
          </p:cNvPicPr>
          <p:nvPr/>
        </p:nvPicPr>
        <p:blipFill>
          <a:blip r:embed="rId3"/>
          <a:srcRect/>
          <a:stretch>
            <a:fillRect/>
          </a:stretch>
        </p:blipFill>
        <p:spPr bwMode="auto">
          <a:xfrm>
            <a:off x="4053455" y="3040091"/>
            <a:ext cx="5090545" cy="3817909"/>
          </a:xfrm>
          <a:prstGeom prst="rect">
            <a:avLst/>
          </a:prstGeom>
          <a:noFill/>
        </p:spPr>
      </p:pic>
      <p:sp>
        <p:nvSpPr>
          <p:cNvPr id="5" name="Прямоугольник 4"/>
          <p:cNvSpPr/>
          <p:nvPr/>
        </p:nvSpPr>
        <p:spPr>
          <a:xfrm>
            <a:off x="571472" y="5643578"/>
            <a:ext cx="3429024" cy="1200329"/>
          </a:xfrm>
          <a:prstGeom prst="rect">
            <a:avLst/>
          </a:prstGeom>
        </p:spPr>
        <p:txBody>
          <a:bodyPr wrap="square">
            <a:spAutoFit/>
          </a:bodyPr>
          <a:lstStyle/>
          <a:p>
            <a:r>
              <a:rPr lang="ru-RU" sz="2400" dirty="0" smtClean="0"/>
              <a:t>Танк Т-34 в начале аллеи, ведущей к мемориалу</a:t>
            </a:r>
            <a:endParaRPr lang="ru-RU" sz="2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2143116"/>
            <a:ext cx="8358246" cy="1938992"/>
          </a:xfrm>
          <a:prstGeom prst="rect">
            <a:avLst/>
          </a:prstGeom>
        </p:spPr>
        <p:txBody>
          <a:bodyPr wrap="square">
            <a:spAutoFit/>
          </a:bodyPr>
          <a:lstStyle/>
          <a:p>
            <a:pPr algn="ctr"/>
            <a:r>
              <a:rPr lang="ru-RU" sz="4000" dirty="0" smtClean="0">
                <a:solidFill>
                  <a:srgbClr val="FF0000"/>
                </a:solidFill>
              </a:rPr>
              <a:t>К началу июня во власти Добровольческой армии почти на полгода оказался весь Донбасс.</a:t>
            </a:r>
            <a:endParaRPr lang="ru-RU" sz="4000" dirty="0">
              <a:solidFill>
                <a:srgbClr val="FF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980728"/>
            <a:ext cx="9086346" cy="312343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Прямоугольник 1"/>
          <p:cNvSpPr/>
          <p:nvPr/>
        </p:nvSpPr>
        <p:spPr>
          <a:xfrm>
            <a:off x="179512" y="332656"/>
            <a:ext cx="8208912" cy="646331"/>
          </a:xfrm>
          <a:prstGeom prst="rect">
            <a:avLst/>
          </a:prstGeom>
        </p:spPr>
        <p:txBody>
          <a:bodyPr wrap="square">
            <a:spAutoFit/>
          </a:bodyPr>
          <a:lstStyle/>
          <a:p>
            <a:pPr algn="ctr"/>
            <a:r>
              <a:rPr lang="vi-VN" sz="3600" dirty="0">
                <a:solidFill>
                  <a:srgbClr val="FF0000"/>
                </a:solidFill>
              </a:rPr>
              <a:t>Семён Миха́йлович Будённый</a:t>
            </a:r>
            <a:endParaRPr lang="ru-RU" sz="3600" dirty="0">
              <a:solidFill>
                <a:srgbClr val="FF0000"/>
              </a:solidFill>
            </a:endParaRPr>
          </a:p>
        </p:txBody>
      </p:sp>
      <p:sp>
        <p:nvSpPr>
          <p:cNvPr id="3" name="Прямоугольник 2"/>
          <p:cNvSpPr/>
          <p:nvPr/>
        </p:nvSpPr>
        <p:spPr>
          <a:xfrm>
            <a:off x="179512" y="1028342"/>
            <a:ext cx="8906834" cy="5632311"/>
          </a:xfrm>
          <a:prstGeom prst="rect">
            <a:avLst/>
          </a:prstGeom>
        </p:spPr>
        <p:txBody>
          <a:bodyPr wrap="square">
            <a:spAutoFit/>
          </a:bodyPr>
          <a:lstStyle/>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pPr algn="ctr"/>
            <a:r>
              <a:rPr lang="ru-RU" dirty="0" smtClean="0"/>
              <a:t>советский </a:t>
            </a:r>
            <a:r>
              <a:rPr lang="ru-RU" dirty="0"/>
              <a:t>полководец, один из первых маршалов Советского Союза. Трижды Герой Советского Союза, кавалер восьми орденов Ленина, полный кавалер Георгиевского креста и Георгиевской медали всех степеней.</a:t>
            </a:r>
          </a:p>
          <a:p>
            <a:endParaRPr lang="ru-RU" dirty="0"/>
          </a:p>
          <a:p>
            <a:r>
              <a:rPr lang="ru-RU" dirty="0"/>
              <a:t>Командующий Первой конной армией РККА в годы Гражданской войны, один из ключевых организаторов красной кавалерии, благодаря чему образ его и его соратников получил широкое распространение в рамках советской и антисоветской пропаганды, а также многочисленных книг, фильмов и картин. Бойцы Первой конной армии известны под собирательным названием «будённовцы</a:t>
            </a:r>
            <a:r>
              <a:rPr lang="ru-RU" dirty="0" smtClean="0"/>
              <a:t>».</a:t>
            </a:r>
            <a:endParaRPr lang="ru-RU" dirty="0"/>
          </a:p>
        </p:txBody>
      </p:sp>
    </p:spTree>
    <p:extLst>
      <p:ext uri="{BB962C8B-B14F-4D97-AF65-F5344CB8AC3E}">
        <p14:creationId xmlns:p14="http://schemas.microsoft.com/office/powerpoint/2010/main" xmlns="" val="383872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2828836"/>
            <a:ext cx="7715304" cy="2308324"/>
          </a:xfrm>
          <a:prstGeom prst="rect">
            <a:avLst/>
          </a:prstGeom>
        </p:spPr>
        <p:txBody>
          <a:bodyPr wrap="square">
            <a:spAutoFit/>
          </a:bodyPr>
          <a:lstStyle/>
          <a:p>
            <a:pPr algn="ctr"/>
            <a:r>
              <a:rPr lang="ru-RU" sz="3600" dirty="0" smtClean="0"/>
              <a:t>В октябре - декабре 1919 г. главные силы Донской и Добровольческой армий были разбиты Красной Армией и к началу 1920 г. покинули Донбасс.</a:t>
            </a:r>
            <a:endParaRPr lang="ru-RU" sz="36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2000" y="0"/>
            <a:ext cx="4572000" cy="4247317"/>
          </a:xfrm>
          <a:prstGeom prst="rect">
            <a:avLst/>
          </a:prstGeom>
        </p:spPr>
        <p:txBody>
          <a:bodyPr wrap="square">
            <a:spAutoFit/>
          </a:bodyPr>
          <a:lstStyle/>
          <a:p>
            <a:r>
              <a:rPr lang="ru-RU" dirty="0" smtClean="0">
                <a:solidFill>
                  <a:srgbClr val="FF0000"/>
                </a:solidFill>
              </a:rPr>
              <a:t>12 </a:t>
            </a:r>
            <a:r>
              <a:rPr lang="ru-RU" dirty="0">
                <a:solidFill>
                  <a:srgbClr val="FF0000"/>
                </a:solidFill>
              </a:rPr>
              <a:t>сентября 1920 </a:t>
            </a:r>
            <a:r>
              <a:rPr lang="ru-RU" dirty="0"/>
              <a:t>— Русская армия Врангеля </a:t>
            </a:r>
            <a:r>
              <a:rPr lang="ru-RU" dirty="0" smtClean="0"/>
              <a:t>начала наступление </a:t>
            </a:r>
            <a:r>
              <a:rPr lang="ru-RU" dirty="0"/>
              <a:t>на </a:t>
            </a:r>
            <a:r>
              <a:rPr lang="ru-RU" dirty="0" smtClean="0"/>
              <a:t>Донбасс.</a:t>
            </a:r>
            <a:endParaRPr lang="ru-RU" dirty="0"/>
          </a:p>
          <a:p>
            <a:r>
              <a:rPr lang="ru-RU" dirty="0">
                <a:solidFill>
                  <a:srgbClr val="FF0000"/>
                </a:solidFill>
              </a:rPr>
              <a:t>Конец сентября 1920 </a:t>
            </a:r>
            <a:r>
              <a:rPr lang="ru-RU" dirty="0"/>
              <a:t>— Донской корпус армии </a:t>
            </a:r>
            <a:r>
              <a:rPr lang="ru-RU" dirty="0" smtClean="0"/>
              <a:t>Врангеля развил </a:t>
            </a:r>
            <a:r>
              <a:rPr lang="ru-RU" dirty="0"/>
              <a:t>наступление на Волноваху, Мариуполь, </a:t>
            </a:r>
            <a:r>
              <a:rPr lang="ru-RU" dirty="0" smtClean="0"/>
              <a:t>Юзовку, Иловайскую.</a:t>
            </a:r>
            <a:endParaRPr lang="ru-RU" dirty="0"/>
          </a:p>
          <a:p>
            <a:r>
              <a:rPr lang="ru-RU" dirty="0">
                <a:solidFill>
                  <a:srgbClr val="FF0000"/>
                </a:solidFill>
              </a:rPr>
              <a:t>29 сентября 1920 </a:t>
            </a:r>
            <a:r>
              <a:rPr lang="ru-RU" dirty="0"/>
              <a:t>— Донской корпус армии </a:t>
            </a:r>
            <a:r>
              <a:rPr lang="ru-RU" dirty="0" smtClean="0"/>
              <a:t>Врангеля подошел </a:t>
            </a:r>
            <a:r>
              <a:rPr lang="ru-RU" dirty="0"/>
              <a:t>на подступы к Юзовке, заняв ст. Доля и Еленовка.</a:t>
            </a:r>
          </a:p>
          <a:p>
            <a:r>
              <a:rPr lang="ru-RU" dirty="0"/>
              <a:t>Русская армия Врангеля заняла ст. Юзово, был </a:t>
            </a:r>
            <a:r>
              <a:rPr lang="ru-RU" dirty="0" smtClean="0"/>
              <a:t>совершен налет </a:t>
            </a:r>
            <a:r>
              <a:rPr lang="ru-RU" dirty="0"/>
              <a:t>на ст. Караванная, </a:t>
            </a:r>
            <a:r>
              <a:rPr lang="ru-RU" dirty="0" smtClean="0"/>
              <a:t>Мандрыкино.</a:t>
            </a:r>
            <a:endParaRPr lang="ru-RU" dirty="0"/>
          </a:p>
          <a:p>
            <a:r>
              <a:rPr lang="ru-RU" dirty="0">
                <a:solidFill>
                  <a:srgbClr val="FF0000"/>
                </a:solidFill>
              </a:rPr>
              <a:t>30 октября 1920 </a:t>
            </a:r>
            <a:r>
              <a:rPr lang="ru-RU" dirty="0"/>
              <a:t>— Красная армия контратаковала </a:t>
            </a:r>
            <a:r>
              <a:rPr lang="ru-RU" dirty="0" smtClean="0"/>
              <a:t>Русскую армию Врангеля.</a:t>
            </a:r>
            <a:endParaRPr lang="ru-RU" dirty="0"/>
          </a:p>
          <a:p>
            <a:endParaRPr lang="ru-RU"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37810" y="188640"/>
            <a:ext cx="4358949" cy="639994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8788526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2844" y="260648"/>
            <a:ext cx="4035336" cy="609329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Прямоугольник 2"/>
          <p:cNvSpPr/>
          <p:nvPr/>
        </p:nvSpPr>
        <p:spPr>
          <a:xfrm>
            <a:off x="4214810" y="25360"/>
            <a:ext cx="4714876" cy="6832640"/>
          </a:xfrm>
          <a:prstGeom prst="rect">
            <a:avLst/>
          </a:prstGeom>
        </p:spPr>
        <p:txBody>
          <a:bodyPr wrap="square">
            <a:spAutoFit/>
          </a:bodyPr>
          <a:lstStyle/>
          <a:p>
            <a:r>
              <a:rPr lang="ru-RU" sz="2800" dirty="0" smtClean="0"/>
              <a:t>Одна </a:t>
            </a:r>
            <a:r>
              <a:rPr lang="ru-RU" sz="2800" dirty="0"/>
              <a:t>из наиболее противоречивых фигур периода Гражданской войны 1917-1922/23 годов, лидер и организатор освободительного движения в южной части украинских территорий </a:t>
            </a:r>
            <a:r>
              <a:rPr lang="ru-RU" sz="2800" dirty="0">
                <a:solidFill>
                  <a:srgbClr val="FF0000"/>
                </a:solidFill>
              </a:rPr>
              <a:t>– Нестор Иванович Махно</a:t>
            </a:r>
            <a:r>
              <a:rPr lang="ru-RU" sz="2800" dirty="0"/>
              <a:t>. Этот харизматичный исторический персонаж известен, как «Батько Махно» — некоторые документы он так и подписывал.</a:t>
            </a:r>
          </a:p>
          <a:p>
            <a:endParaRPr lang="ru-RU" dirty="0"/>
          </a:p>
        </p:txBody>
      </p:sp>
    </p:spTree>
    <p:extLst>
      <p:ext uri="{BB962C8B-B14F-4D97-AF65-F5344CB8AC3E}">
        <p14:creationId xmlns:p14="http://schemas.microsoft.com/office/powerpoint/2010/main" xmlns="" val="1202582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0" y="0"/>
            <a:ext cx="9144000" cy="2564904"/>
          </a:xfrm>
          <a:prstGeom prst="rect">
            <a:avLst/>
          </a:prstGeom>
        </p:spPr>
        <p:txBody>
          <a:bodyPr>
            <a:normAutofit fontScale="7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100" b="1" i="1" u="none" strike="noStrike" kern="1200" cap="none" spc="0" normalizeH="0" baseline="0" noProof="0" dirty="0" smtClean="0">
                <a:ln w="6350">
                  <a:noFill/>
                </a:ln>
                <a:solidFill>
                  <a:srgbClr val="0070C0"/>
                </a:solidFill>
                <a:effectLst>
                  <a:outerShdw blurRad="114300" dist="101600" dir="2700000" algn="tl" rotWithShape="0">
                    <a:srgbClr val="000000">
                      <a:alpha val="40000"/>
                    </a:srgbClr>
                  </a:outerShdw>
                </a:effectLst>
                <a:uLnTx/>
                <a:uFillTx/>
                <a:latin typeface="Arial Black" pitchFamily="34" charset="0"/>
                <a:ea typeface="+mj-ea"/>
                <a:cs typeface="+mj-cs"/>
              </a:rPr>
              <a:t/>
            </a:r>
            <a:br>
              <a:rPr kumimoji="0" lang="ru-RU" sz="4100" b="1" i="1" u="none" strike="noStrike" kern="1200" cap="none" spc="0" normalizeH="0" baseline="0" noProof="0" dirty="0" smtClean="0">
                <a:ln w="6350">
                  <a:noFill/>
                </a:ln>
                <a:solidFill>
                  <a:srgbClr val="0070C0"/>
                </a:solidFill>
                <a:effectLst>
                  <a:outerShdw blurRad="114300" dist="101600" dir="2700000" algn="tl" rotWithShape="0">
                    <a:srgbClr val="000000">
                      <a:alpha val="40000"/>
                    </a:srgbClr>
                  </a:outerShdw>
                </a:effectLst>
                <a:uLnTx/>
                <a:uFillTx/>
                <a:latin typeface="Arial Black" pitchFamily="34" charset="0"/>
                <a:ea typeface="+mj-ea"/>
                <a:cs typeface="+mj-cs"/>
              </a:rPr>
            </a:br>
            <a:r>
              <a:rPr kumimoji="0" lang="ru-RU" sz="4100" b="1" i="1" u="none" strike="noStrike" kern="1200" cap="none" spc="0" normalizeH="0" baseline="0" noProof="0" dirty="0" smtClean="0">
                <a:ln w="6350">
                  <a:noFill/>
                </a:ln>
                <a:solidFill>
                  <a:srgbClr val="0070C0"/>
                </a:solidFill>
                <a:effectLst>
                  <a:outerShdw blurRad="114300" dist="101600" dir="2700000" algn="tl" rotWithShape="0">
                    <a:srgbClr val="000000">
                      <a:alpha val="40000"/>
                    </a:srgbClr>
                  </a:outerShdw>
                </a:effectLst>
                <a:uLnTx/>
                <a:uFillTx/>
                <a:latin typeface="Arial Black" pitchFamily="34" charset="0"/>
                <a:ea typeface="+mj-ea"/>
                <a:cs typeface="+mj-cs"/>
              </a:rPr>
              <a:t>Паровозостроительный завод </a:t>
            </a:r>
            <a:r>
              <a:rPr kumimoji="0" lang="ru-RU" sz="4100" b="1" i="1" u="none" strike="noStrike" kern="1200" cap="none" spc="0" normalizeH="0" baseline="0" noProof="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Arial Black" pitchFamily="34" charset="0"/>
                <a:ea typeface="+mj-ea"/>
                <a:cs typeface="+mj-cs"/>
              </a:rPr>
              <a:t>производил различные механизмы, станки, снаряды, корпуса турбин для судов  </a:t>
            </a:r>
            <a:r>
              <a:rPr kumimoji="0" lang="ru-RU" sz="4100" b="1" i="1" u="none" strike="noStrike" kern="1200" cap="none" spc="0" normalizeH="0" baseline="0" noProof="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rPr>
              <a:t/>
            </a:r>
            <a:br>
              <a:rPr kumimoji="0" lang="ru-RU" sz="4100" b="1" i="1" u="none" strike="noStrike" kern="1200" cap="none" spc="0" normalizeH="0" baseline="0" noProof="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rPr>
            </a:br>
            <a:endParaRPr kumimoji="0" lang="ru-RU" sz="4100" b="1" i="0" u="none" strike="noStrike" kern="1200" cap="none" spc="0" normalizeH="0" baseline="0" noProof="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endParaRPr>
          </a:p>
        </p:txBody>
      </p:sp>
      <p:pic>
        <p:nvPicPr>
          <p:cNvPr id="3" name="Содержимое 5" descr="Vidzavodaizmaster.jpg"/>
          <p:cNvPicPr>
            <a:picLocks noChangeAspect="1"/>
          </p:cNvPicPr>
          <p:nvPr/>
        </p:nvPicPr>
        <p:blipFill>
          <a:blip r:embed="rId2" cstate="print"/>
          <a:srcRect t="19464"/>
          <a:stretch>
            <a:fillRect/>
          </a:stretch>
        </p:blipFill>
        <p:spPr>
          <a:xfrm>
            <a:off x="357158" y="2428867"/>
            <a:ext cx="8643998" cy="4290137"/>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6063198"/>
          </a:xfrm>
          <a:prstGeom prst="rect">
            <a:avLst/>
          </a:prstGeom>
        </p:spPr>
        <p:txBody>
          <a:bodyPr wrap="square">
            <a:spAutoFit/>
          </a:bodyPr>
          <a:lstStyle/>
          <a:p>
            <a:r>
              <a:rPr lang="ru-RU" dirty="0">
                <a:solidFill>
                  <a:srgbClr val="FF0000"/>
                </a:solidFill>
              </a:rPr>
              <a:t>15 декабря 1918 </a:t>
            </a:r>
            <a:r>
              <a:rPr lang="ru-RU" dirty="0"/>
              <a:t>— 1-й договор Красной армии </a:t>
            </a:r>
            <a:r>
              <a:rPr lang="ru-RU" dirty="0" smtClean="0"/>
              <a:t>с Махно </a:t>
            </a:r>
            <a:r>
              <a:rPr lang="ru-RU" dirty="0"/>
              <a:t>о совместных действиях </a:t>
            </a:r>
            <a:r>
              <a:rPr lang="ru-RU" dirty="0" smtClean="0"/>
              <a:t>против белогвардейцев </a:t>
            </a:r>
            <a:r>
              <a:rPr lang="ru-RU" dirty="0"/>
              <a:t>и </a:t>
            </a:r>
            <a:r>
              <a:rPr lang="ru-RU" dirty="0" smtClean="0"/>
              <a:t>Директории.</a:t>
            </a:r>
          </a:p>
          <a:p>
            <a:r>
              <a:rPr lang="ru-RU" dirty="0" smtClean="0">
                <a:solidFill>
                  <a:srgbClr val="FF0000"/>
                </a:solidFill>
              </a:rPr>
              <a:t>15 июня 1919 </a:t>
            </a:r>
            <a:r>
              <a:rPr lang="ru-RU" dirty="0" smtClean="0"/>
              <a:t>— взятие  Добровольческой армией </a:t>
            </a:r>
            <a:r>
              <a:rPr lang="ru-RU" dirty="0" err="1" smtClean="0"/>
              <a:t>Гуляй-Поля</a:t>
            </a:r>
            <a:r>
              <a:rPr lang="ru-RU" dirty="0" smtClean="0"/>
              <a:t>.  Армия Махно расформирована, остатки формирований подчинены Южному фронту.</a:t>
            </a:r>
          </a:p>
          <a:p>
            <a:r>
              <a:rPr lang="ru-RU" dirty="0" smtClean="0">
                <a:solidFill>
                  <a:srgbClr val="FF0000"/>
                </a:solidFill>
              </a:rPr>
              <a:t>2 октября 1920 </a:t>
            </a:r>
            <a:r>
              <a:rPr lang="ru-RU" dirty="0" smtClean="0"/>
              <a:t>— </a:t>
            </a:r>
            <a:r>
              <a:rPr lang="ru-RU" dirty="0" err="1" smtClean="0"/>
              <a:t>Старобельские</a:t>
            </a:r>
            <a:r>
              <a:rPr lang="ru-RU" dirty="0" smtClean="0"/>
              <a:t> соглашения Фрунзе и Махно о совместных действиях против Врангеля. Донской корпус Русской армии овладел Еленовкой, красные</a:t>
            </a:r>
          </a:p>
          <a:p>
            <a:r>
              <a:rPr lang="ru-RU" dirty="0" smtClean="0"/>
              <a:t>отступили к </a:t>
            </a:r>
            <a:r>
              <a:rPr lang="ru-RU" dirty="0" err="1" smtClean="0"/>
              <a:t>Марьинке</a:t>
            </a:r>
            <a:r>
              <a:rPr lang="ru-RU" dirty="0" smtClean="0"/>
              <a:t>.</a:t>
            </a:r>
          </a:p>
          <a:p>
            <a:r>
              <a:rPr lang="ru-RU" dirty="0" smtClean="0">
                <a:solidFill>
                  <a:srgbClr val="FF0000"/>
                </a:solidFill>
              </a:rPr>
              <a:t>21 октября 1920 </a:t>
            </a:r>
            <a:r>
              <a:rPr lang="ru-RU" dirty="0" smtClean="0"/>
              <a:t>— махновцы с помощью Красной армии восстановили контроль над </a:t>
            </a:r>
            <a:r>
              <a:rPr lang="ru-RU" dirty="0" err="1" smtClean="0"/>
              <a:t>Гуляй-Полем</a:t>
            </a:r>
            <a:r>
              <a:rPr lang="ru-RU" dirty="0" smtClean="0"/>
              <a:t>.</a:t>
            </a:r>
          </a:p>
          <a:p>
            <a:r>
              <a:rPr lang="ru-RU" dirty="0" smtClean="0">
                <a:solidFill>
                  <a:srgbClr val="FF0000"/>
                </a:solidFill>
              </a:rPr>
              <a:t>26-27 ноября 1920</a:t>
            </a:r>
            <a:r>
              <a:rPr lang="ru-RU" dirty="0" smtClean="0"/>
              <a:t> —полномасштабных боевых действий Красной армии против Махно. Махновцам удалось прорвать кольцо окружения и уйти на Успеновку,</a:t>
            </a:r>
          </a:p>
          <a:p>
            <a:r>
              <a:rPr lang="ru-RU" dirty="0" smtClean="0"/>
              <a:t>Мариуполь и район </a:t>
            </a:r>
            <a:r>
              <a:rPr lang="ru-RU" dirty="0" err="1" smtClean="0"/>
              <a:t>Ногайск</a:t>
            </a:r>
            <a:r>
              <a:rPr lang="ru-RU" dirty="0" smtClean="0"/>
              <a:t> – Бердянск.</a:t>
            </a:r>
          </a:p>
          <a:p>
            <a:r>
              <a:rPr lang="ru-RU" dirty="0" smtClean="0">
                <a:solidFill>
                  <a:srgbClr val="FF0000"/>
                </a:solidFill>
              </a:rPr>
              <a:t>Середина июля 1921 </a:t>
            </a:r>
            <a:r>
              <a:rPr lang="ru-RU" dirty="0" smtClean="0"/>
              <a:t>— Махно вернулся на </a:t>
            </a:r>
            <a:r>
              <a:rPr lang="ru-RU" dirty="0" err="1" smtClean="0"/>
              <a:t>Гуляйпольщину</a:t>
            </a:r>
            <a:r>
              <a:rPr lang="ru-RU" dirty="0" smtClean="0"/>
              <a:t>, однако не найдя поддержки среди местного населения ушел в Донбасс, оттуда – на Северный Кавказ.</a:t>
            </a:r>
          </a:p>
          <a:p>
            <a:r>
              <a:rPr lang="ru-RU" dirty="0" smtClean="0">
                <a:solidFill>
                  <a:srgbClr val="FF0000"/>
                </a:solidFill>
              </a:rPr>
              <a:t>6 сентября 1921 </a:t>
            </a:r>
            <a:r>
              <a:rPr lang="ru-RU" dirty="0" smtClean="0"/>
              <a:t>— в с. Гавриловка (район </a:t>
            </a:r>
            <a:r>
              <a:rPr lang="ru-RU" dirty="0" err="1" smtClean="0"/>
              <a:t>Гуляй-Поля</a:t>
            </a:r>
            <a:r>
              <a:rPr lang="ru-RU" dirty="0" smtClean="0"/>
              <a:t>) сдался один из последних отрядов махновцев.</a:t>
            </a:r>
          </a:p>
          <a:p>
            <a:endParaRPr lang="ru-RU" dirty="0" smtClean="0"/>
          </a:p>
          <a:p>
            <a:endParaRPr lang="ru-RU" dirty="0" smtClean="0"/>
          </a:p>
          <a:p>
            <a:endParaRPr lang="ru-RU" dirty="0" smtClean="0"/>
          </a:p>
          <a:p>
            <a:endParaRPr lang="ru-RU" dirty="0" smtClean="0"/>
          </a:p>
          <a:p>
            <a:endParaRPr lang="ru-RU" sz="2800"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285984" y="4214818"/>
            <a:ext cx="4433977" cy="25168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00088" y="200025"/>
            <a:ext cx="7743825" cy="64579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4351687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457200" y="274638"/>
            <a:ext cx="8229600" cy="2002234"/>
          </a:xfrm>
          <a:prstGeom prst="rect">
            <a:avLst/>
          </a:prstGeom>
        </p:spPr>
        <p:txBody>
          <a:bodyP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100" b="1" i="1" u="none" strike="noStrike" kern="1200" cap="none" spc="0" normalizeH="0" baseline="0" noProof="0" dirty="0" smtClean="0">
                <a:ln w="6350">
                  <a:noFill/>
                </a:ln>
                <a:solidFill>
                  <a:srgbClr val="FF0000"/>
                </a:solidFill>
                <a:effectLst>
                  <a:outerShdw blurRad="114300" dist="101600" dir="2700000" algn="tl" rotWithShape="0">
                    <a:srgbClr val="000000">
                      <a:alpha val="40000"/>
                    </a:srgbClr>
                  </a:outerShdw>
                </a:effectLst>
                <a:uLnTx/>
                <a:uFillTx/>
                <a:latin typeface="Arial Black" pitchFamily="34" charset="0"/>
                <a:ea typeface="+mj-ea"/>
                <a:cs typeface="+mj-cs"/>
              </a:rPr>
              <a:t>Патронный завод </a:t>
            </a:r>
            <a:r>
              <a:rPr kumimoji="0" lang="ru-RU" sz="4100" b="1" i="1" u="none" strike="noStrike" kern="1200" cap="none" spc="0" normalizeH="0" baseline="0" noProof="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Arial Black" pitchFamily="34" charset="0"/>
                <a:ea typeface="+mj-ea"/>
                <a:cs typeface="+mj-cs"/>
              </a:rPr>
              <a:t>в 1916 г. выпускал ежедневно 190 тысяч ружейных патронов. </a:t>
            </a:r>
            <a:r>
              <a:rPr kumimoji="0" lang="ru-RU" sz="4100" b="1" i="1" u="none" strike="noStrike" kern="1200" cap="none" spc="0" normalizeH="0" baseline="0" noProof="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rPr>
              <a:t/>
            </a:r>
            <a:br>
              <a:rPr kumimoji="0" lang="ru-RU" sz="4100" b="1" i="1" u="none" strike="noStrike" kern="1200" cap="none" spc="0" normalizeH="0" baseline="0" noProof="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rPr>
            </a:br>
            <a:endParaRPr kumimoji="0" lang="ru-RU" sz="4100" b="1" i="0" u="none" strike="noStrike" kern="1200" cap="none" spc="0" normalizeH="0" baseline="0" noProof="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endParaRPr>
          </a:p>
        </p:txBody>
      </p:sp>
      <p:pic>
        <p:nvPicPr>
          <p:cNvPr id="3" name="Содержимое 3" descr="8.jpg"/>
          <p:cNvPicPr>
            <a:picLocks noChangeAspect="1"/>
          </p:cNvPicPr>
          <p:nvPr/>
        </p:nvPicPr>
        <p:blipFill>
          <a:blip r:embed="rId2" cstate="print"/>
          <a:srcRect t="12728"/>
          <a:stretch>
            <a:fillRect/>
          </a:stretch>
        </p:blipFill>
        <p:spPr>
          <a:xfrm>
            <a:off x="857224" y="1857364"/>
            <a:ext cx="7700395" cy="466997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2"/>
          <p:cNvSpPr txBox="1">
            <a:spLocks/>
          </p:cNvSpPr>
          <p:nvPr/>
        </p:nvSpPr>
        <p:spPr>
          <a:xfrm>
            <a:off x="457200" y="274638"/>
            <a:ext cx="8229600" cy="1143000"/>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1" u="none" strike="noStrike" kern="1200" cap="none" spc="0" normalizeH="0" baseline="0" noProof="0" dirty="0" smtClean="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Arial Black" pitchFamily="34" charset="0"/>
                <a:ea typeface="+mj-ea"/>
                <a:cs typeface="+mj-cs"/>
              </a:rPr>
              <a:t>Новый  район угледобычи </a:t>
            </a:r>
            <a:endParaRPr kumimoji="0" lang="ru-RU" sz="4400" b="1" i="0" u="none" strike="noStrike" kern="1200" cap="none" spc="0" normalizeH="0" baseline="0" noProof="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Arial Black" pitchFamily="34" charset="0"/>
              <a:ea typeface="+mj-ea"/>
              <a:cs typeface="+mj-cs"/>
            </a:endParaRPr>
          </a:p>
        </p:txBody>
      </p:sp>
      <p:sp>
        <p:nvSpPr>
          <p:cNvPr id="3" name="Содержимое 1"/>
          <p:cNvSpPr txBox="1">
            <a:spLocks/>
          </p:cNvSpPr>
          <p:nvPr/>
        </p:nvSpPr>
        <p:spPr>
          <a:xfrm>
            <a:off x="457200" y="1481328"/>
            <a:ext cx="8229600" cy="5188032"/>
          </a:xfrm>
          <a:prstGeom prst="rect">
            <a:avLst/>
          </a:prstGeom>
        </p:spPr>
        <p:txBody>
          <a:bodyPr>
            <a:normAutofit lnSpcReduction="10000"/>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ru-RU" sz="4800" b="1" i="1" u="none" strike="noStrike" kern="1200" cap="none" spc="0" normalizeH="0" baseline="0" noProof="0" dirty="0" smtClean="0">
                <a:ln>
                  <a:noFill/>
                </a:ln>
                <a:solidFill>
                  <a:schemeClr val="tx1"/>
                </a:solidFill>
                <a:effectLst/>
                <a:uLnTx/>
                <a:uFillTx/>
                <a:latin typeface="+mn-lt"/>
                <a:ea typeface="+mn-ea"/>
                <a:cs typeface="+mn-cs"/>
              </a:rPr>
              <a:t>период с 1910-1914 г. </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ru-RU" sz="4800" b="1" i="1" u="none" strike="noStrike" kern="1200" cap="none" spc="0" normalizeH="0" baseline="0" noProof="0" dirty="0" smtClean="0">
                <a:ln>
                  <a:noFill/>
                </a:ln>
                <a:solidFill>
                  <a:schemeClr val="tx1"/>
                </a:solidFill>
                <a:effectLst/>
                <a:uLnTx/>
                <a:uFillTx/>
                <a:latin typeface="+mn-lt"/>
                <a:ea typeface="+mn-ea"/>
                <a:cs typeface="+mn-cs"/>
              </a:rPr>
              <a:t>Строительство рудников:</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ru-RU" sz="4800" b="1" i="1" u="none" strike="noStrike" kern="1200" cap="none" spc="0" normalizeH="0" baseline="0" noProof="0" dirty="0" smtClean="0">
                <a:ln>
                  <a:noFill/>
                </a:ln>
                <a:solidFill>
                  <a:schemeClr val="accent2"/>
                </a:solidFill>
                <a:effectLst/>
                <a:uLnTx/>
                <a:uFillTx/>
                <a:latin typeface="+mn-lt"/>
                <a:ea typeface="+mn-ea"/>
                <a:cs typeface="+mn-cs"/>
              </a:rPr>
              <a:t>«</a:t>
            </a:r>
            <a:r>
              <a:rPr kumimoji="0" lang="ru-RU" sz="4800" b="1" i="1" u="none" strike="noStrike" kern="1200" cap="none" spc="0" normalizeH="0" baseline="0" noProof="0" dirty="0" err="1" smtClean="0">
                <a:ln>
                  <a:noFill/>
                </a:ln>
                <a:solidFill>
                  <a:schemeClr val="accent2"/>
                </a:solidFill>
                <a:effectLst/>
                <a:uLnTx/>
                <a:uFillTx/>
                <a:latin typeface="+mn-lt"/>
                <a:ea typeface="+mn-ea"/>
                <a:cs typeface="+mn-cs"/>
              </a:rPr>
              <a:t>Екатеринодон</a:t>
            </a:r>
            <a:r>
              <a:rPr kumimoji="0" lang="ru-RU" sz="4800" b="1" i="1" u="none" strike="noStrike" kern="1200" cap="none" spc="0" normalizeH="0" baseline="0" noProof="0" dirty="0" smtClean="0">
                <a:ln>
                  <a:noFill/>
                </a:ln>
                <a:solidFill>
                  <a:schemeClr val="accent2"/>
                </a:solidFill>
                <a:effectLst/>
                <a:uLnTx/>
                <a:uFillTx/>
                <a:latin typeface="+mn-lt"/>
                <a:ea typeface="+mn-ea"/>
                <a:cs typeface="+mn-cs"/>
              </a:rPr>
              <a:t>»,</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ru-RU" sz="4800" b="1" i="1" u="none" strike="noStrike" kern="1200" cap="none" spc="0" normalizeH="0" baseline="0" noProof="0" dirty="0" smtClean="0">
                <a:ln>
                  <a:noFill/>
                </a:ln>
                <a:solidFill>
                  <a:schemeClr val="accent2"/>
                </a:solidFill>
                <a:effectLst/>
                <a:uLnTx/>
                <a:uFillTx/>
                <a:latin typeface="+mn-lt"/>
                <a:ea typeface="+mn-ea"/>
                <a:cs typeface="+mn-cs"/>
              </a:rPr>
              <a:t>«</a:t>
            </a:r>
            <a:r>
              <a:rPr kumimoji="0" lang="ru-RU" sz="4800" b="1" i="1" u="none" strike="noStrike" kern="1200" cap="none" spc="0" normalizeH="0" baseline="0" noProof="0" dirty="0" err="1" smtClean="0">
                <a:ln>
                  <a:noFill/>
                </a:ln>
                <a:solidFill>
                  <a:schemeClr val="accent2"/>
                </a:solidFill>
                <a:effectLst/>
                <a:uLnTx/>
                <a:uFillTx/>
                <a:latin typeface="+mn-lt"/>
                <a:ea typeface="+mn-ea"/>
                <a:cs typeface="+mn-cs"/>
              </a:rPr>
              <a:t>Сорокинский</a:t>
            </a:r>
            <a:r>
              <a:rPr kumimoji="0" lang="ru-RU" sz="4800" b="1" i="1" u="none" strike="noStrike" kern="1200" cap="none" spc="0" normalizeH="0" baseline="0" noProof="0" dirty="0" smtClean="0">
                <a:ln>
                  <a:noFill/>
                </a:ln>
                <a:solidFill>
                  <a:schemeClr val="accent2"/>
                </a:solidFill>
                <a:effectLst/>
                <a:uLnTx/>
                <a:uFillTx/>
                <a:latin typeface="+mn-lt"/>
                <a:ea typeface="+mn-ea"/>
                <a:cs typeface="+mn-cs"/>
              </a:rPr>
              <a:t>», </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ru-RU" sz="4800" b="1" i="1" u="none" strike="noStrike" kern="1200" cap="none" spc="0" normalizeH="0" baseline="0" noProof="0" dirty="0" smtClean="0">
                <a:ln>
                  <a:noFill/>
                </a:ln>
                <a:solidFill>
                  <a:srgbClr val="002060"/>
                </a:solidFill>
                <a:effectLst/>
                <a:uLnTx/>
                <a:uFillTx/>
                <a:latin typeface="+mn-lt"/>
                <a:ea typeface="+mn-ea"/>
                <a:cs typeface="+mn-cs"/>
              </a:rPr>
              <a:t>«</a:t>
            </a:r>
            <a:r>
              <a:rPr kumimoji="0" lang="ru-RU" sz="4800" b="1" i="1" u="none" strike="noStrike" kern="1200" cap="none" spc="0" normalizeH="0" baseline="0" noProof="0" dirty="0" err="1" smtClean="0">
                <a:ln>
                  <a:noFill/>
                </a:ln>
                <a:solidFill>
                  <a:srgbClr val="002060"/>
                </a:solidFill>
                <a:effectLst/>
                <a:uLnTx/>
                <a:uFillTx/>
                <a:latin typeface="+mn-lt"/>
                <a:ea typeface="+mn-ea"/>
                <a:cs typeface="+mn-cs"/>
              </a:rPr>
              <a:t>Урало-Кавказ</a:t>
            </a:r>
            <a:r>
              <a:rPr kumimoji="0" lang="ru-RU" sz="4800" b="1" i="1" u="none" strike="noStrike" kern="1200" cap="none" spc="0" normalizeH="0" baseline="0" noProof="0" dirty="0" smtClean="0">
                <a:ln>
                  <a:noFill/>
                </a:ln>
                <a:solidFill>
                  <a:srgbClr val="002060"/>
                </a:solidFill>
                <a:effectLst/>
                <a:uLnTx/>
                <a:uFillTx/>
                <a:latin typeface="+mn-lt"/>
                <a:ea typeface="+mn-ea"/>
                <a:cs typeface="+mn-cs"/>
              </a:rPr>
              <a:t>»,</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ru-RU" sz="4800" b="1" i="1" u="none" strike="noStrike" kern="1200" cap="none" spc="0" normalizeH="0" baseline="0" noProof="0" dirty="0" smtClean="0">
                <a:ln>
                  <a:noFill/>
                </a:ln>
                <a:solidFill>
                  <a:srgbClr val="002060"/>
                </a:solidFill>
                <a:effectLst/>
                <a:uLnTx/>
                <a:uFillTx/>
                <a:latin typeface="+mn-lt"/>
                <a:ea typeface="+mn-ea"/>
                <a:cs typeface="+mn-cs"/>
              </a:rPr>
              <a:t>«</a:t>
            </a:r>
            <a:r>
              <a:rPr kumimoji="0" lang="ru-RU" sz="4800" b="1" i="1" u="none" strike="noStrike" kern="1200" cap="none" spc="0" normalizeH="0" baseline="0" noProof="0" dirty="0" err="1" smtClean="0">
                <a:ln>
                  <a:noFill/>
                </a:ln>
                <a:solidFill>
                  <a:srgbClr val="002060"/>
                </a:solidFill>
                <a:effectLst/>
                <a:uLnTx/>
                <a:uFillTx/>
                <a:latin typeface="+mn-lt"/>
                <a:ea typeface="+mn-ea"/>
                <a:cs typeface="+mn-cs"/>
              </a:rPr>
              <a:t>Изварино</a:t>
            </a:r>
            <a:r>
              <a:rPr kumimoji="0" lang="ru-RU" sz="4800" b="1" i="1" u="none" strike="noStrike" kern="1200" cap="none" spc="0" normalizeH="0" baseline="0" noProof="0" dirty="0" smtClean="0">
                <a:ln>
                  <a:noFill/>
                </a:ln>
                <a:solidFill>
                  <a:srgbClr val="002060"/>
                </a:solidFill>
                <a:effectLst/>
                <a:uLnTx/>
                <a:uFillTx/>
                <a:latin typeface="+mn-lt"/>
                <a:ea typeface="+mn-ea"/>
                <a:cs typeface="+mn-cs"/>
              </a:rPr>
              <a:t>».</a:t>
            </a:r>
            <a:endParaRPr kumimoji="0" lang="ru-RU" sz="4800" b="1" i="0" u="none" strike="noStrike" kern="1200" cap="none" spc="0" normalizeH="0" baseline="0" noProof="0" dirty="0">
              <a:ln>
                <a:noFill/>
              </a:ln>
              <a:solidFill>
                <a:srgbClr val="002060"/>
              </a:solidFill>
              <a:effectLst/>
              <a:uLnTx/>
              <a:uFillTx/>
              <a:latin typeface="+mn-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57200" y="0"/>
            <a:ext cx="8507288" cy="1700808"/>
          </a:xfrm>
          <a:prstGeom prst="rect">
            <a:avLst/>
          </a:prstGeo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1" u="none" strike="noStrike" kern="1200" cap="none"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Arial Black" pitchFamily="34" charset="0"/>
                <a:ea typeface="+mj-ea"/>
                <a:cs typeface="+mj-cs"/>
              </a:rPr>
              <a:t>Героические поступки и подвиги на фронте   </a:t>
            </a:r>
            <a:endParaRPr kumimoji="0" lang="ru-RU" sz="4000" b="1" i="0" u="none" strike="noStrike" kern="1200" cap="none"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Arial Black" pitchFamily="34" charset="0"/>
              <a:ea typeface="+mj-ea"/>
              <a:cs typeface="+mj-cs"/>
            </a:endParaRPr>
          </a:p>
        </p:txBody>
      </p:sp>
      <p:sp>
        <p:nvSpPr>
          <p:cNvPr id="3" name="Содержимое 2"/>
          <p:cNvSpPr txBox="1">
            <a:spLocks/>
          </p:cNvSpPr>
          <p:nvPr/>
        </p:nvSpPr>
        <p:spPr>
          <a:xfrm>
            <a:off x="457200" y="1481328"/>
            <a:ext cx="8229600" cy="5044016"/>
          </a:xfrm>
          <a:prstGeom prst="rect">
            <a:avLst/>
          </a:prstGeom>
        </p:spPr>
        <p:txBody>
          <a:bodyPr>
            <a:normAutofit/>
          </a:bodyPr>
          <a:lstStyle/>
          <a:p>
            <a:pPr marL="548640" marR="0" lvl="0" indent="-411480" algn="ctr"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ru-RU" sz="4800" b="0" i="1" u="none" strike="noStrike" kern="1200" cap="none" spc="0" normalizeH="0" baseline="0" noProof="0" dirty="0" smtClean="0">
                <a:ln>
                  <a:noFill/>
                </a:ln>
                <a:solidFill>
                  <a:schemeClr val="tx1"/>
                </a:solidFill>
                <a:effectLst/>
                <a:uLnTx/>
                <a:uFillTx/>
                <a:latin typeface="Arial Black" pitchFamily="34" charset="0"/>
                <a:ea typeface="+mn-ea"/>
                <a:cs typeface="+mn-cs"/>
              </a:rPr>
              <a:t>Участником Брусиловского прорыва был уроженец Луганска штабс-капитан Михаил </a:t>
            </a:r>
            <a:r>
              <a:rPr kumimoji="0" lang="ru-RU" sz="4800" b="0" i="1" u="none" strike="noStrike" kern="1200" cap="none" spc="0" normalizeH="0" baseline="0" noProof="0" dirty="0" err="1" smtClean="0">
                <a:ln>
                  <a:noFill/>
                </a:ln>
                <a:solidFill>
                  <a:schemeClr val="tx1"/>
                </a:solidFill>
                <a:effectLst/>
                <a:uLnTx/>
                <a:uFillTx/>
                <a:latin typeface="Arial Black" pitchFamily="34" charset="0"/>
                <a:ea typeface="+mn-ea"/>
                <a:cs typeface="+mn-cs"/>
              </a:rPr>
              <a:t>Локотош</a:t>
            </a:r>
            <a:r>
              <a:rPr kumimoji="0" lang="ru-RU" sz="4800" b="0" i="1" u="none" strike="noStrike" kern="1200" cap="none" spc="0" normalizeH="0" baseline="0" noProof="0" dirty="0" smtClean="0">
                <a:ln>
                  <a:noFill/>
                </a:ln>
                <a:solidFill>
                  <a:schemeClr val="tx1"/>
                </a:solidFill>
                <a:effectLst/>
                <a:uLnTx/>
                <a:uFillTx/>
                <a:latin typeface="Arial Black" pitchFamily="34" charset="0"/>
                <a:ea typeface="+mn-ea"/>
                <a:cs typeface="+mn-cs"/>
              </a:rPr>
              <a:t>. </a:t>
            </a:r>
            <a:endParaRPr kumimoji="0" lang="ru-RU" sz="4800" b="0" i="0" u="none" strike="noStrike" kern="1200" cap="none" spc="0" normalizeH="0" baseline="0" noProof="0" dirty="0">
              <a:ln>
                <a:noFill/>
              </a:ln>
              <a:solidFill>
                <a:schemeClr val="tx1"/>
              </a:solidFill>
              <a:effectLst/>
              <a:uLnTx/>
              <a:uFillTx/>
              <a:latin typeface="Arial Black" pitchFamily="34" charset="0"/>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2"/>
          <p:cNvSpPr txBox="1">
            <a:spLocks/>
          </p:cNvSpPr>
          <p:nvPr/>
        </p:nvSpPr>
        <p:spPr>
          <a:xfrm>
            <a:off x="457200" y="1481328"/>
            <a:ext cx="8229600" cy="5188032"/>
          </a:xfrm>
          <a:prstGeom prst="rect">
            <a:avLst/>
          </a:prstGeom>
        </p:spPr>
        <p:txBody>
          <a:bodyPr>
            <a:normAutofit/>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ru-RU" sz="4400" b="0" i="1" u="none" strike="noStrike" kern="1200" cap="none" spc="0" normalizeH="0" baseline="0" noProof="0" dirty="0" smtClean="0">
                <a:ln>
                  <a:noFill/>
                </a:ln>
                <a:solidFill>
                  <a:schemeClr val="tx1"/>
                </a:solidFill>
                <a:effectLst/>
                <a:uLnTx/>
                <a:uFillTx/>
                <a:latin typeface="Arial Black" pitchFamily="34" charset="0"/>
                <a:ea typeface="+mn-ea"/>
                <a:cs typeface="+mn-cs"/>
              </a:rPr>
              <a:t>Георгиевские кавалеры </a:t>
            </a:r>
          </a:p>
          <a:p>
            <a:pPr marL="548640" marR="0" lvl="0" indent="-411480" algn="ctr"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ru-RU" sz="4400" b="0" i="1" u="none" strike="noStrike" kern="1200" cap="none" spc="0" normalizeH="0" baseline="0" noProof="0" dirty="0" smtClean="0">
                <a:ln>
                  <a:noFill/>
                </a:ln>
                <a:solidFill>
                  <a:schemeClr val="tx1"/>
                </a:solidFill>
                <a:effectLst/>
                <a:uLnTx/>
                <a:uFillTx/>
                <a:latin typeface="Arial Black" pitchFamily="34" charset="0"/>
                <a:ea typeface="+mn-ea"/>
                <a:cs typeface="+mn-cs"/>
              </a:rPr>
              <a:t>полковник </a:t>
            </a:r>
          </a:p>
          <a:p>
            <a:pPr marL="548640" marR="0" lvl="0" indent="-411480" algn="ctr"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ru-RU" sz="4400" b="0" i="1" u="none" strike="noStrike" kern="1200" cap="none" spc="0" normalizeH="0" baseline="0" noProof="0" dirty="0" smtClean="0">
                <a:ln>
                  <a:noFill/>
                </a:ln>
                <a:solidFill>
                  <a:schemeClr val="tx1"/>
                </a:solidFill>
                <a:effectLst/>
                <a:uLnTx/>
                <a:uFillTx/>
                <a:latin typeface="Arial Black" pitchFamily="34" charset="0"/>
                <a:ea typeface="+mn-ea"/>
                <a:cs typeface="+mn-cs"/>
              </a:rPr>
              <a:t>Николай Ильченко, </a:t>
            </a:r>
          </a:p>
          <a:p>
            <a:pPr marL="548640" marR="0" lvl="0" indent="-411480" algn="ctr"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ru-RU" sz="4400" b="0" i="1" u="none" strike="noStrike" kern="1200" cap="none" spc="0" normalizeH="0" baseline="0" noProof="0" dirty="0" smtClean="0">
                <a:ln>
                  <a:noFill/>
                </a:ln>
                <a:solidFill>
                  <a:schemeClr val="tx1"/>
                </a:solidFill>
                <a:effectLst/>
                <a:uLnTx/>
                <a:uFillTx/>
                <a:latin typeface="Arial Black" pitchFamily="34" charset="0"/>
                <a:ea typeface="+mn-ea"/>
                <a:cs typeface="+mn-cs"/>
              </a:rPr>
              <a:t>штаб-ротмистр  </a:t>
            </a:r>
          </a:p>
          <a:p>
            <a:pPr marL="548640" marR="0" lvl="0" indent="-411480" algn="ctr" defTabSz="914400" rtl="0" eaLnBrk="1" fontAlgn="auto" latinLnBrk="0" hangingPunct="1">
              <a:lnSpc>
                <a:spcPct val="100000"/>
              </a:lnSpc>
              <a:spcBef>
                <a:spcPct val="20000"/>
              </a:spcBef>
              <a:spcAft>
                <a:spcPts val="0"/>
              </a:spcAft>
              <a:buClr>
                <a:schemeClr val="tx1">
                  <a:shade val="95000"/>
                </a:schemeClr>
              </a:buClr>
              <a:buSzPct val="65000"/>
              <a:buFont typeface="Wingdings 2"/>
              <a:buNone/>
              <a:tabLst/>
              <a:defRPr/>
            </a:pPr>
            <a:r>
              <a:rPr kumimoji="0" lang="ru-RU" sz="4400" b="0" i="1" u="none" strike="noStrike" kern="1200" cap="none" spc="0" normalizeH="0" baseline="0" noProof="0" dirty="0" smtClean="0">
                <a:ln>
                  <a:noFill/>
                </a:ln>
                <a:solidFill>
                  <a:schemeClr val="tx1"/>
                </a:solidFill>
                <a:effectLst/>
                <a:uLnTx/>
                <a:uFillTx/>
                <a:latin typeface="Arial Black" pitchFamily="34" charset="0"/>
                <a:ea typeface="+mn-ea"/>
                <a:cs typeface="+mn-cs"/>
              </a:rPr>
              <a:t>А. Булацель </a:t>
            </a:r>
            <a:endParaRPr kumimoji="0" lang="ru-RU" sz="4400" b="0" i="0" u="none" strike="noStrike" kern="1200" cap="none" spc="0" normalizeH="0" baseline="0" noProof="0" dirty="0">
              <a:ln>
                <a:noFill/>
              </a:ln>
              <a:solidFill>
                <a:schemeClr val="tx1"/>
              </a:solidFill>
              <a:effectLst/>
              <a:uLnTx/>
              <a:uFillTx/>
              <a:latin typeface="Arial Black" pitchFamily="34" charset="0"/>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Содержимое 3" descr="220px-AI_Eremenko_01.jpg"/>
          <p:cNvPicPr>
            <a:picLocks noChangeAspect="1"/>
          </p:cNvPicPr>
          <p:nvPr/>
        </p:nvPicPr>
        <p:blipFill>
          <a:blip r:embed="rId2" cstate="print"/>
          <a:stretch>
            <a:fillRect/>
          </a:stretch>
        </p:blipFill>
        <p:spPr>
          <a:xfrm>
            <a:off x="142844" y="714356"/>
            <a:ext cx="3976795" cy="5712123"/>
          </a:xfrm>
          <a:prstGeom prst="rect">
            <a:avLst/>
          </a:prstGeom>
        </p:spPr>
      </p:pic>
      <p:sp>
        <p:nvSpPr>
          <p:cNvPr id="3" name="Содержимое 2"/>
          <p:cNvSpPr txBox="1">
            <a:spLocks/>
          </p:cNvSpPr>
          <p:nvPr/>
        </p:nvSpPr>
        <p:spPr>
          <a:xfrm>
            <a:off x="4143372" y="714356"/>
            <a:ext cx="5000628" cy="4525963"/>
          </a:xfrm>
          <a:prstGeom prst="rect">
            <a:avLst/>
          </a:prstGeom>
        </p:spPr>
        <p:txBody>
          <a:bodyPr>
            <a:normAutofit fontScale="70000" lnSpcReduction="20000"/>
          </a:bodyPr>
          <a:lstStyle/>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tabLst/>
              <a:defRPr/>
            </a:pPr>
            <a:r>
              <a:rPr lang="ru-RU" sz="3200" i="1" dirty="0" smtClean="0">
                <a:solidFill>
                  <a:srgbClr val="FF0000"/>
                </a:solidFill>
                <a:latin typeface="Arial Black" pitchFamily="34" charset="0"/>
              </a:rPr>
              <a:t>ЕФРЕЙТОР </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tabLst/>
              <a:defRPr/>
            </a:pPr>
            <a:r>
              <a:rPr lang="ru-RU" sz="3200" i="1" dirty="0" smtClean="0">
                <a:solidFill>
                  <a:srgbClr val="FF0000"/>
                </a:solidFill>
                <a:latin typeface="Arial Black" pitchFamily="34" charset="0"/>
              </a:rPr>
              <a:t>АНДРЕЙ ЕРЕМЕНКО</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endParaRPr kumimoji="0" lang="ru-RU" sz="3200" b="0" i="1" u="none" strike="noStrike" kern="1200" cap="none" spc="0" normalizeH="0" baseline="0" noProof="0" dirty="0" smtClean="0">
              <a:ln>
                <a:noFill/>
              </a:ln>
              <a:solidFill>
                <a:srgbClr val="FF0000"/>
              </a:solidFill>
              <a:effectLst/>
              <a:uLnTx/>
              <a:uFillTx/>
              <a:latin typeface="Arial Black" pitchFamily="34" charset="0"/>
              <a:ea typeface="+mn-ea"/>
              <a:cs typeface="+mn-cs"/>
            </a:endParaRP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ru-RU" sz="3200" b="0" i="1" u="none" strike="noStrike" kern="1200" cap="none" spc="0" normalizeH="0" baseline="0" noProof="0" dirty="0" smtClean="0">
                <a:ln>
                  <a:noFill/>
                </a:ln>
                <a:effectLst/>
                <a:uLnTx/>
                <a:uFillTx/>
                <a:latin typeface="Arial Black" pitchFamily="34" charset="0"/>
                <a:ea typeface="+mn-ea"/>
                <a:cs typeface="+mn-cs"/>
              </a:rPr>
              <a:t>Отличился в </a:t>
            </a:r>
            <a:r>
              <a:rPr kumimoji="0" lang="ru-RU" sz="3200" b="0" i="1" u="none" strike="noStrike" kern="1200" cap="none" spc="0" normalizeH="0" baseline="0" noProof="0" dirty="0" err="1" smtClean="0">
                <a:ln>
                  <a:noFill/>
                </a:ln>
                <a:effectLst/>
                <a:uLnTx/>
                <a:uFillTx/>
                <a:latin typeface="Arial Black" pitchFamily="34" charset="0"/>
                <a:ea typeface="+mn-ea"/>
                <a:cs typeface="+mn-cs"/>
              </a:rPr>
              <a:t>Галицийской</a:t>
            </a:r>
            <a:r>
              <a:rPr kumimoji="0" lang="ru-RU" sz="3200" b="0" i="1" u="none" strike="noStrike" kern="1200" cap="none" spc="0" normalizeH="0" baseline="0" noProof="0" dirty="0" smtClean="0">
                <a:ln>
                  <a:noFill/>
                </a:ln>
                <a:effectLst/>
                <a:uLnTx/>
                <a:uFillTx/>
                <a:latin typeface="Arial Black" pitchFamily="34" charset="0"/>
                <a:ea typeface="+mn-ea"/>
                <a:cs typeface="+mn-cs"/>
              </a:rPr>
              <a:t> битве.</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ru-RU" sz="3200" b="0" i="1" u="none" strike="noStrike" kern="1200" cap="none" spc="0" normalizeH="0" baseline="0" noProof="0" dirty="0" smtClean="0">
                <a:ln>
                  <a:noFill/>
                </a:ln>
                <a:effectLst/>
                <a:uLnTx/>
                <a:uFillTx/>
                <a:latin typeface="Arial Black" pitchFamily="34" charset="0"/>
                <a:ea typeface="+mn-ea"/>
                <a:cs typeface="+mn-cs"/>
              </a:rPr>
              <a:t>За отвагу был произведен в унтер-офицеры и представлен к ордену  св. Георгия 4-й степени.</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ru-RU" sz="3200" b="0" i="0" u="none" strike="noStrike" kern="1200" cap="none" spc="0" normalizeH="0" baseline="0" noProof="0" dirty="0" smtClean="0">
                <a:ln>
                  <a:noFill/>
                </a:ln>
                <a:solidFill>
                  <a:schemeClr val="tx1"/>
                </a:solidFill>
                <a:effectLst/>
                <a:uLnTx/>
                <a:uFillTx/>
                <a:latin typeface="Arial Black" pitchFamily="34" charset="0"/>
                <a:ea typeface="+mn-ea"/>
                <a:cs typeface="+mn-cs"/>
              </a:rPr>
              <a:t>В боях был тяжело ранен.</a:t>
            </a:r>
          </a:p>
          <a:p>
            <a:pPr marL="548640" marR="0" lvl="0" indent="-411480" algn="l" defTabSz="914400" rtl="0" eaLnBrk="1" fontAlgn="auto" latinLnBrk="0" hangingPunct="1">
              <a:lnSpc>
                <a:spcPct val="100000"/>
              </a:lnSpc>
              <a:spcBef>
                <a:spcPct val="20000"/>
              </a:spcBef>
              <a:spcAft>
                <a:spcPts val="0"/>
              </a:spcAft>
              <a:buClr>
                <a:schemeClr val="tx1">
                  <a:shade val="95000"/>
                </a:schemeClr>
              </a:buClr>
              <a:buSzPct val="65000"/>
              <a:buFont typeface="Wingdings 2"/>
              <a:buChar char=""/>
              <a:tabLst/>
              <a:defRPr/>
            </a:pPr>
            <a:r>
              <a:rPr kumimoji="0" lang="ru-RU" sz="3200" b="0" i="0" u="none" strike="noStrike" kern="1200" cap="none" spc="0" normalizeH="0" baseline="0" noProof="0" dirty="0" smtClean="0">
                <a:ln>
                  <a:noFill/>
                </a:ln>
                <a:solidFill>
                  <a:schemeClr val="tx1"/>
                </a:solidFill>
                <a:effectLst/>
                <a:uLnTx/>
                <a:uFillTx/>
                <a:latin typeface="Arial Black" pitchFamily="34" charset="0"/>
                <a:ea typeface="+mn-ea"/>
                <a:cs typeface="+mn-cs"/>
              </a:rPr>
              <a:t>Вернувшись в строй, участвовал во взятии </a:t>
            </a:r>
            <a:r>
              <a:rPr kumimoji="0" lang="ru-RU" sz="3200" b="0" i="0" u="none" strike="noStrike" kern="1200" cap="none" spc="0" normalizeH="0" baseline="0" noProof="0" dirty="0" err="1" smtClean="0">
                <a:ln>
                  <a:noFill/>
                </a:ln>
                <a:solidFill>
                  <a:schemeClr val="tx1"/>
                </a:solidFill>
                <a:effectLst/>
                <a:uLnTx/>
                <a:uFillTx/>
                <a:latin typeface="Arial Black" pitchFamily="34" charset="0"/>
                <a:ea typeface="+mn-ea"/>
                <a:cs typeface="+mn-cs"/>
              </a:rPr>
              <a:t>перемышля</a:t>
            </a:r>
            <a:r>
              <a:rPr kumimoji="0" lang="ru-RU" sz="3200" b="0" i="0" u="none" strike="noStrike" kern="1200" cap="none" spc="0" normalizeH="0" baseline="0" noProof="0" dirty="0" smtClean="0">
                <a:ln>
                  <a:noFill/>
                </a:ln>
                <a:solidFill>
                  <a:schemeClr val="tx1"/>
                </a:solidFill>
                <a:effectLst/>
                <a:uLnTx/>
                <a:uFillTx/>
                <a:latin typeface="Arial Black" pitchFamily="34" charset="0"/>
                <a:ea typeface="+mn-ea"/>
                <a:cs typeface="+mn-cs"/>
              </a:rPr>
              <a:t>, других военных операциях. </a:t>
            </a:r>
            <a:endParaRPr kumimoji="0" lang="ru-RU" sz="3200" b="0" i="0" u="none" strike="noStrike" kern="1200" cap="none" spc="0" normalizeH="0" baseline="0" noProof="0" dirty="0">
              <a:ln>
                <a:noFill/>
              </a:ln>
              <a:solidFill>
                <a:schemeClr val="tx1"/>
              </a:solidFill>
              <a:effectLst/>
              <a:uLnTx/>
              <a:uFillTx/>
              <a:latin typeface="Arial Black" pitchFamily="34" charset="0"/>
              <a:ea typeface="+mn-ea"/>
              <a:cs typeface="+mn-cs"/>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1300</TotalTime>
  <Words>1797</Words>
  <Application>Microsoft Office PowerPoint</Application>
  <PresentationFormat>Экран (4:3)</PresentationFormat>
  <Paragraphs>194</Paragraphs>
  <Slides>41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41</vt:i4>
      </vt:variant>
    </vt:vector>
  </HeadingPairs>
  <TitlesOfParts>
    <vt:vector size="42" baseType="lpstr">
      <vt:lpstr>Апекс</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Заика Н.Н.</dc:creator>
  <cp:lastModifiedBy>Acer</cp:lastModifiedBy>
  <cp:revision>78</cp:revision>
  <dcterms:created xsi:type="dcterms:W3CDTF">2021-10-12T15:58:22Z</dcterms:created>
  <dcterms:modified xsi:type="dcterms:W3CDTF">2022-12-02T09:06:44Z</dcterms:modified>
</cp:coreProperties>
</file>