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7" r:id="rId4"/>
    <p:sldId id="278" r:id="rId5"/>
    <p:sldId id="268" r:id="rId6"/>
    <p:sldId id="272" r:id="rId7"/>
    <p:sldId id="273" r:id="rId8"/>
    <p:sldId id="269" r:id="rId9"/>
    <p:sldId id="276" r:id="rId10"/>
    <p:sldId id="265" r:id="rId11"/>
    <p:sldId id="274" r:id="rId12"/>
    <p:sldId id="27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51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45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50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9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18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53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2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85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53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30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87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797C0-8E92-42CC-8288-7974D9FA4702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6F79F-AF29-4F1F-A33E-61DE30935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76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font.ru/view/3322" TargetMode="External"/><Relationship Id="rId2" Type="http://schemas.openxmlformats.org/officeDocument/2006/relationships/hyperlink" Target="https://nsportal.ru/nachalnaya-shkola/russkii-yazyk/2015/10/29/shrift-truetype-primo-dlya-propisey-tekstov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onts-online.ru/fonts/rolande" TargetMode="External"/><Relationship Id="rId4" Type="http://schemas.openxmlformats.org/officeDocument/2006/relationships/hyperlink" Target="https://fonts-online.ru/fonts/frenchpres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36" y="938188"/>
            <a:ext cx="11839003" cy="51141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67310" y="940129"/>
            <a:ext cx="470786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Propisi" panose="02000508030000020003" pitchFamily="2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Primo" panose="01000000000000000000" pitchFamily="2" charset="-52"/>
              </a:rPr>
              <a:t>3 </a:t>
            </a:r>
            <a:r>
              <a:rPr lang="ru-RU" sz="4000" b="1" dirty="0" smtClean="0">
                <a:solidFill>
                  <a:srgbClr val="0070C0"/>
                </a:solidFill>
                <a:latin typeface="Primo" panose="01000000000000000000" pitchFamily="2" charset="-52"/>
              </a:rPr>
              <a:t>1</a:t>
            </a:r>
            <a:r>
              <a:rPr lang="ru-RU" sz="48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  </a:t>
            </a:r>
            <a:r>
              <a:rPr lang="ru-RU" sz="8800" dirty="0" smtClean="0">
                <a:solidFill>
                  <a:srgbClr val="0070C0"/>
                </a:solidFill>
                <a:latin typeface="Propisi" panose="02000508030000020003" pitchFamily="2" charset="0"/>
              </a:rPr>
              <a:t>января</a:t>
            </a:r>
            <a:r>
              <a:rPr lang="ru-RU" sz="8800" dirty="0" smtClean="0">
                <a:solidFill>
                  <a:srgbClr val="002060"/>
                </a:solidFill>
                <a:latin typeface="Propisi" panose="02000508030000020003" pitchFamily="2" charset="0"/>
              </a:rPr>
              <a:t>.</a:t>
            </a:r>
            <a:endParaRPr lang="ru-RU" sz="13800" dirty="0">
              <a:solidFill>
                <a:srgbClr val="002060"/>
              </a:solidFill>
              <a:latin typeface="Propisi" panose="02000508030000020003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67523" y="1913525"/>
            <a:ext cx="79052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Классная работа</a:t>
            </a:r>
            <a:r>
              <a:rPr lang="ru-RU" sz="7200" dirty="0" smtClean="0">
                <a:solidFill>
                  <a:srgbClr val="002060"/>
                </a:solidFill>
                <a:latin typeface="Propisi" panose="02000508030000020003" pitchFamily="2" charset="0"/>
              </a:rPr>
              <a:t>.</a:t>
            </a:r>
            <a:endParaRPr lang="ru-RU" sz="9600" dirty="0">
              <a:solidFill>
                <a:srgbClr val="002060"/>
              </a:solidFill>
              <a:latin typeface="Propisi" panose="02000508030000020003" pitchFamily="2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82581" y="2025445"/>
            <a:ext cx="275303" cy="98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465630" y="3057832"/>
            <a:ext cx="676641" cy="49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8153567" y="1848464"/>
            <a:ext cx="203853" cy="22729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505503" y="2830540"/>
            <a:ext cx="203853" cy="22729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623777" y="3501656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30710" y="3501656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1578926" y="3501655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H="1">
            <a:off x="2586709" y="3497182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3564538" y="3508483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4542367" y="3508482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5544505" y="3508353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6523420" y="3508353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7504132" y="3508353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8484782" y="3514743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>
            <a:off x="9464784" y="3514743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H="1">
            <a:off x="10473844" y="3508352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flipH="1">
            <a:off x="11443664" y="3508351"/>
            <a:ext cx="506933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2078020" y="3497181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3091675" y="3505071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046767" y="3496440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5040144" y="3526498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6013534" y="3505401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6994456" y="3514743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8007892" y="3495241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8962542" y="3495241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9965009" y="3508350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10955947" y="3526497"/>
            <a:ext cx="489898" cy="47492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823243" y="4660491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25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36550" y="0"/>
            <a:ext cx="577056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6600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Сегодня на уроке я:</a:t>
            </a:r>
            <a:endParaRPr lang="ru-RU" altLang="ru-RU" sz="6600" dirty="0" smtClean="0">
              <a:latin typeface="Propisi" panose="02000508030000020003" pitchFamily="2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992313" y="2133601"/>
            <a:ext cx="8229600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ru-RU" altLang="ru-RU" b="1" smtClean="0">
              <a:solidFill>
                <a:srgbClr val="002060"/>
              </a:solidFill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507541" y="571500"/>
            <a:ext cx="7008813" cy="54599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endParaRPr lang="ru-RU" sz="3200" b="1" dirty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4400" b="1" dirty="0">
                <a:latin typeface="Propisi" panose="02000508030000020003" pitchFamily="2" charset="0"/>
                <a:cs typeface="Arial" charset="0"/>
              </a:rPr>
              <a:t>-научился…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4400" b="1" dirty="0">
                <a:latin typeface="Propisi" panose="02000508030000020003" pitchFamily="2" charset="0"/>
                <a:cs typeface="Arial" charset="0"/>
              </a:rPr>
              <a:t>-было интересно…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4400" b="1" dirty="0">
                <a:latin typeface="Propisi" panose="02000508030000020003" pitchFamily="2" charset="0"/>
                <a:cs typeface="Arial" charset="0"/>
              </a:rPr>
              <a:t>-было трудно…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4400" b="1" dirty="0">
                <a:latin typeface="Propisi" panose="02000508030000020003" pitchFamily="2" charset="0"/>
                <a:cs typeface="Arial" charset="0"/>
              </a:rPr>
              <a:t>-мои ощущения…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4400" b="1" dirty="0">
                <a:latin typeface="Propisi" panose="02000508030000020003" pitchFamily="2" charset="0"/>
                <a:cs typeface="Arial" charset="0"/>
              </a:rPr>
              <a:t>-этот урок дал мне для жизни…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4400" b="1" dirty="0">
                <a:latin typeface="Propisi" panose="02000508030000020003" pitchFamily="2" charset="0"/>
                <a:cs typeface="Arial" charset="0"/>
              </a:rPr>
              <a:t>-больше всего понравились задания…</a:t>
            </a:r>
          </a:p>
        </p:txBody>
      </p:sp>
    </p:spTree>
    <p:extLst>
      <p:ext uri="{BB962C8B-B14F-4D97-AF65-F5344CB8AC3E}">
        <p14:creationId xmlns:p14="http://schemas.microsoft.com/office/powerpoint/2010/main" val="212144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Frenchpress" panose="02000508000000020003" pitchFamily="50" charset="0"/>
              </a:rPr>
              <a:t>Задание, рекомендованное для выполнения дома:</a:t>
            </a:r>
            <a:endParaRPr lang="ru-RU" sz="5400" b="1" i="1" dirty="0">
              <a:solidFill>
                <a:srgbClr val="002060"/>
              </a:solidFill>
              <a:latin typeface="Frenchpress" panose="02000508000000020003" pitchFamily="50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10347"/>
            <a:ext cx="10515600" cy="32666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latin typeface="Frenchpress" panose="02000508000000020003" pitchFamily="50" charset="0"/>
              </a:rPr>
              <a:t>с</a:t>
            </a:r>
            <a:r>
              <a:rPr lang="ru-RU" sz="5400" dirty="0" smtClean="0">
                <a:latin typeface="Frenchpress" panose="02000508000000020003" pitchFamily="50" charset="0"/>
              </a:rPr>
              <a:t>тр. </a:t>
            </a:r>
            <a:r>
              <a:rPr lang="ru-RU" sz="5400" dirty="0" smtClean="0">
                <a:latin typeface="Frenchpress" panose="02000508000000020003" pitchFamily="50" charset="0"/>
              </a:rPr>
              <a:t>18 </a:t>
            </a:r>
            <a:r>
              <a:rPr lang="ru-RU" sz="5400" dirty="0" smtClean="0">
                <a:latin typeface="Frenchpress" panose="02000508000000020003" pitchFamily="50" charset="0"/>
              </a:rPr>
              <a:t>№ </a:t>
            </a:r>
            <a:r>
              <a:rPr lang="ru-RU" sz="5400" dirty="0">
                <a:latin typeface="Frenchpress" panose="02000508000000020003" pitchFamily="50" charset="0"/>
              </a:rPr>
              <a:t>3</a:t>
            </a:r>
            <a:r>
              <a:rPr lang="ru-RU" sz="5400" dirty="0" smtClean="0">
                <a:latin typeface="Frenchpress" panose="02000508000000020003" pitchFamily="50" charset="0"/>
              </a:rPr>
              <a:t> </a:t>
            </a:r>
            <a:r>
              <a:rPr lang="ru-RU" sz="5400" dirty="0" smtClean="0">
                <a:latin typeface="Frenchpress" panose="02000508000000020003" pitchFamily="50" charset="0"/>
              </a:rPr>
              <a:t>(краткое условие!)</a:t>
            </a:r>
            <a:endParaRPr lang="ru-RU" sz="5400" dirty="0">
              <a:latin typeface="Frenchpress" panose="02000508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12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303" y="1825625"/>
            <a:ext cx="11661058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ourier-Normal-Italic" pitchFamily="2" charset="0"/>
              </a:rPr>
              <a:t>В презентации используются шрифты:</a:t>
            </a:r>
          </a:p>
          <a:p>
            <a:pPr>
              <a:buFontTx/>
              <a:buChar char="-"/>
            </a:pPr>
            <a:r>
              <a:rPr lang="en-US" dirty="0">
                <a:latin typeface="Courier-Normal-Italic" pitchFamily="2" charset="0"/>
              </a:rPr>
              <a:t>Primo </a:t>
            </a:r>
            <a:r>
              <a:rPr lang="en-US" dirty="0">
                <a:latin typeface="Courier-Normal-Italic" pitchFamily="2" charset="0"/>
                <a:hlinkClick r:id="rId2"/>
              </a:rPr>
              <a:t>https://</a:t>
            </a:r>
            <a:r>
              <a:rPr lang="en-US" dirty="0" smtClean="0">
                <a:latin typeface="Courier-Normal-Italic" pitchFamily="2" charset="0"/>
                <a:hlinkClick r:id="rId2"/>
              </a:rPr>
              <a:t>nsportal.ru/nachalnaya-shkola/russkii-yazyk/2015/10/29/shrift-truetype-primo-dlya-propisey-tekstov</a:t>
            </a:r>
            <a:endParaRPr lang="ru-RU" dirty="0" smtClean="0">
              <a:latin typeface="Courier-Normal-Italic" pitchFamily="2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Courier-Normal-Italic" pitchFamily="2" charset="0"/>
              </a:rPr>
              <a:t>Propisi</a:t>
            </a:r>
            <a:r>
              <a:rPr lang="en-US" dirty="0">
                <a:latin typeface="Courier-Normal-Italic" pitchFamily="2" charset="0"/>
              </a:rPr>
              <a:t> </a:t>
            </a:r>
            <a:r>
              <a:rPr lang="en-US" dirty="0">
                <a:latin typeface="Courier-Normal-Italic" pitchFamily="2" charset="0"/>
                <a:hlinkClick r:id="rId3"/>
              </a:rPr>
              <a:t>https://</a:t>
            </a:r>
            <a:r>
              <a:rPr lang="en-US" dirty="0" smtClean="0">
                <a:latin typeface="Courier-Normal-Italic" pitchFamily="2" charset="0"/>
                <a:hlinkClick r:id="rId3"/>
              </a:rPr>
              <a:t>ofont.ru/view/3322</a:t>
            </a:r>
            <a:endParaRPr lang="en-US" dirty="0" smtClean="0">
              <a:latin typeface="Courier-Normal-Italic" pitchFamily="2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Courier-Normal-Italic" pitchFamily="2" charset="0"/>
              </a:rPr>
              <a:t>French press </a:t>
            </a:r>
            <a:r>
              <a:rPr lang="en-US" dirty="0" smtClean="0">
                <a:latin typeface="Courier-Normal-Italic" pitchFamily="2" charset="0"/>
                <a:hlinkClick r:id="rId4"/>
              </a:rPr>
              <a:t>https</a:t>
            </a:r>
            <a:r>
              <a:rPr lang="en-US" dirty="0">
                <a:latin typeface="Courier-Normal-Italic" pitchFamily="2" charset="0"/>
                <a:hlinkClick r:id="rId4"/>
              </a:rPr>
              <a:t>://</a:t>
            </a:r>
            <a:r>
              <a:rPr lang="en-US" dirty="0" smtClean="0">
                <a:latin typeface="Courier-Normal-Italic" pitchFamily="2" charset="0"/>
                <a:hlinkClick r:id="rId4"/>
              </a:rPr>
              <a:t>fonts-online.ru/fonts/frenchpress</a:t>
            </a:r>
            <a:endParaRPr lang="ru-RU" dirty="0" smtClean="0">
              <a:latin typeface="Courier-Normal-Italic" pitchFamily="2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Courier-Normal-Italic" pitchFamily="2" charset="0"/>
              </a:rPr>
              <a:t>Rolande</a:t>
            </a:r>
            <a:r>
              <a:rPr lang="en-US" dirty="0">
                <a:latin typeface="Courier-Normal-Italic" pitchFamily="2" charset="0"/>
              </a:rPr>
              <a:t> </a:t>
            </a:r>
            <a:r>
              <a:rPr lang="en-US" dirty="0">
                <a:latin typeface="Courier-Normal-Italic" pitchFamily="2" charset="0"/>
                <a:hlinkClick r:id="rId5"/>
              </a:rPr>
              <a:t>https://</a:t>
            </a:r>
            <a:r>
              <a:rPr lang="en-US" dirty="0" smtClean="0">
                <a:latin typeface="Courier-Normal-Italic" pitchFamily="2" charset="0"/>
                <a:hlinkClick r:id="rId5"/>
              </a:rPr>
              <a:t>fonts-online.ru/fonts/rolande</a:t>
            </a:r>
            <a:endParaRPr lang="en-US" dirty="0" smtClean="0">
              <a:latin typeface="Courier-Normal-Italic" pitchFamily="2" charset="0"/>
            </a:endParaRPr>
          </a:p>
          <a:p>
            <a:pPr marL="0" indent="0">
              <a:buNone/>
            </a:pPr>
            <a:endParaRPr lang="en-US" dirty="0" smtClean="0">
              <a:latin typeface="Courier-Normal-Italic" pitchFamily="2" charset="0"/>
            </a:endParaRP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95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0824" y="1344613"/>
            <a:ext cx="11636375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Запиши число, которое на 4 больше, чем  5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Запиши число, которое на 3 меньше, чем 8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Запиши число, которое при счёте идёт за </a:t>
            </a:r>
            <a:r>
              <a:rPr lang="ru-RU" sz="4400" b="1" dirty="0" smtClean="0">
                <a:solidFill>
                  <a:srgbClr val="002060"/>
                </a:solidFill>
                <a:latin typeface="Rolande" panose="020E0502030503030B02" pitchFamily="34" charset="0"/>
              </a:rPr>
              <a:t>числом </a:t>
            </a: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6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Запиши число, которое предшествует 4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Вставь пропущенное число           - 4 = </a:t>
            </a:r>
            <a:r>
              <a:rPr lang="ru-RU" sz="4400" b="1" dirty="0" smtClean="0">
                <a:solidFill>
                  <a:srgbClr val="002060"/>
                </a:solidFill>
                <a:latin typeface="Rolande" panose="020E0502030503030B02" pitchFamily="34" charset="0"/>
              </a:rPr>
              <a:t>2</a:t>
            </a:r>
            <a:endParaRPr lang="ru-RU" sz="4400" b="1" dirty="0">
              <a:solidFill>
                <a:srgbClr val="002060"/>
              </a:solidFill>
              <a:latin typeface="Rolande" panose="020E0502030503030B02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6. Вставь пропущенное число  4 +        = 8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7. К какому числу надо прибавить 4, чтобы </a:t>
            </a:r>
            <a:r>
              <a:rPr lang="ru-RU" sz="4400" b="1" dirty="0" smtClean="0">
                <a:solidFill>
                  <a:srgbClr val="002060"/>
                </a:solidFill>
                <a:latin typeface="Rolande" panose="020E0502030503030B02" pitchFamily="34" charset="0"/>
              </a:rPr>
              <a:t>получить </a:t>
            </a:r>
            <a:r>
              <a:rPr lang="ru-RU" sz="4400" b="1" dirty="0">
                <a:solidFill>
                  <a:srgbClr val="002060"/>
                </a:solidFill>
                <a:latin typeface="Rolande" panose="020E0502030503030B02" pitchFamily="34" charset="0"/>
              </a:rPr>
              <a:t>9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6065" y="-101937"/>
            <a:ext cx="400301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lande" panose="020E0502030503030B02" pitchFamily="34" charset="0"/>
              </a:rPr>
              <a:t>Устный счёт</a:t>
            </a:r>
            <a:endParaRPr lang="ru-RU" sz="8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lande" panose="020E0502030503030B02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99320" y="4146697"/>
            <a:ext cx="489098" cy="489098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48476" y="4777562"/>
            <a:ext cx="489098" cy="489098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1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fs02.vseosvita.ua/0201lqv4-caf4/00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858" y="4387230"/>
            <a:ext cx="3456982" cy="196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s02.vseosvita.ua/0201lqv4-caf4/00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74" y="4387230"/>
            <a:ext cx="3456982" cy="196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19" y="137650"/>
            <a:ext cx="1466681" cy="17845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735" y="137649"/>
            <a:ext cx="1466681" cy="17845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851" y="137649"/>
            <a:ext cx="1466681" cy="17845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967" y="137649"/>
            <a:ext cx="1466681" cy="17845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083" y="137648"/>
            <a:ext cx="1466681" cy="17845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6199" y="137648"/>
            <a:ext cx="1466681" cy="178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9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0.0763 0.5449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5" y="2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48148E-6 L -0.04193 0.555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2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1737 0.5523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5" y="2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48148E-6 L 0.10273 0.549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0" y="2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48148E-6 L -0.01159 0.5449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" y="2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-0.12474 0.5523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7" y="2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552" y="1189397"/>
            <a:ext cx="9297999" cy="414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6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3708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anose="02000508030000020003" pitchFamily="2" charset="0"/>
              </a:rPr>
              <a:t>Тема урока: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7217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anose="02000508030000020003" pitchFamily="2" charset="0"/>
              </a:rPr>
              <a:t>Задачи урока: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89406" y="364180"/>
            <a:ext cx="54072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anose="02000508030000020003" pitchFamily="2" charset="0"/>
                <a:cs typeface="Times New Roman" panose="02020603050405020304" pitchFamily="18" charset="0"/>
              </a:rPr>
              <a:t>Состав чисел до 10</a:t>
            </a:r>
            <a:endParaRPr lang="ru-RU" sz="6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anose="020005080300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5968" y="1472176"/>
            <a:ext cx="77654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4800" dirty="0">
                <a:latin typeface="Propisi" panose="02000508030000020003" pitchFamily="2" charset="0"/>
              </a:rPr>
              <a:t>в</a:t>
            </a:r>
            <a:r>
              <a:rPr lang="ru-RU" sz="4800" dirty="0" smtClean="0">
                <a:latin typeface="Propisi" panose="02000508030000020003" pitchFamily="2" charset="0"/>
              </a:rPr>
              <a:t>спомнить компоненты сложения;</a:t>
            </a:r>
          </a:p>
          <a:p>
            <a:pPr marL="285750" indent="-285750">
              <a:buFontTx/>
              <a:buChar char="-"/>
            </a:pPr>
            <a:r>
              <a:rPr lang="ru-RU" sz="4800" dirty="0">
                <a:latin typeface="Propisi" panose="02000508030000020003" pitchFamily="2" charset="0"/>
              </a:rPr>
              <a:t>п</a:t>
            </a:r>
            <a:r>
              <a:rPr lang="ru-RU" sz="4800" dirty="0" smtClean="0">
                <a:latin typeface="Propisi" panose="02000508030000020003" pitchFamily="2" charset="0"/>
              </a:rPr>
              <a:t>родолжить </a:t>
            </a:r>
            <a:r>
              <a:rPr lang="ru-RU" sz="4800" dirty="0" smtClean="0">
                <a:latin typeface="Propisi" panose="02000508030000020003" pitchFamily="2" charset="0"/>
              </a:rPr>
              <a:t>учиться применять правило перестановки слагаемых;</a:t>
            </a:r>
          </a:p>
          <a:p>
            <a:pPr marL="285750" indent="-285750">
              <a:buFontTx/>
              <a:buChar char="-"/>
            </a:pPr>
            <a:r>
              <a:rPr lang="ru-RU" sz="4800" dirty="0" smtClean="0">
                <a:latin typeface="Propisi" panose="02000508030000020003" pitchFamily="2" charset="0"/>
              </a:rPr>
              <a:t>вспомнить состав чисел.</a:t>
            </a:r>
            <a:endParaRPr lang="ru-RU" sz="4800" dirty="0" smtClean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18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9456" y="1926551"/>
            <a:ext cx="11444748" cy="24678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rgbClr val="002060"/>
                </a:solidFill>
                <a:latin typeface="Frenchpress" panose="02000508000000020003" pitchFamily="50" charset="0"/>
              </a:rPr>
              <a:t>От перестановки слагаемых результат сложения (сумма) не изменяется.</a:t>
            </a:r>
            <a:endParaRPr lang="ru-RU" sz="7200" b="1" i="1" dirty="0">
              <a:solidFill>
                <a:srgbClr val="002060"/>
              </a:solidFill>
              <a:latin typeface="Frenchpress" panose="02000508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01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"/>
          <a:stretch/>
        </p:blipFill>
        <p:spPr>
          <a:xfrm>
            <a:off x="71425" y="796908"/>
            <a:ext cx="11990258" cy="51078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74654" y="1334736"/>
            <a:ext cx="11063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№ ?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526" y="2320998"/>
            <a:ext cx="2720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7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+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 = 9 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9609" y="2320997"/>
            <a:ext cx="522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2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16492" y="2320997"/>
            <a:ext cx="2720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9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+ </a:t>
            </a:r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= 9 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8676" y="2320997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0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5525" y="3343440"/>
            <a:ext cx="25234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5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+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 = 9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55799" y="3336604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4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16491" y="3336603"/>
            <a:ext cx="2720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6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+ </a:t>
            </a:r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4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= 8 </a:t>
            </a:r>
            <a:endParaRPr lang="ru-RU" sz="4400" dirty="0">
              <a:solidFill>
                <a:schemeClr val="accent5"/>
              </a:solidFill>
              <a:latin typeface="Primo" panose="01000000000000000000" pitchFamily="2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3654" y="3336602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5"/>
                </a:solidFill>
                <a:latin typeface="Primo" panose="01000000000000000000" pitchFamily="2" charset="-52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8764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4" grpId="0"/>
      <p:bldP spid="1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"/>
          <a:stretch/>
        </p:blipFill>
        <p:spPr>
          <a:xfrm>
            <a:off x="71790" y="1725154"/>
            <a:ext cx="11990258" cy="5107858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71724" y="4933371"/>
            <a:ext cx="741581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1) 2+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800" dirty="0">
                <a:solidFill>
                  <a:schemeClr val="accent5"/>
                </a:solidFill>
                <a:latin typeface="Primo" panose="01000000000000000000" pitchFamily="2" charset="-52"/>
              </a:rPr>
              <a:t>3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=5 </a:t>
            </a:r>
            <a:r>
              <a:rPr lang="ru-RU" sz="54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(</a:t>
            </a:r>
            <a:r>
              <a:rPr lang="ru-RU" sz="66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д.</a:t>
            </a:r>
            <a:r>
              <a:rPr lang="ru-RU" sz="54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) – во 2 семье.</a:t>
            </a:r>
            <a:endParaRPr lang="ru-RU" sz="6000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2190" y="1696007"/>
            <a:ext cx="446147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Задача </a:t>
            </a:r>
            <a:r>
              <a:rPr lang="ru-RU" sz="64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№ </a:t>
            </a:r>
            <a:r>
              <a:rPr lang="ru-RU" sz="6400" dirty="0">
                <a:solidFill>
                  <a:schemeClr val="accent5"/>
                </a:solidFill>
                <a:latin typeface="Propisi" panose="02000508030000020003" pitchFamily="2" charset="0"/>
              </a:rPr>
              <a:t>2</a:t>
            </a:r>
            <a:endParaRPr lang="ru-RU" sz="6400" dirty="0">
              <a:solidFill>
                <a:schemeClr val="accent5"/>
              </a:solidFill>
              <a:latin typeface="Propisi" panose="02000508030000020003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77201" y="3680511"/>
            <a:ext cx="3690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Propisi" panose="02000508030000020003" pitchFamily="2" charset="0"/>
              </a:rPr>
              <a:t>?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40849" y="39441"/>
            <a:ext cx="11124567" cy="135878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 smtClean="0">
              <a:solidFill>
                <a:srgbClr val="002060"/>
              </a:solidFill>
              <a:latin typeface="Frenchpress" panose="02000508000000020003" pitchFamily="50" charset="0"/>
            </a:endParaRPr>
          </a:p>
          <a:p>
            <a:r>
              <a:rPr lang="ru-RU" sz="3600" dirty="0">
                <a:solidFill>
                  <a:srgbClr val="002060"/>
                </a:solidFill>
                <a:latin typeface="Frenchpress" panose="02000508000000020003" pitchFamily="50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Frenchpress" panose="02000508000000020003" pitchFamily="50" charset="0"/>
              </a:rPr>
              <a:t>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1628" y="87898"/>
            <a:ext cx="15359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В доме живут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48677" y="94198"/>
            <a:ext cx="1220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Frenchpress" panose="02000508000000020003" pitchFamily="50" charset="0"/>
              </a:rPr>
              <a:t>д</a:t>
            </a:r>
            <a:r>
              <a:rPr lang="ru-RU" sz="3200" dirty="0" smtClean="0">
                <a:latin typeface="Frenchpress" panose="02000508000000020003" pitchFamily="50" charset="0"/>
              </a:rPr>
              <a:t>ве семьи.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40713" y="82707"/>
            <a:ext cx="336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В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74425" y="94197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первой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71481" y="82707"/>
            <a:ext cx="75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семье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67521" y="82707"/>
            <a:ext cx="1311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Frenchpress" panose="02000508000000020003" pitchFamily="50" charset="0"/>
              </a:rPr>
              <a:t>д</a:t>
            </a:r>
            <a:r>
              <a:rPr lang="ru-RU" sz="3200" dirty="0" smtClean="0">
                <a:latin typeface="Frenchpress" panose="02000508000000020003" pitchFamily="50" charset="0"/>
              </a:rPr>
              <a:t>вое детей,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66919" y="76881"/>
            <a:ext cx="606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а во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7717" y="74728"/>
            <a:ext cx="849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второй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10515" y="82707"/>
            <a:ext cx="1896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- на три ребёнка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103735" y="82707"/>
            <a:ext cx="949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Frenchpress" panose="02000508000000020003" pitchFamily="50" charset="0"/>
              </a:rPr>
              <a:t>б</a:t>
            </a:r>
            <a:r>
              <a:rPr lang="ru-RU" sz="3200" dirty="0" smtClean="0">
                <a:latin typeface="Frenchpress" panose="02000508000000020003" pitchFamily="50" charset="0"/>
              </a:rPr>
              <a:t>ольше.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31191" y="93724"/>
            <a:ext cx="1661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Сколько детей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4523" y="498772"/>
            <a:ext cx="2853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во второй семье? Сколько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85898" y="506945"/>
            <a:ext cx="720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Frenchpress" panose="02000508000000020003" pitchFamily="50" charset="0"/>
              </a:rPr>
              <a:t>всего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56199" y="506092"/>
            <a:ext cx="2811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Frenchpress" panose="02000508000000020003" pitchFamily="50" charset="0"/>
              </a:rPr>
              <a:t>д</a:t>
            </a:r>
            <a:r>
              <a:rPr lang="ru-RU" sz="3200" dirty="0" smtClean="0">
                <a:latin typeface="Frenchpress" panose="02000508000000020003" pitchFamily="50" charset="0"/>
              </a:rPr>
              <a:t>етей живет в этом доме?</a:t>
            </a:r>
            <a:endParaRPr lang="ru-RU" sz="3200" dirty="0">
              <a:latin typeface="Frenchpress" panose="02000508000000020003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7615" y="2687767"/>
            <a:ext cx="51331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1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 семья – </a:t>
            </a:r>
            <a:r>
              <a:rPr lang="ru-RU" sz="60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2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 д.</a:t>
            </a:r>
            <a:endParaRPr lang="ru-RU" sz="6400" dirty="0">
              <a:solidFill>
                <a:schemeClr val="accent5"/>
              </a:solidFill>
              <a:latin typeface="Propisi" panose="02000508030000020003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9330" y="3680511"/>
            <a:ext cx="90669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accent5"/>
                </a:solidFill>
                <a:latin typeface="Propisi" panose="02000508030000020003" pitchFamily="2" charset="0"/>
              </a:rPr>
              <a:t>2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 семья – </a:t>
            </a:r>
            <a:r>
              <a:rPr lang="ru-RU" sz="6000" dirty="0">
                <a:solidFill>
                  <a:schemeClr val="accent5"/>
                </a:solidFill>
                <a:latin typeface="Propisi" panose="02000508030000020003" pitchFamily="2" charset="0"/>
              </a:rPr>
              <a:t>?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 д., на 3 р. </a:t>
            </a:r>
            <a:r>
              <a:rPr lang="en-US" sz="8800" dirty="0">
                <a:solidFill>
                  <a:schemeClr val="accent5"/>
                </a:solidFill>
                <a:latin typeface="Propisi" panose="02000508030000020003" pitchFamily="2" charset="0"/>
              </a:rPr>
              <a:t>&gt;</a:t>
            </a:r>
            <a:endParaRPr lang="ru-RU" sz="6400" dirty="0">
              <a:solidFill>
                <a:schemeClr val="accent5"/>
              </a:solidFill>
              <a:latin typeface="Propisi" panose="02000508030000020003" pitchFamily="2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5792929" y="3529781"/>
            <a:ext cx="4138262" cy="874005"/>
            <a:chOff x="5792929" y="3529781"/>
            <a:chExt cx="4138262" cy="874005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9802761" y="4403786"/>
              <a:ext cx="128430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Группа 11"/>
            <p:cNvGrpSpPr/>
            <p:nvPr/>
          </p:nvGrpSpPr>
          <p:grpSpPr>
            <a:xfrm>
              <a:off x="5792929" y="3529781"/>
              <a:ext cx="4138262" cy="874005"/>
              <a:chOff x="5792929" y="3529781"/>
              <a:chExt cx="4138262" cy="874005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9931191" y="3529781"/>
                <a:ext cx="0" cy="874005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 flipH="1">
                <a:off x="5792929" y="3549445"/>
                <a:ext cx="4138262" cy="9832"/>
              </a:xfrm>
              <a:prstGeom prst="straightConnector1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Правая фигурная скобка 14"/>
          <p:cNvSpPr/>
          <p:nvPr/>
        </p:nvSpPr>
        <p:spPr>
          <a:xfrm>
            <a:off x="10053034" y="3244645"/>
            <a:ext cx="398656" cy="1465007"/>
          </a:xfrm>
          <a:prstGeom prst="rightBrac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395019" y="4134317"/>
            <a:ext cx="373626" cy="69332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0631559" y="3687925"/>
            <a:ext cx="373626" cy="69332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71724" y="5883192"/>
            <a:ext cx="43396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2) 2+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5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 =7 </a:t>
            </a:r>
            <a:r>
              <a:rPr lang="ru-RU" sz="54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(</a:t>
            </a:r>
            <a:r>
              <a:rPr lang="ru-RU" sz="66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д.</a:t>
            </a:r>
            <a:r>
              <a:rPr lang="ru-RU" sz="54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)</a:t>
            </a:r>
            <a:endParaRPr lang="ru-RU" sz="6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16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6" grpId="0"/>
      <p:bldP spid="7" grpId="0"/>
      <p:bldP spid="20" grpId="0"/>
      <p:bldP spid="24" grpId="0"/>
      <p:bldP spid="26" grpId="0"/>
      <p:bldP spid="28" grpId="0"/>
      <p:bldP spid="31" grpId="0"/>
      <p:bldP spid="32" grpId="0"/>
      <p:bldP spid="45" grpId="0"/>
      <p:bldP spid="46" grpId="0"/>
      <p:bldP spid="15" grpId="0" animBg="1"/>
      <p:bldP spid="17" grpId="0" animBg="1"/>
      <p:bldP spid="47" grpId="0" animBg="1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"/>
          <a:stretch/>
        </p:blipFill>
        <p:spPr>
          <a:xfrm>
            <a:off x="71425" y="796908"/>
            <a:ext cx="11990258" cy="51078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221" y="722613"/>
            <a:ext cx="118817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Ответ: во 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2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 семье 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5 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детей, всего</a:t>
            </a:r>
            <a:endParaRPr lang="ru-RU" sz="6400" dirty="0">
              <a:solidFill>
                <a:schemeClr val="accent5"/>
              </a:solidFill>
              <a:latin typeface="Propisi" panose="0200050803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700" y="1720587"/>
            <a:ext cx="58641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>
                <a:solidFill>
                  <a:schemeClr val="accent5"/>
                </a:solidFill>
                <a:latin typeface="Propisi" panose="02000508030000020003" pitchFamily="2" charset="0"/>
              </a:rPr>
              <a:t>в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 доме </a:t>
            </a:r>
            <a:r>
              <a:rPr lang="ru-RU" sz="4800" dirty="0" smtClean="0">
                <a:solidFill>
                  <a:schemeClr val="accent5"/>
                </a:solidFill>
                <a:latin typeface="Primo" panose="01000000000000000000" pitchFamily="2" charset="-52"/>
              </a:rPr>
              <a:t>8</a:t>
            </a:r>
            <a:r>
              <a:rPr lang="ru-RU" sz="8800" dirty="0" smtClean="0">
                <a:solidFill>
                  <a:schemeClr val="accent5"/>
                </a:solidFill>
                <a:latin typeface="Propisi" panose="02000508030000020003" pitchFamily="2" charset="0"/>
              </a:rPr>
              <a:t> детей.</a:t>
            </a:r>
            <a:endParaRPr lang="ru-RU" sz="6400" dirty="0">
              <a:solidFill>
                <a:schemeClr val="accent5"/>
              </a:solidFill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9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300</Words>
  <Application>Microsoft Office PowerPoint</Application>
  <PresentationFormat>Широкоэкранный</PresentationFormat>
  <Paragraphs>66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Courier-Normal-Italic</vt:lpstr>
      <vt:lpstr>Frenchpress</vt:lpstr>
      <vt:lpstr>Primo</vt:lpstr>
      <vt:lpstr>Propisi</vt:lpstr>
      <vt:lpstr>Rolande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Сегодня на уроке я:</vt:lpstr>
      <vt:lpstr>Задание, рекомендованное для выполнения дома: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Ульяна Кузнецова</dc:creator>
  <cp:lastModifiedBy>Ульяна Кузнецова</cp:lastModifiedBy>
  <cp:revision>45</cp:revision>
  <dcterms:created xsi:type="dcterms:W3CDTF">2020-11-17T17:58:28Z</dcterms:created>
  <dcterms:modified xsi:type="dcterms:W3CDTF">2023-01-30T11:13:10Z</dcterms:modified>
</cp:coreProperties>
</file>