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8" r:id="rId4"/>
    <p:sldId id="258" r:id="rId5"/>
    <p:sldId id="270" r:id="rId6"/>
    <p:sldId id="261" r:id="rId7"/>
    <p:sldId id="262" r:id="rId8"/>
    <p:sldId id="269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322"/>
    <a:srgbClr val="CC99FF"/>
    <a:srgbClr val="FFCC00"/>
    <a:srgbClr val="D735C4"/>
    <a:srgbClr val="FF9900"/>
    <a:srgbClr val="FF9966"/>
    <a:srgbClr val="8E37D5"/>
    <a:srgbClr val="33CCFF"/>
    <a:srgbClr val="FFFF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5C984B-4284-40DD-B5C0-F8875FAFF5C8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F442C8-C942-4CD8-BCE2-7F75C0A8ABA7}">
      <dgm:prSet phldrT="[Текст]" custT="1"/>
      <dgm:spPr>
        <a:solidFill>
          <a:srgbClr val="FFFF00">
            <a:alpha val="62745"/>
          </a:srgbClr>
        </a:solidFill>
      </dgm:spPr>
      <dgm:t>
        <a:bodyPr/>
        <a:lstStyle/>
        <a:p>
          <a:pPr marL="171450" marR="0" indent="0" algn="ctr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отношения ребенка к себе и к окружающему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0FEFDE1-FFB6-411D-93A6-F64043EA9ACC}" type="parTrans" cxnId="{FD997274-6D65-406D-A717-221AE0C3E1A8}">
      <dgm:prSet/>
      <dgm:spPr/>
      <dgm:t>
        <a:bodyPr/>
        <a:lstStyle/>
        <a:p>
          <a:endParaRPr lang="ru-RU"/>
        </a:p>
      </dgm:t>
    </dgm:pt>
    <dgm:pt modelId="{A58F54DA-6568-47AB-B0E2-0433005ECA08}" type="sibTrans" cxnId="{FD997274-6D65-406D-A717-221AE0C3E1A8}">
      <dgm:prSet/>
      <dgm:spPr/>
      <dgm:t>
        <a:bodyPr/>
        <a:lstStyle/>
        <a:p>
          <a:endParaRPr lang="ru-RU"/>
        </a:p>
      </dgm:t>
    </dgm:pt>
    <dgm:pt modelId="{6F2D43B2-37C8-4D23-8E5B-32EC8E0F6FDD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выработка социальных мотивов и потребностей</a:t>
          </a:r>
        </a:p>
        <a:p>
          <a:pPr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dirty="0"/>
        </a:p>
      </dgm:t>
    </dgm:pt>
    <dgm:pt modelId="{EEE43D4A-4B64-45F3-9B6B-111C96904158}" type="parTrans" cxnId="{0B6783C1-D632-4BFC-A268-2EAD4A8C9A5E}">
      <dgm:prSet/>
      <dgm:spPr/>
      <dgm:t>
        <a:bodyPr/>
        <a:lstStyle/>
        <a:p>
          <a:endParaRPr lang="ru-RU"/>
        </a:p>
      </dgm:t>
    </dgm:pt>
    <dgm:pt modelId="{B1DFF9A1-BA3F-4E5E-8AC0-8C82B2C33681}" type="sibTrans" cxnId="{0B6783C1-D632-4BFC-A268-2EAD4A8C9A5E}">
      <dgm:prSet/>
      <dgm:spPr/>
      <dgm:t>
        <a:bodyPr/>
        <a:lstStyle/>
        <a:p>
          <a:endParaRPr lang="ru-RU"/>
        </a:p>
      </dgm:t>
    </dgm:pt>
    <dgm:pt modelId="{C5FA229B-1214-44DC-83DA-AC639E4673AD}">
      <dgm:prSet phldrT="[Текст]" custT="1"/>
      <dgm:spPr>
        <a:solidFill>
          <a:srgbClr val="FFCC00">
            <a:alpha val="40784"/>
          </a:srgbClr>
        </a:solidFill>
        <a:ln>
          <a:solidFill>
            <a:srgbClr val="FFFF66"/>
          </a:solidFill>
        </a:ln>
      </dgm:spPr>
      <dgm:t>
        <a:bodyPr/>
        <a:lstStyle/>
        <a:p>
          <a:pPr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становление его самопознания</a:t>
          </a:r>
          <a:endParaRPr lang="ru-RU" sz="2400" dirty="0">
            <a:solidFill>
              <a:schemeClr val="tx1"/>
            </a:solidFill>
          </a:endParaRPr>
        </a:p>
      </dgm:t>
    </dgm:pt>
    <dgm:pt modelId="{ABEAF141-11FD-481C-8007-83BEE49D8749}" type="sibTrans" cxnId="{1EFFAA12-123C-4DCD-B130-330C01E6F4BC}">
      <dgm:prSet/>
      <dgm:spPr/>
      <dgm:t>
        <a:bodyPr/>
        <a:lstStyle/>
        <a:p>
          <a:endParaRPr lang="ru-RU"/>
        </a:p>
      </dgm:t>
    </dgm:pt>
    <dgm:pt modelId="{82B968FB-F15C-43A1-B116-9BADF574A0B8}" type="parTrans" cxnId="{1EFFAA12-123C-4DCD-B130-330C01E6F4BC}">
      <dgm:prSet/>
      <dgm:spPr/>
      <dgm:t>
        <a:bodyPr/>
        <a:lstStyle/>
        <a:p>
          <a:endParaRPr lang="ru-RU"/>
        </a:p>
      </dgm:t>
    </dgm:pt>
    <dgm:pt modelId="{CCDFD6B1-B5BD-445D-AA53-49AAE7C08EBF}" type="pres">
      <dgm:prSet presAssocID="{1C5C984B-4284-40DD-B5C0-F8875FAFF5C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A3ACE8-DEA2-4676-A616-3A8C2C51660D}" type="pres">
      <dgm:prSet presAssocID="{65F442C8-C942-4CD8-BCE2-7F75C0A8ABA7}" presName="comp" presStyleCnt="0"/>
      <dgm:spPr/>
    </dgm:pt>
    <dgm:pt modelId="{10559B27-8F66-4E34-B0D1-21888761B3C9}" type="pres">
      <dgm:prSet presAssocID="{65F442C8-C942-4CD8-BCE2-7F75C0A8ABA7}" presName="box" presStyleLbl="node1" presStyleIdx="0" presStyleCnt="3" custLinFactNeighborX="-2362" custLinFactNeighborY="1242"/>
      <dgm:spPr/>
      <dgm:t>
        <a:bodyPr/>
        <a:lstStyle/>
        <a:p>
          <a:endParaRPr lang="ru-RU"/>
        </a:p>
      </dgm:t>
    </dgm:pt>
    <dgm:pt modelId="{7F65BB3A-415E-4463-9637-36F982AB3B3D}" type="pres">
      <dgm:prSet presAssocID="{65F442C8-C942-4CD8-BCE2-7F75C0A8ABA7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4E06DFA-2661-4EA5-9323-C7994BC38876}" type="pres">
      <dgm:prSet presAssocID="{65F442C8-C942-4CD8-BCE2-7F75C0A8ABA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DC918-230C-48A0-AA51-861C41C8AC39}" type="pres">
      <dgm:prSet presAssocID="{A58F54DA-6568-47AB-B0E2-0433005ECA08}" presName="spacer" presStyleCnt="0"/>
      <dgm:spPr/>
    </dgm:pt>
    <dgm:pt modelId="{3D768210-BA30-46A5-8113-3CD8F8A9D9DE}" type="pres">
      <dgm:prSet presAssocID="{6F2D43B2-37C8-4D23-8E5B-32EC8E0F6FDD}" presName="comp" presStyleCnt="0"/>
      <dgm:spPr/>
    </dgm:pt>
    <dgm:pt modelId="{416344C3-FA86-4A7F-A501-C7A054D80F11}" type="pres">
      <dgm:prSet presAssocID="{6F2D43B2-37C8-4D23-8E5B-32EC8E0F6FDD}" presName="box" presStyleLbl="node1" presStyleIdx="1" presStyleCnt="3" custLinFactNeighborY="2251"/>
      <dgm:spPr/>
      <dgm:t>
        <a:bodyPr/>
        <a:lstStyle/>
        <a:p>
          <a:endParaRPr lang="ru-RU"/>
        </a:p>
      </dgm:t>
    </dgm:pt>
    <dgm:pt modelId="{DA97B5D2-5AA5-4B9B-82FB-249336843000}" type="pres">
      <dgm:prSet presAssocID="{6F2D43B2-37C8-4D23-8E5B-32EC8E0F6FDD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6CBD257-57D9-4C0F-9124-784B3813609A}" type="pres">
      <dgm:prSet presAssocID="{6F2D43B2-37C8-4D23-8E5B-32EC8E0F6FD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33FEF-E34C-4382-A18C-96723A165816}" type="pres">
      <dgm:prSet presAssocID="{B1DFF9A1-BA3F-4E5E-8AC0-8C82B2C33681}" presName="spacer" presStyleCnt="0"/>
      <dgm:spPr/>
    </dgm:pt>
    <dgm:pt modelId="{4EC5718B-BE3B-4EE6-AE2D-A4A9F0B8CB3F}" type="pres">
      <dgm:prSet presAssocID="{C5FA229B-1214-44DC-83DA-AC639E4673AD}" presName="comp" presStyleCnt="0"/>
      <dgm:spPr/>
    </dgm:pt>
    <dgm:pt modelId="{2B81BB07-326D-4967-8E1F-AEE230D4A30E}" type="pres">
      <dgm:prSet presAssocID="{C5FA229B-1214-44DC-83DA-AC639E4673AD}" presName="box" presStyleLbl="node1" presStyleIdx="2" presStyleCnt="3" custLinFactNeighborX="-1145" custLinFactNeighborY="-906"/>
      <dgm:spPr/>
      <dgm:t>
        <a:bodyPr/>
        <a:lstStyle/>
        <a:p>
          <a:endParaRPr lang="ru-RU"/>
        </a:p>
      </dgm:t>
    </dgm:pt>
    <dgm:pt modelId="{53212B63-B559-41FA-B13A-DD193D64539C}" type="pres">
      <dgm:prSet presAssocID="{C5FA229B-1214-44DC-83DA-AC639E4673AD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582DBC4-1E47-4A1C-9F7C-8B24CC528898}" type="pres">
      <dgm:prSet presAssocID="{C5FA229B-1214-44DC-83DA-AC639E4673A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EC33CE-8F0E-4E69-BEBA-934968B5AC8B}" type="presOf" srcId="{C5FA229B-1214-44DC-83DA-AC639E4673AD}" destId="{5582DBC4-1E47-4A1C-9F7C-8B24CC528898}" srcOrd="1" destOrd="0" presId="urn:microsoft.com/office/officeart/2005/8/layout/vList4"/>
    <dgm:cxn modelId="{A9D48B94-E6A9-463E-9913-1734DA3F854B}" type="presOf" srcId="{C5FA229B-1214-44DC-83DA-AC639E4673AD}" destId="{2B81BB07-326D-4967-8E1F-AEE230D4A30E}" srcOrd="0" destOrd="0" presId="urn:microsoft.com/office/officeart/2005/8/layout/vList4"/>
    <dgm:cxn modelId="{756705FB-19E5-4548-96AF-6B39BE3515BF}" type="presOf" srcId="{65F442C8-C942-4CD8-BCE2-7F75C0A8ABA7}" destId="{14E06DFA-2661-4EA5-9323-C7994BC38876}" srcOrd="1" destOrd="0" presId="urn:microsoft.com/office/officeart/2005/8/layout/vList4"/>
    <dgm:cxn modelId="{988F7A5C-59DE-4622-A958-FC53F0F45AC8}" type="presOf" srcId="{65F442C8-C942-4CD8-BCE2-7F75C0A8ABA7}" destId="{10559B27-8F66-4E34-B0D1-21888761B3C9}" srcOrd="0" destOrd="0" presId="urn:microsoft.com/office/officeart/2005/8/layout/vList4"/>
    <dgm:cxn modelId="{FD997274-6D65-406D-A717-221AE0C3E1A8}" srcId="{1C5C984B-4284-40DD-B5C0-F8875FAFF5C8}" destId="{65F442C8-C942-4CD8-BCE2-7F75C0A8ABA7}" srcOrd="0" destOrd="0" parTransId="{20FEFDE1-FFB6-411D-93A6-F64043EA9ACC}" sibTransId="{A58F54DA-6568-47AB-B0E2-0433005ECA08}"/>
    <dgm:cxn modelId="{5B0BE029-D780-4C26-AF0D-6462B0198FC2}" type="presOf" srcId="{1C5C984B-4284-40DD-B5C0-F8875FAFF5C8}" destId="{CCDFD6B1-B5BD-445D-AA53-49AAE7C08EBF}" srcOrd="0" destOrd="0" presId="urn:microsoft.com/office/officeart/2005/8/layout/vList4"/>
    <dgm:cxn modelId="{1EFFAA12-123C-4DCD-B130-330C01E6F4BC}" srcId="{1C5C984B-4284-40DD-B5C0-F8875FAFF5C8}" destId="{C5FA229B-1214-44DC-83DA-AC639E4673AD}" srcOrd="2" destOrd="0" parTransId="{82B968FB-F15C-43A1-B116-9BADF574A0B8}" sibTransId="{ABEAF141-11FD-481C-8007-83BEE49D8749}"/>
    <dgm:cxn modelId="{B5DDAED7-30BE-44BA-8960-3BD5ACAFFE8F}" type="presOf" srcId="{6F2D43B2-37C8-4D23-8E5B-32EC8E0F6FDD}" destId="{36CBD257-57D9-4C0F-9124-784B3813609A}" srcOrd="1" destOrd="0" presId="urn:microsoft.com/office/officeart/2005/8/layout/vList4"/>
    <dgm:cxn modelId="{534DF495-1CD2-48F5-9F06-F046CE33D229}" type="presOf" srcId="{6F2D43B2-37C8-4D23-8E5B-32EC8E0F6FDD}" destId="{416344C3-FA86-4A7F-A501-C7A054D80F11}" srcOrd="0" destOrd="0" presId="urn:microsoft.com/office/officeart/2005/8/layout/vList4"/>
    <dgm:cxn modelId="{0B6783C1-D632-4BFC-A268-2EAD4A8C9A5E}" srcId="{1C5C984B-4284-40DD-B5C0-F8875FAFF5C8}" destId="{6F2D43B2-37C8-4D23-8E5B-32EC8E0F6FDD}" srcOrd="1" destOrd="0" parTransId="{EEE43D4A-4B64-45F3-9B6B-111C96904158}" sibTransId="{B1DFF9A1-BA3F-4E5E-8AC0-8C82B2C33681}"/>
    <dgm:cxn modelId="{4E1F72E9-A8C5-44F0-825C-5C0A6FEBE204}" type="presParOf" srcId="{CCDFD6B1-B5BD-445D-AA53-49AAE7C08EBF}" destId="{7AA3ACE8-DEA2-4676-A616-3A8C2C51660D}" srcOrd="0" destOrd="0" presId="urn:microsoft.com/office/officeart/2005/8/layout/vList4"/>
    <dgm:cxn modelId="{7C18D3E7-F5D5-44A4-B07B-EDBE9E5AE8E1}" type="presParOf" srcId="{7AA3ACE8-DEA2-4676-A616-3A8C2C51660D}" destId="{10559B27-8F66-4E34-B0D1-21888761B3C9}" srcOrd="0" destOrd="0" presId="urn:microsoft.com/office/officeart/2005/8/layout/vList4"/>
    <dgm:cxn modelId="{6F7454A8-7DF4-4662-8323-808BEBD957F3}" type="presParOf" srcId="{7AA3ACE8-DEA2-4676-A616-3A8C2C51660D}" destId="{7F65BB3A-415E-4463-9637-36F982AB3B3D}" srcOrd="1" destOrd="0" presId="urn:microsoft.com/office/officeart/2005/8/layout/vList4"/>
    <dgm:cxn modelId="{C650DF2A-C35A-4FF2-A2E7-1D865E62A142}" type="presParOf" srcId="{7AA3ACE8-DEA2-4676-A616-3A8C2C51660D}" destId="{14E06DFA-2661-4EA5-9323-C7994BC38876}" srcOrd="2" destOrd="0" presId="urn:microsoft.com/office/officeart/2005/8/layout/vList4"/>
    <dgm:cxn modelId="{96A26B6E-9B2E-4198-8165-305F77668ED2}" type="presParOf" srcId="{CCDFD6B1-B5BD-445D-AA53-49AAE7C08EBF}" destId="{D6EDC918-230C-48A0-AA51-861C41C8AC39}" srcOrd="1" destOrd="0" presId="urn:microsoft.com/office/officeart/2005/8/layout/vList4"/>
    <dgm:cxn modelId="{927A33F2-7E9E-4E00-948E-45CE774102E7}" type="presParOf" srcId="{CCDFD6B1-B5BD-445D-AA53-49AAE7C08EBF}" destId="{3D768210-BA30-46A5-8113-3CD8F8A9D9DE}" srcOrd="2" destOrd="0" presId="urn:microsoft.com/office/officeart/2005/8/layout/vList4"/>
    <dgm:cxn modelId="{9CBBBC1B-4EF7-4986-BCD1-190520150632}" type="presParOf" srcId="{3D768210-BA30-46A5-8113-3CD8F8A9D9DE}" destId="{416344C3-FA86-4A7F-A501-C7A054D80F11}" srcOrd="0" destOrd="0" presId="urn:microsoft.com/office/officeart/2005/8/layout/vList4"/>
    <dgm:cxn modelId="{FDE0A3E5-1D14-465A-82AD-08E75579090D}" type="presParOf" srcId="{3D768210-BA30-46A5-8113-3CD8F8A9D9DE}" destId="{DA97B5D2-5AA5-4B9B-82FB-249336843000}" srcOrd="1" destOrd="0" presId="urn:microsoft.com/office/officeart/2005/8/layout/vList4"/>
    <dgm:cxn modelId="{6B1C4790-2B9C-4592-AE6B-41FEABDF4391}" type="presParOf" srcId="{3D768210-BA30-46A5-8113-3CD8F8A9D9DE}" destId="{36CBD257-57D9-4C0F-9124-784B3813609A}" srcOrd="2" destOrd="0" presId="urn:microsoft.com/office/officeart/2005/8/layout/vList4"/>
    <dgm:cxn modelId="{85FCDD11-365A-48B3-AA5E-B20A80B9527C}" type="presParOf" srcId="{CCDFD6B1-B5BD-445D-AA53-49AAE7C08EBF}" destId="{3B433FEF-E34C-4382-A18C-96723A165816}" srcOrd="3" destOrd="0" presId="urn:microsoft.com/office/officeart/2005/8/layout/vList4"/>
    <dgm:cxn modelId="{D54C931B-CF76-49A6-8F7B-5B95CDA9D373}" type="presParOf" srcId="{CCDFD6B1-B5BD-445D-AA53-49AAE7C08EBF}" destId="{4EC5718B-BE3B-4EE6-AE2D-A4A9F0B8CB3F}" srcOrd="4" destOrd="0" presId="urn:microsoft.com/office/officeart/2005/8/layout/vList4"/>
    <dgm:cxn modelId="{71D07BB1-837A-49C9-82EB-D697F0617F68}" type="presParOf" srcId="{4EC5718B-BE3B-4EE6-AE2D-A4A9F0B8CB3F}" destId="{2B81BB07-326D-4967-8E1F-AEE230D4A30E}" srcOrd="0" destOrd="0" presId="urn:microsoft.com/office/officeart/2005/8/layout/vList4"/>
    <dgm:cxn modelId="{BE0BD8F2-21C8-403C-86FD-8CAE7732F61A}" type="presParOf" srcId="{4EC5718B-BE3B-4EE6-AE2D-A4A9F0B8CB3F}" destId="{53212B63-B559-41FA-B13A-DD193D64539C}" srcOrd="1" destOrd="0" presId="urn:microsoft.com/office/officeart/2005/8/layout/vList4"/>
    <dgm:cxn modelId="{E8BB1F51-C4B0-4AF6-A877-0A1FA3D0262F}" type="presParOf" srcId="{4EC5718B-BE3B-4EE6-AE2D-A4A9F0B8CB3F}" destId="{5582DBC4-1E47-4A1C-9F7C-8B24CC52889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59B27-8F66-4E34-B0D1-21888761B3C9}">
      <dsp:nvSpPr>
        <dsp:cNvPr id="0" name=""/>
        <dsp:cNvSpPr/>
      </dsp:nvSpPr>
      <dsp:spPr>
        <a:xfrm>
          <a:off x="0" y="15067"/>
          <a:ext cx="6288360" cy="1213138"/>
        </a:xfrm>
        <a:prstGeom prst="roundRect">
          <a:avLst>
            <a:gd name="adj" fmla="val 10000"/>
          </a:avLst>
        </a:prstGeom>
        <a:solidFill>
          <a:srgbClr val="FFFF00">
            <a:alpha val="62745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marR="0" lvl="0" indent="0" algn="ctr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отношения ребенка к себе и к окружающему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>
            <a:solidFill>
              <a:schemeClr val="bg1"/>
            </a:solidFill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378985" y="15067"/>
        <a:ext cx="4909374" cy="1213138"/>
      </dsp:txXfrm>
    </dsp:sp>
    <dsp:sp modelId="{7F65BB3A-415E-4463-9637-36F982AB3B3D}">
      <dsp:nvSpPr>
        <dsp:cNvPr id="0" name=""/>
        <dsp:cNvSpPr/>
      </dsp:nvSpPr>
      <dsp:spPr>
        <a:xfrm>
          <a:off x="121313" y="121313"/>
          <a:ext cx="1257672" cy="9705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344C3-FA86-4A7F-A501-C7A054D80F11}">
      <dsp:nvSpPr>
        <dsp:cNvPr id="0" name=""/>
        <dsp:cNvSpPr/>
      </dsp:nvSpPr>
      <dsp:spPr>
        <a:xfrm>
          <a:off x="0" y="1361759"/>
          <a:ext cx="6288360" cy="1213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выработка социальных мотивов и потребностей</a:t>
          </a:r>
        </a:p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1378985" y="1361759"/>
        <a:ext cx="4909374" cy="1213138"/>
      </dsp:txXfrm>
    </dsp:sp>
    <dsp:sp modelId="{DA97B5D2-5AA5-4B9B-82FB-249336843000}">
      <dsp:nvSpPr>
        <dsp:cNvPr id="0" name=""/>
        <dsp:cNvSpPr/>
      </dsp:nvSpPr>
      <dsp:spPr>
        <a:xfrm>
          <a:off x="121313" y="1455765"/>
          <a:ext cx="1257672" cy="9705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1BB07-326D-4967-8E1F-AEE230D4A30E}">
      <dsp:nvSpPr>
        <dsp:cNvPr id="0" name=""/>
        <dsp:cNvSpPr/>
      </dsp:nvSpPr>
      <dsp:spPr>
        <a:xfrm>
          <a:off x="0" y="2657912"/>
          <a:ext cx="6288360" cy="1213138"/>
        </a:xfrm>
        <a:prstGeom prst="roundRect">
          <a:avLst>
            <a:gd name="adj" fmla="val 10000"/>
          </a:avLst>
        </a:prstGeom>
        <a:solidFill>
          <a:srgbClr val="FFCC00">
            <a:alpha val="40784"/>
          </a:srgbClr>
        </a:solidFill>
        <a:ln w="25400" cap="flat" cmpd="sng" algn="ctr">
          <a:solidFill>
            <a:srgbClr val="FFFF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становление его самопознания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1378985" y="2657912"/>
        <a:ext cx="4909374" cy="1213138"/>
      </dsp:txXfrm>
    </dsp:sp>
    <dsp:sp modelId="{53212B63-B559-41FA-B13A-DD193D64539C}">
      <dsp:nvSpPr>
        <dsp:cNvPr id="0" name=""/>
        <dsp:cNvSpPr/>
      </dsp:nvSpPr>
      <dsp:spPr>
        <a:xfrm>
          <a:off x="121313" y="2790217"/>
          <a:ext cx="1257672" cy="9705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43808" y="332656"/>
            <a:ext cx="3600400" cy="1470025"/>
          </a:xfrm>
        </p:spPr>
        <p:txBody>
          <a:bodyPr/>
          <a:lstStyle/>
          <a:p>
            <a:r>
              <a:rPr lang="ru-RU" sz="1800" b="1" dirty="0" smtClean="0">
                <a:latin typeface="Calibri" panose="020F0502020204030204" pitchFamily="34" charset="0"/>
                <a:cs typeface="Times New Roman"/>
              </a:rPr>
              <a:t>МБДОУ-детский  </a:t>
            </a:r>
            <a:r>
              <a:rPr lang="ru-RU" sz="1800" b="1" dirty="0">
                <a:latin typeface="Calibri" panose="020F0502020204030204" pitchFamily="34" charset="0"/>
                <a:cs typeface="Times New Roman"/>
              </a:rPr>
              <a:t>сад №40</a:t>
            </a:r>
            <a:r>
              <a:rPr lang="ru-RU" sz="1800" dirty="0">
                <a:latin typeface="Calibri" panose="020F0502020204030204" pitchFamily="34" charset="0"/>
                <a:cs typeface="Times New Roman"/>
              </a:rPr>
              <a:t/>
            </a:r>
            <a:br>
              <a:rPr lang="ru-RU" sz="1800" dirty="0">
                <a:latin typeface="Calibri" panose="020F0502020204030204" pitchFamily="34" charset="0"/>
                <a:cs typeface="Times New Roman"/>
              </a:rPr>
            </a:br>
            <a:r>
              <a:rPr lang="ru-RU" sz="1800" b="1" dirty="0">
                <a:latin typeface="Calibri" panose="020F0502020204030204" pitchFamily="34" charset="0"/>
                <a:cs typeface="Times New Roman"/>
              </a:rPr>
              <a:t>«Берёзка»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2448272"/>
          </a:xfrm>
        </p:spPr>
        <p:txBody>
          <a:bodyPr>
            <a:normAutofit fontScale="85000" lnSpcReduction="20000"/>
          </a:bodyPr>
          <a:lstStyle/>
          <a:p>
            <a:pPr lvl="0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Консультация </a:t>
            </a:r>
            <a:r>
              <a:rPr lang="ru-RU" sz="20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для педагогов</a:t>
            </a:r>
            <a:r>
              <a:rPr lang="ru-RU" sz="2000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  <a:endParaRPr lang="en-US" sz="2000" b="1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42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«Использование игровых технологий с родителями в социально-личностном развитии дошкольников»</a:t>
            </a:r>
            <a:endParaRPr lang="ru-RU" sz="42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229200"/>
            <a:ext cx="7470576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Педагог-психолог</a:t>
            </a:r>
            <a:endParaRPr lang="ru-RU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ts val="800"/>
              </a:spcAft>
            </a:pPr>
            <a:r>
              <a:rPr lang="ru-RU" b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М.Х.Исагулова</a:t>
            </a:r>
            <a:endParaRPr lang="ru-RU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472" y="4463130"/>
            <a:ext cx="1152128" cy="1532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980728"/>
            <a:ext cx="6425157" cy="10802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444681"/>
            <a:ext cx="2088232" cy="344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структуры личности ребенка закладываются в дошкольном возрасте.</a:t>
            </a:r>
            <a:endParaRPr lang="ru-RU" sz="3600" b="1" dirty="0"/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52936"/>
            <a:ext cx="6555888" cy="3588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118" y="126876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</a:t>
            </a:r>
            <a:r>
              <a:rPr lang="ru-RU" sz="3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дошкольного учреждения 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54778" y="2922885"/>
            <a:ext cx="2677062" cy="1180875"/>
          </a:xfrm>
          <a:prstGeom prst="round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0070C0"/>
                </a:solidFill>
              </a:rPr>
              <a:t>Социально </a:t>
            </a:r>
            <a:r>
              <a:rPr lang="ru-RU" sz="2400" dirty="0">
                <a:solidFill>
                  <a:srgbClr val="0070C0"/>
                </a:solidFill>
              </a:rPr>
              <a:t>- коммуникативное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33060" y="2927342"/>
            <a:ext cx="2647645" cy="11764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Познавательное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81925" y="2922885"/>
            <a:ext cx="2622802" cy="1180874"/>
          </a:xfrm>
          <a:prstGeom prst="round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Речевое</a:t>
            </a:r>
            <a:endParaRPr lang="ru-RU" sz="2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95736" y="4536650"/>
            <a:ext cx="2647645" cy="112459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Художественно-эстетическое</a:t>
            </a:r>
            <a:endParaRPr lang="ru-RU" sz="2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48064" y="4536651"/>
            <a:ext cx="2647645" cy="112459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Физическое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0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764704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социально-коммуникативного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 дошкольника</a:t>
            </a:r>
            <a:endParaRPr lang="ru-RU" sz="32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01280086"/>
              </p:ext>
            </p:extLst>
          </p:nvPr>
        </p:nvGraphicFramePr>
        <p:xfrm>
          <a:off x="1331640" y="2283262"/>
          <a:ext cx="6288360" cy="3882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113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20688"/>
            <a:ext cx="653447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педагога с родителями:</a:t>
            </a:r>
            <a:endParaRPr lang="ru-RU" sz="3600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с двумя усеченными противолежащими углами 2"/>
          <p:cNvSpPr/>
          <p:nvPr/>
        </p:nvSpPr>
        <p:spPr>
          <a:xfrm>
            <a:off x="749677" y="2394481"/>
            <a:ext cx="3960440" cy="673955"/>
          </a:xfrm>
          <a:prstGeom prst="snip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300" dirty="0">
                <a:solidFill>
                  <a:schemeClr val="tx1"/>
                </a:solidFill>
              </a:rPr>
              <a:t>Консультация</a:t>
            </a:r>
          </a:p>
        </p:txBody>
      </p:sp>
      <p:sp>
        <p:nvSpPr>
          <p:cNvPr id="4" name="Прямоугольник с двумя усеченными противолежащими углами 3"/>
          <p:cNvSpPr/>
          <p:nvPr/>
        </p:nvSpPr>
        <p:spPr>
          <a:xfrm>
            <a:off x="755576" y="4971752"/>
            <a:ext cx="3960440" cy="739836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2300" dirty="0">
                <a:solidFill>
                  <a:schemeClr val="tx1"/>
                </a:solidFill>
              </a:rPr>
              <a:t>Педагогический мониторинг</a:t>
            </a:r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749677" y="3199743"/>
            <a:ext cx="3960440" cy="759756"/>
          </a:xfrm>
          <a:prstGeom prst="snip2DiagRect">
            <a:avLst/>
          </a:prstGeom>
          <a:solidFill>
            <a:srgbClr val="DEC3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300" dirty="0">
                <a:solidFill>
                  <a:schemeClr val="tx1"/>
                </a:solidFill>
              </a:rPr>
              <a:t>Психолого-педагогическая поддержка</a:t>
            </a: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755576" y="5805264"/>
            <a:ext cx="3960440" cy="648072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2300" dirty="0">
                <a:solidFill>
                  <a:schemeClr val="tx1"/>
                </a:solidFill>
              </a:rPr>
              <a:t>Совместная деятельность</a:t>
            </a:r>
          </a:p>
        </p:txBody>
      </p:sp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749677" y="4090807"/>
            <a:ext cx="3960440" cy="743246"/>
          </a:xfrm>
          <a:prstGeom prst="snip2Diag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>
                <a:solidFill>
                  <a:schemeClr val="tx1"/>
                </a:solidFill>
              </a:rPr>
              <a:t>Психолого- педагогическое просвещение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466" y="3238302"/>
            <a:ext cx="4622534" cy="3466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18558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784887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Игра - путь детей к познанию мира, в котором они живут и </a:t>
            </a:r>
            <a:r>
              <a:rPr lang="ru-RU" sz="28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который</a:t>
            </a:r>
          </a:p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</a:t>
            </a:r>
            <a:r>
              <a:rPr lang="ru-RU" sz="28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призваны изменить»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                                                                   </a:t>
            </a:r>
            <a:endParaRPr lang="ru-RU" sz="2400" dirty="0" smtClean="0">
              <a:solidFill>
                <a:srgbClr val="4E3B30">
                  <a:shade val="75000"/>
                </a:srgbClr>
              </a:solidFill>
              <a:latin typeface="Franklin Gothic Book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</a:t>
            </a:r>
            <a:r>
              <a:rPr lang="ru-RU" sz="2400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                                                                   А.М</a:t>
            </a:r>
            <a:r>
              <a:rPr lang="ru-RU" sz="2400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. Горький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0" y="3573016"/>
            <a:ext cx="2616645" cy="29133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67000"/>
            <a:ext cx="399097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362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610735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3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игровых 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технологий: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5254" y="2181765"/>
            <a:ext cx="2880260" cy="914400"/>
          </a:xfrm>
          <a:prstGeom prst="round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Эмоционально- 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9888" y="3276843"/>
            <a:ext cx="2895626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Диагностическая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55254" y="4343251"/>
            <a:ext cx="288026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Релаксационная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5254" y="5409659"/>
            <a:ext cx="2880260" cy="9144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Компенсаторная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28971" y="2181765"/>
            <a:ext cx="2880320" cy="914400"/>
          </a:xfrm>
          <a:prstGeom prst="round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64088" y="5429828"/>
            <a:ext cx="2878128" cy="914400"/>
          </a:xfrm>
          <a:prstGeom prst="roundRect">
            <a:avLst/>
          </a:prstGeom>
          <a:solidFill>
            <a:srgbClr val="33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Терапевтическая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31163" y="4392109"/>
            <a:ext cx="2878128" cy="914400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Социокультурная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64088" y="3286937"/>
            <a:ext cx="2878128" cy="9144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Самореализации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512" y="2923166"/>
            <a:ext cx="3096344" cy="375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92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764704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взрослые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сначала</a:t>
            </a:r>
          </a:p>
          <a:p>
            <a:pPr lvl="0" algn="r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были детьми, только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мало</a:t>
            </a:r>
          </a:p>
          <a:p>
            <a:pPr lvl="0" algn="r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кто из них об этом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помнит.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туан Экзюпери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13557"/>
            <a:ext cx="5544616" cy="48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89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5220072" y="394059"/>
            <a:ext cx="3722790" cy="144268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Игры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1" name="Капля 10"/>
          <p:cNvSpPr/>
          <p:nvPr/>
        </p:nvSpPr>
        <p:spPr>
          <a:xfrm rot="19749752">
            <a:off x="7081271" y="3290082"/>
            <a:ext cx="1544696" cy="1250115"/>
          </a:xfrm>
          <a:prstGeom prst="teardrop">
            <a:avLst>
              <a:gd name="adj" fmla="val 135198"/>
            </a:avLst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«Как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делать»</a:t>
            </a:r>
            <a:endParaRPr lang="ru-RU" sz="2000" dirty="0"/>
          </a:p>
        </p:txBody>
      </p:sp>
      <p:sp>
        <p:nvSpPr>
          <p:cNvPr id="12" name="Капля 11"/>
          <p:cNvSpPr/>
          <p:nvPr/>
        </p:nvSpPr>
        <p:spPr>
          <a:xfrm rot="19657904">
            <a:off x="5713738" y="4323624"/>
            <a:ext cx="1330770" cy="1350973"/>
          </a:xfrm>
          <a:prstGeom prst="teardrop">
            <a:avLst>
              <a:gd name="adj" fmla="val 129631"/>
            </a:avLst>
          </a:prstGeom>
          <a:solidFill>
            <a:srgbClr val="33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изме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-нить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?», </a:t>
            </a:r>
            <a:endParaRPr lang="ru-RU" sz="2000" dirty="0"/>
          </a:p>
        </p:txBody>
      </p:sp>
      <p:sp>
        <p:nvSpPr>
          <p:cNvPr id="13" name="Капля 12"/>
          <p:cNvSpPr/>
          <p:nvPr/>
        </p:nvSpPr>
        <p:spPr>
          <a:xfrm rot="20741792">
            <a:off x="6502608" y="2110934"/>
            <a:ext cx="1023744" cy="1277910"/>
          </a:xfrm>
          <a:prstGeom prst="teardrop">
            <a:avLst>
              <a:gd name="adj" fmla="val 185583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«Что де-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лать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?»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551" y="2062132"/>
            <a:ext cx="4094561" cy="2139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06579" y="4492136"/>
            <a:ext cx="1773614" cy="1917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2136"/>
            <a:ext cx="1715056" cy="1917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7765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152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Monotype Corsiva</vt:lpstr>
      <vt:lpstr>Times New Roman</vt:lpstr>
      <vt:lpstr>Тема Office</vt:lpstr>
      <vt:lpstr>МБДОУ-детский  сад №40 «Берёзка»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Марина</cp:lastModifiedBy>
  <cp:revision>79</cp:revision>
  <dcterms:created xsi:type="dcterms:W3CDTF">2013-01-06T18:32:13Z</dcterms:created>
  <dcterms:modified xsi:type="dcterms:W3CDTF">2023-02-01T13:35:57Z</dcterms:modified>
</cp:coreProperties>
</file>