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esProps" Target="presProps.xml" /><Relationship Id="rId18" Type="http://schemas.openxmlformats.org/officeDocument/2006/relationships/tableStyles" Target="tableStyles.xml" /><Relationship Id="rId1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/>
        </p:blipFill>
        <p:spPr bwMode="auto">
          <a:xfrm>
            <a:off x="143338" y="116631"/>
            <a:ext cx="11905322" cy="659040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3695733" y="4077073"/>
            <a:ext cx="4992554" cy="936103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12" name="Группа 11"/>
          <p:cNvGrpSpPr/>
          <p:nvPr userDrawn="1"/>
        </p:nvGrpSpPr>
        <p:grpSpPr bwMode="auto">
          <a:xfrm>
            <a:off x="3215681" y="3786978"/>
            <a:ext cx="5760638" cy="158406"/>
            <a:chOff x="1295466" y="3129578"/>
            <a:chExt cx="8009587" cy="326894"/>
          </a:xfrm>
          <a:solidFill>
            <a:srgbClr val="835A2D"/>
          </a:solidFill>
        </p:grpSpPr>
        <p:sp>
          <p:nvSpPr>
            <p:cNvPr id="5" name="Полилиния 4"/>
            <p:cNvSpPr/>
            <p:nvPr userDrawn="1"/>
          </p:nvSpPr>
          <p:spPr bwMode="auto">
            <a:xfrm>
              <a:off x="1295466" y="3205633"/>
              <a:ext cx="3768482" cy="87393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fill="norm" stroke="1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0" name="Полилиния 9"/>
            <p:cNvSpPr/>
            <p:nvPr userDrawn="1"/>
          </p:nvSpPr>
          <p:spPr bwMode="auto">
            <a:xfrm flipV="1">
              <a:off x="1295466" y="3290350"/>
              <a:ext cx="3768482" cy="87394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fill="norm" stroke="1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Овал 7"/>
            <p:cNvSpPr/>
            <p:nvPr userDrawn="1"/>
          </p:nvSpPr>
          <p:spPr bwMode="auto">
            <a:xfrm>
              <a:off x="4989841" y="3209049"/>
              <a:ext cx="167954" cy="167954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4" name="Овал 13"/>
            <p:cNvSpPr/>
            <p:nvPr userDrawn="1"/>
          </p:nvSpPr>
          <p:spPr bwMode="auto">
            <a:xfrm>
              <a:off x="5170309" y="3129578"/>
              <a:ext cx="326894" cy="326894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Группа 10"/>
            <p:cNvGrpSpPr/>
            <p:nvPr userDrawn="1"/>
          </p:nvGrpSpPr>
          <p:grpSpPr bwMode="auto">
            <a:xfrm flipH="1">
              <a:off x="5497203" y="3204294"/>
              <a:ext cx="3807850" cy="172111"/>
              <a:chOff x="1498666" y="3408833"/>
              <a:chExt cx="3862329" cy="172111"/>
            </a:xfrm>
            <a:grpFill/>
          </p:grpSpPr>
          <p:sp>
            <p:nvSpPr>
              <p:cNvPr id="15" name="Полилиния 14"/>
              <p:cNvSpPr/>
              <p:nvPr userDrawn="1"/>
            </p:nvSpPr>
            <p:spPr bwMode="auto">
              <a:xfrm>
                <a:off x="1498666" y="3408833"/>
                <a:ext cx="3768482" cy="87393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fill="norm" stroke="1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Полилиния 16"/>
              <p:cNvSpPr/>
              <p:nvPr userDrawn="1"/>
            </p:nvSpPr>
            <p:spPr bwMode="auto">
              <a:xfrm flipV="1">
                <a:off x="1498666" y="3493550"/>
                <a:ext cx="3768482" cy="87394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fill="norm" stroke="1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Овал 17"/>
              <p:cNvSpPr/>
              <p:nvPr userDrawn="1"/>
            </p:nvSpPr>
            <p:spPr bwMode="auto">
              <a:xfrm>
                <a:off x="5193041" y="3412249"/>
                <a:ext cx="167954" cy="167954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 bwMode="auto">
          <a:xfrm>
            <a:off x="2087641" y="2608326"/>
            <a:ext cx="8064895" cy="80350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38"/>
            <a:ext cx="27432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2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secHead" userDrawn="1">
  <p:cSld name="Section Header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/>
        </p:blipFill>
        <p:spPr bwMode="auto">
          <a:xfrm>
            <a:off x="143338" y="116631"/>
            <a:ext cx="11905322" cy="6590405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836713"/>
            <a:ext cx="10363199" cy="10081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060847"/>
            <a:ext cx="10363199" cy="3816425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22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</p:spPr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09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97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09599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09599" y="2174874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93368" y="2174874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393" y="1556791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766732" y="1916833"/>
            <a:ext cx="6815666" cy="4209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01" y="2752533"/>
            <a:ext cx="4011084" cy="33736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89717" y="4800600"/>
            <a:ext cx="7315200" cy="572616"/>
          </a:xfrm>
        </p:spPr>
        <p:txBody>
          <a:bodyPr anchor="b"/>
          <a:lstStyle>
            <a:lvl1pPr algn="ctr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7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2469611" y="1797125"/>
            <a:ext cx="7252776" cy="3000026"/>
          </a:xfrm>
          <a:prstGeom prst="rect">
            <a:avLst/>
          </a:prstGeom>
          <a:blipFill>
            <a:blip r:embed="rId2"/>
            <a:tile algn="tl" flip="none" sx="100000" sy="100000" tx="0" ty="0"/>
          </a:blipFill>
          <a:ln w="47625" cmpd="sng">
            <a:noFill/>
            <a:prstDash val="sysDot"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>
              <a:spcBef>
                <a:spcPts val="398"/>
              </a:spcBef>
              <a:buNone/>
              <a:defRPr lang="en-US" sz="1800" b="0" cap="none" spc="0">
                <a:solidFill>
                  <a:schemeClr val="bg1"/>
                </a:solidFill>
                <a:latin typeface="+mj-lt"/>
                <a:ea typeface="+mj-ea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3"/>
          </p:nvPr>
        </p:nvSpPr>
        <p:spPr bwMode="auto">
          <a:xfrm>
            <a:off x="2316479" y="5445223"/>
            <a:ext cx="7559039" cy="648072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cap="none" spc="28">
                <a:solidFill>
                  <a:srgbClr val="603636"/>
                </a:solidFill>
                <a:latin typeface="+mn-lt"/>
                <a:ea typeface="+mn-ea"/>
                <a:cs typeface="Arial"/>
              </a:defRPr>
            </a:lvl1pPr>
            <a:lvl2pPr marL="171450" indent="1587">
              <a:buNone/>
              <a:defRPr>
                <a:solidFill>
                  <a:schemeClr val="bg2"/>
                </a:solidFill>
              </a:defRPr>
            </a:lvl2pPr>
            <a:lvl3pPr marL="344487" indent="6349">
              <a:buNone/>
              <a:defRPr>
                <a:solidFill>
                  <a:schemeClr val="bg2"/>
                </a:solidFill>
              </a:defRPr>
            </a:lvl3pPr>
            <a:lvl4pPr marL="515937" indent="3174">
              <a:buNone/>
              <a:defRPr>
                <a:solidFill>
                  <a:schemeClr val="bg2"/>
                </a:solidFill>
              </a:defRPr>
            </a:lvl4pPr>
            <a:lvl5pPr marL="688974" indent="-1587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4" Type="http://schemas.openxmlformats.org/officeDocument/2006/relationships/image" Target="../media/image3.png"/><Relationship Id="rId15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/>
        </p:blipFill>
        <p:spPr bwMode="auto">
          <a:xfrm>
            <a:off x="143338" y="116631"/>
            <a:ext cx="11905322" cy="659040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-144693" y="-24174"/>
            <a:ext cx="12481386" cy="1538631"/>
          </a:xfrm>
          <a:prstGeom prst="rect">
            <a:avLst/>
          </a:prstGeom>
        </p:spPr>
      </p:pic>
      <p:grpSp>
        <p:nvGrpSpPr>
          <p:cNvPr id="77" name="Группа 76"/>
          <p:cNvGrpSpPr/>
          <p:nvPr/>
        </p:nvGrpSpPr>
        <p:grpSpPr bwMode="auto">
          <a:xfrm>
            <a:off x="4198007" y="1074073"/>
            <a:ext cx="3795982" cy="122679"/>
            <a:chOff x="1295466" y="3129578"/>
            <a:chExt cx="8009587" cy="326894"/>
          </a:xfrm>
          <a:solidFill>
            <a:srgbClr val="835A2D"/>
          </a:solidFill>
        </p:grpSpPr>
        <p:sp>
          <p:nvSpPr>
            <p:cNvPr id="78" name="Полилиния 77"/>
            <p:cNvSpPr/>
            <p:nvPr userDrawn="1"/>
          </p:nvSpPr>
          <p:spPr bwMode="auto">
            <a:xfrm>
              <a:off x="1295466" y="3205633"/>
              <a:ext cx="3768482" cy="87393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fill="norm" stroke="1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79" name="Полилиния 78"/>
            <p:cNvSpPr/>
            <p:nvPr userDrawn="1"/>
          </p:nvSpPr>
          <p:spPr bwMode="auto">
            <a:xfrm flipV="1">
              <a:off x="1295466" y="3290350"/>
              <a:ext cx="3768482" cy="87394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fill="norm" stroke="1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0" name="Овал 79"/>
            <p:cNvSpPr/>
            <p:nvPr userDrawn="1"/>
          </p:nvSpPr>
          <p:spPr bwMode="auto">
            <a:xfrm>
              <a:off x="4989841" y="3209049"/>
              <a:ext cx="167954" cy="167954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81" name="Овал 80"/>
            <p:cNvSpPr/>
            <p:nvPr userDrawn="1"/>
          </p:nvSpPr>
          <p:spPr bwMode="auto">
            <a:xfrm>
              <a:off x="5170309" y="3129578"/>
              <a:ext cx="326894" cy="326894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82" name="Группа 81"/>
            <p:cNvGrpSpPr/>
            <p:nvPr userDrawn="1"/>
          </p:nvGrpSpPr>
          <p:grpSpPr bwMode="auto">
            <a:xfrm flipH="1">
              <a:off x="5497203" y="3204294"/>
              <a:ext cx="3807850" cy="172111"/>
              <a:chOff x="1498666" y="3408833"/>
              <a:chExt cx="3862329" cy="172111"/>
            </a:xfrm>
            <a:grpFill/>
          </p:grpSpPr>
          <p:sp>
            <p:nvSpPr>
              <p:cNvPr id="83" name="Полилиния 82"/>
              <p:cNvSpPr/>
              <p:nvPr userDrawn="1"/>
            </p:nvSpPr>
            <p:spPr bwMode="auto">
              <a:xfrm>
                <a:off x="1498666" y="3408833"/>
                <a:ext cx="3768482" cy="87393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fill="norm" stroke="1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4" name="Полилиния 83"/>
              <p:cNvSpPr/>
              <p:nvPr userDrawn="1"/>
            </p:nvSpPr>
            <p:spPr bwMode="auto">
              <a:xfrm flipV="1">
                <a:off x="1498666" y="3493550"/>
                <a:ext cx="3768482" cy="87394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fill="norm" stroke="1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5" name="Овал 84"/>
              <p:cNvSpPr/>
              <p:nvPr userDrawn="1"/>
            </p:nvSpPr>
            <p:spPr bwMode="auto">
              <a:xfrm>
                <a:off x="5193041" y="3412249"/>
                <a:ext cx="167954" cy="167954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2063551" y="274638"/>
            <a:ext cx="8064895" cy="803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 bwMode="auto">
          <a:xfrm>
            <a:off x="911423" y="1772815"/>
            <a:ext cx="10369152" cy="4392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6" name="Дата 4"/>
          <p:cNvSpPr>
            <a:spLocks noGrp="1"/>
          </p:cNvSpPr>
          <p:nvPr>
            <p:ph type="dt" sz="half" idx="2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7" name="Нижний колонтитул 5"/>
          <p:cNvSpPr>
            <a:spLocks noGrp="1"/>
          </p:cNvSpPr>
          <p:nvPr>
            <p:ph type="ftr" sz="quarter" idx="3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4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398"/>
        </a:spcBef>
        <a:buNone/>
        <a:defRPr sz="3200" b="1" cap="none" spc="0">
          <a:solidFill>
            <a:schemeClr val="accent2">
              <a:lumMod val="50000"/>
            </a:schemeClr>
          </a:solidFill>
          <a:latin typeface="+mj-lt"/>
          <a:ea typeface="+mj-ea"/>
          <a:cs typeface="Arial"/>
        </a:defRPr>
      </a:lvl1pPr>
    </p:titleStyle>
    <p:bodyStyle>
      <a:lvl1pPr marL="355599" indent="-355599" algn="l" defTabSz="914400">
        <a:lnSpc>
          <a:spcPct val="100000"/>
        </a:lnSpc>
        <a:spcBef>
          <a:spcPts val="599"/>
        </a:spcBef>
        <a:spcAft>
          <a:spcPts val="0"/>
        </a:spcAft>
        <a:buClr>
          <a:schemeClr val="accent1"/>
        </a:buClr>
        <a:buFont typeface="Wingdings"/>
        <a:buChar char="v"/>
        <a:defRPr sz="2800" b="0" i="0" cap="none" spc="28">
          <a:solidFill>
            <a:srgbClr val="603636"/>
          </a:solidFill>
          <a:latin typeface="+mn-lt"/>
          <a:ea typeface="+mn-ea"/>
          <a:cs typeface="Arial"/>
        </a:defRPr>
      </a:lvl1pPr>
      <a:lvl2pPr marL="9032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Courier New"/>
        <a:buChar char="o"/>
        <a:defRPr sz="2400">
          <a:solidFill>
            <a:srgbClr val="835A2D"/>
          </a:solidFill>
          <a:latin typeface="+mn-lt"/>
          <a:ea typeface="+mn-ea"/>
          <a:cs typeface="Arial"/>
        </a:defRPr>
      </a:lvl2pPr>
      <a:lvl3pPr marL="12588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Wingdings"/>
        <a:buChar char="v"/>
        <a:defRPr sz="2000">
          <a:solidFill>
            <a:srgbClr val="603636"/>
          </a:solidFill>
          <a:latin typeface="+mn-lt"/>
          <a:ea typeface="+mn-ea"/>
          <a:cs typeface="Arial"/>
        </a:defRPr>
      </a:lvl3pPr>
      <a:lvl4pPr marL="16144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Courier New"/>
        <a:buChar char="o"/>
        <a:defRPr sz="1800">
          <a:solidFill>
            <a:srgbClr val="835A2D"/>
          </a:solidFill>
          <a:latin typeface="+mn-lt"/>
          <a:ea typeface="+mn-ea"/>
          <a:cs typeface="Arial"/>
        </a:defRPr>
      </a:lvl4pPr>
      <a:lvl5pPr marL="2149474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Wingdings"/>
        <a:buChar char="Ø"/>
        <a:defRPr sz="1800">
          <a:solidFill>
            <a:srgbClr val="603636"/>
          </a:solidFill>
          <a:latin typeface="+mn-lt"/>
          <a:ea typeface="+mn-ea"/>
          <a:cs typeface="Arial"/>
        </a:defRPr>
      </a:lvl5pPr>
      <a:lvl6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u.wikipedia.org/wiki/%D0%A1%D0%B0%D0%BD%D1%81%D0%BA%D1%80%D0%B8%D1%82" TargetMode="External"/><Relationship Id="rId3" Type="http://schemas.openxmlformats.org/officeDocument/2006/relationships/hyperlink" Target="https://ru.wikipedia.org/wiki/%D0%9C%D0%B5%D0%B6%D0%B4%D1%83%D0%BD%D0%B0%D1%80%D0%BE%D0%B4%D0%BD%D1%8B%D0%B9_%D0%B0%D0%BB%D1%84%D0%B0%D0%B2%D0%B8%D1%82_%D1%82%D1%80%D0%B0%D0%BD%D1%81%D0%BB%D0%B8%D1%82%D0%B5%D1%80%D0%B0%D1%86%D0%B8%D0%B8_%D1%81%D0%B0%D0%BD%D1%81%D0%BA%D1%80%D0%B8%D1%82%D0%B0" TargetMode="External"/><Relationship Id="rId4" Type="http://schemas.openxmlformats.org/officeDocument/2006/relationships/hyperlink" Target="https://ru.wikipedia.org/wiki/%D0%9F%D1%80%D0%BE%D1%81%D0%B2%D0%B5%D1%82%D0%BB%D0%B5%D0%BD%D0%B8%D0%B5" TargetMode="Externa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u.wikipedia.org/wiki/%D0%9F%D1%8F%D1%82%D1%8C_%D0%BE%D0%B1%D0%B5%D1%82%D0%BE%D0%B2" TargetMode="Externa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Буддийское учения о добродетелях.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510637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Вопросы</a:t>
            </a:r>
            <a:endParaRPr/>
          </a:p>
        </p:txBody>
      </p:sp>
      <p:sp>
        <p:nvSpPr>
          <p:cNvPr id="996360890" name="Текст 2"/>
          <p:cNvSpPr>
            <a:spLocks noGrp="1"/>
          </p:cNvSpPr>
          <p:nvPr>
            <p:ph idx="1"/>
          </p:nvPr>
        </p:nvSpPr>
        <p:spPr bwMode="auto">
          <a:xfrm flipH="0" flipV="0">
            <a:off x="609597" y="1600200"/>
            <a:ext cx="10972800" cy="4800600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/>
              <a:t>Как вы поняли, что означает слово «совершенство»?Какие совершенства должен воспитывать в себе буддист?</a:t>
            </a:r>
            <a:endParaRPr/>
          </a:p>
          <a:p>
            <a:pPr>
              <a:defRPr/>
            </a:pPr>
            <a:r>
              <a:rPr/>
              <a:t>В чем заключается щедрость с точки зрения буддийского учения?Найти среди иллюстраций в учебнике те, которые относиться к этому вопросу, прокомментировать, что них изображено.</a:t>
            </a:r>
            <a:endParaRPr/>
          </a:p>
          <a:p>
            <a:pPr>
              <a:defRPr/>
            </a:pPr>
            <a:r>
              <a:rPr/>
              <a:t>Объясните,что такое нравственность с точки зрения буддийского учения? Найти подходящую иллюстрацию в учебнике и прокомментировать.</a:t>
            </a:r>
            <a:endParaRPr/>
          </a:p>
          <a:p>
            <a:pPr>
              <a:defRPr/>
            </a:pPr>
            <a:r>
              <a:rPr/>
              <a:t>Что дает человеку терпения с точки зрения буддийского учения?</a:t>
            </a:r>
            <a:r>
              <a:rPr lang="ru-RU" sz="2800" b="0" i="0" u="none" strike="noStrike" cap="none" spc="27">
                <a:solidFill>
                  <a:srgbClr val="603636"/>
                </a:solidFill>
                <a:latin typeface="Times New Roman"/>
                <a:ea typeface="Arial"/>
                <a:cs typeface="Arial"/>
              </a:rPr>
              <a:t>Найти подходящую иллюстрацию в учебнике и прокомментировать.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1410945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Шесть парамит</a:t>
            </a:r>
            <a:endParaRPr/>
          </a:p>
        </p:txBody>
      </p:sp>
      <p:sp>
        <p:nvSpPr>
          <p:cNvPr id="313584680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algn="ctr">
              <a:defRPr/>
            </a:pPr>
            <a:r>
              <a:rPr sz="3600" b="1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Парамита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(</a:t>
            </a:r>
            <a:r>
              <a:rPr sz="3600" b="0" i="0" u="sng">
                <a:solidFill>
                  <a:srgbClr val="202122"/>
                </a:solidFill>
                <a:latin typeface="Arial"/>
                <a:ea typeface="Arial"/>
                <a:cs typeface="Arial"/>
                <a:hlinkClick r:id="rId2" tooltip="Санскрит"/>
              </a:rPr>
              <a:t>санскр.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प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ा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र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म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ि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त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ा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,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3600" b="0" i="0" u="sng">
                <a:solidFill>
                  <a:srgbClr val="202122"/>
                </a:solidFill>
                <a:latin typeface="Arial"/>
                <a:ea typeface="Arial"/>
                <a:cs typeface="Arial"/>
                <a:hlinkClick r:id="rId3" tooltip="Международный алфавит транслитерации санскрита"/>
              </a:rPr>
              <a:t>IAST</a:t>
            </a: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:</a:t>
            </a: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3600" b="0" i="0" u="none">
                <a:solidFill>
                  <a:srgbClr val="202122"/>
                </a:solidFill>
                <a:latin typeface="Arial Unicode MS"/>
                <a:ea typeface="Arial Unicode MS"/>
                <a:cs typeface="Arial Unicode MS"/>
              </a:rPr>
              <a:t>pāramitā</a:t>
            </a:r>
            <a:r>
              <a:rPr sz="3600" b="0" i="0" u="none">
                <a:solidFill>
                  <a:srgbClr val="202122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«ведущий на другой берег»)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— это шесть взаимосвязанных действий, «переправляющих на тот берег океана существования», то есть приводящих к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3600" b="0" i="0" u="sng">
                <a:solidFill>
                  <a:srgbClr val="202122"/>
                </a:solidFill>
                <a:latin typeface="Arial"/>
                <a:ea typeface="Arial"/>
                <a:cs typeface="Arial"/>
                <a:hlinkClick r:id="rId4" tooltip="Просветление"/>
              </a:rPr>
              <a:t>просветлению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; это </a:t>
            </a:r>
            <a:r>
              <a:rPr sz="3600" b="1" i="1" u="sng">
                <a:solidFill>
                  <a:srgbClr val="00B050"/>
                </a:solidFill>
                <a:latin typeface="Arial"/>
                <a:ea typeface="Arial"/>
                <a:cs typeface="Arial"/>
              </a:rPr>
              <a:t>«Освобождающие действия».</a:t>
            </a:r>
            <a:endParaRPr sz="15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461834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Шесть парамит</a:t>
            </a:r>
            <a:endParaRPr/>
          </a:p>
        </p:txBody>
      </p:sp>
      <p:sp>
        <p:nvSpPr>
          <p:cNvPr id="1495044462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40000" lnSpcReduction="12000"/>
          </a:bodyPr>
          <a:lstStyle/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r>
              <a:rPr sz="4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разных школах буддизма используются списки </a:t>
            </a:r>
            <a:r>
              <a:rPr sz="4800" b="1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шести</a:t>
            </a:r>
            <a:r>
              <a:rPr sz="4800" b="1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парамит:</a:t>
            </a:r>
            <a:r>
              <a:rPr sz="2800" b="1" i="0" u="sng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     </a:t>
            </a:r>
            <a:endParaRPr sz="28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        </a:t>
            </a:r>
            <a:endParaRPr sz="28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sz="4800" b="1" i="1" u="none">
                <a:solidFill>
                  <a:srgbClr val="00B0F0"/>
                </a:solidFill>
                <a:latin typeface="Arial"/>
                <a:ea typeface="Arial"/>
                <a:cs typeface="Arial"/>
              </a:rPr>
              <a:t>Э</a:t>
            </a:r>
            <a:r>
              <a:rPr sz="4800" b="1" i="1" u="none">
                <a:solidFill>
                  <a:srgbClr val="00B0F0"/>
                </a:solidFill>
                <a:latin typeface="Arial"/>
                <a:ea typeface="Arial"/>
                <a:cs typeface="Arial"/>
              </a:rPr>
              <a:t>т</a:t>
            </a:r>
            <a:r>
              <a:rPr sz="4800" b="1" i="1" u="none">
                <a:solidFill>
                  <a:srgbClr val="00B0F0"/>
                </a:solidFill>
                <a:latin typeface="Arial"/>
                <a:ea typeface="Arial"/>
                <a:cs typeface="Arial"/>
              </a:rPr>
              <a:t>и</a:t>
            </a:r>
            <a:r>
              <a:rPr sz="4800" b="1" i="1" u="none">
                <a:solidFill>
                  <a:srgbClr val="00B0F0"/>
                </a:solidFill>
                <a:latin typeface="Arial"/>
                <a:ea typeface="Arial"/>
                <a:cs typeface="Arial"/>
              </a:rPr>
              <a:t>к</a:t>
            </a:r>
            <a:r>
              <a:rPr sz="4800" b="1" i="1" u="none">
                <a:solidFill>
                  <a:srgbClr val="00B0F0"/>
                </a:solidFill>
                <a:latin typeface="Arial"/>
                <a:ea typeface="Arial"/>
                <a:cs typeface="Arial"/>
              </a:rPr>
              <a:t>а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(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ш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и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л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а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: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4800" b="0" i="0" u="sng">
                <a:solidFill>
                  <a:srgbClr val="202122"/>
                </a:solidFill>
                <a:latin typeface="Arial"/>
                <a:ea typeface="Arial"/>
                <a:cs typeface="Arial"/>
                <a:hlinkClick r:id="rId2" tooltip="Пять обетов"/>
              </a:rPr>
              <a:t>Панчашила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) Означает вести осмысленную, полезную для себя и других жизнь. Практично придерживаться осмысленного, и избегать негативного на уровне тела, речи и ума.</a:t>
            </a:r>
            <a:endParaRPr sz="48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lang="ru-RU" sz="4800" b="1" i="1" u="none" strike="noStrike" cap="none" spc="27">
                <a:solidFill>
                  <a:srgbClr val="00B050"/>
                </a:solidFill>
                <a:latin typeface="Arial"/>
                <a:ea typeface="Arial"/>
                <a:cs typeface="Arial"/>
              </a:rPr>
              <a:t>Терпение</a:t>
            </a:r>
            <a:r>
              <a:rPr lang="ru-RU" sz="4800" b="0" i="0" u="none" strike="noStrike" cap="none" spc="27">
                <a:solidFill>
                  <a:srgbClr val="FFC000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4800" b="0" i="0" u="none" strike="noStrike" cap="none" spc="27">
                <a:solidFill>
                  <a:srgbClr val="FFC000"/>
                </a:solidFill>
                <a:latin typeface="Arial"/>
                <a:ea typeface="Arial"/>
                <a:cs typeface="Arial"/>
              </a:rPr>
              <a:t>(кшанти) </a:t>
            </a:r>
            <a:r>
              <a:rPr lang="ru-RU" sz="4800" b="0" i="0" u="none" strike="noStrike" cap="none" spc="27">
                <a:solidFill>
                  <a:srgbClr val="202122"/>
                </a:solidFill>
                <a:latin typeface="Arial"/>
                <a:ea typeface="Arial"/>
                <a:cs typeface="Arial"/>
              </a:rPr>
              <a:t>Не терять то, что накоплено положительного, в «огне злости». Это не означает «подставление другой щеки» — это значит действовать эффективно, но без гнева.</a:t>
            </a:r>
            <a:endParaRPr sz="48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sz="4800" b="1" i="1" u="none">
                <a:solidFill>
                  <a:srgbClr val="FF0000"/>
                </a:solidFill>
                <a:latin typeface="Arial"/>
                <a:ea typeface="Arial"/>
                <a:cs typeface="Arial"/>
              </a:rPr>
              <a:t>Щедрост</a:t>
            </a:r>
            <a:r>
              <a:rPr sz="4800" b="1" i="0" u="none">
                <a:solidFill>
                  <a:srgbClr val="FF0000"/>
                </a:solidFill>
                <a:latin typeface="Arial"/>
                <a:ea typeface="Arial"/>
                <a:cs typeface="Arial"/>
              </a:rPr>
              <a:t>ь</a:t>
            </a:r>
            <a:r>
              <a:rPr sz="4800" b="0" i="0" u="none">
                <a:solidFill>
                  <a:schemeClr val="accent2"/>
                </a:solidFill>
                <a:latin typeface="Arial"/>
                <a:ea typeface="Arial"/>
                <a:cs typeface="Arial"/>
              </a:rPr>
              <a:t>(дана)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Действия открывающее любую ситуацию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. Щедрость может практиковаться на уровне материальных вещей,силы и радости,образования и т.д,но наилучший вид</a:t>
            </a:r>
            <a:r>
              <a:rPr sz="4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 щедрости- это дарить другим развитие и знания о природе ума, то есть Дхарму (Учение Будды),делая их независимыми на высочайшим уровне. </a:t>
            </a:r>
            <a:r>
              <a:rPr sz="36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         </a:t>
            </a: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                      </a:t>
            </a:r>
            <a:r>
              <a:rPr sz="28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.</a:t>
            </a:r>
            <a:endParaRPr sz="28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br>
              <a:rPr sz="130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</a:br>
            <a:r>
              <a:rPr sz="105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324619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Шесть парамит</a:t>
            </a:r>
            <a:endParaRPr sz="3200"/>
          </a:p>
        </p:txBody>
      </p:sp>
      <p:sp>
        <p:nvSpPr>
          <p:cNvPr id="1652337928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algn="just">
              <a:defRPr/>
            </a:pPr>
            <a:r>
              <a:rPr sz="2400" b="1" i="0" u="none">
                <a:solidFill>
                  <a:srgbClr val="FF0000"/>
                </a:solidFill>
                <a:latin typeface="Arial"/>
                <a:ea typeface="Arial"/>
                <a:cs typeface="Arial"/>
              </a:rPr>
              <a:t>Усердие</a:t>
            </a:r>
            <a:r>
              <a:rPr sz="24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24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— трудолюбие, много работать, не теряя свежей радости усилий. Только вкладывая во что-либо большие усилия без уныния и лени, можно добиться доступа к особым качествам и энергиям и эффективно двигаться к цели.</a:t>
            </a:r>
            <a:endParaRPr sz="24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sz="2400" b="1" i="0" u="none">
                <a:solidFill>
                  <a:srgbClr val="00B050"/>
                </a:solidFill>
                <a:latin typeface="Arial"/>
                <a:ea typeface="Arial"/>
                <a:cs typeface="Arial"/>
              </a:rPr>
              <a:t>Медитация</a:t>
            </a:r>
            <a:r>
              <a:rPr sz="24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 </a:t>
            </a:r>
            <a:r>
              <a:rPr sz="24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,, как в лаборатории, формируется навык работы с умом, развивается дистанция к появляющимся и исчезающим мыслям и чувствам и глубинное видение его природы.</a:t>
            </a:r>
            <a:endParaRPr sz="2400" b="0" i="0" u="none">
              <a:solidFill>
                <a:srgbClr val="202122"/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sz="2400" b="1" i="0" u="none">
                <a:solidFill>
                  <a:srgbClr val="FFC000"/>
                </a:solidFill>
                <a:latin typeface="Arial"/>
                <a:ea typeface="Arial"/>
                <a:cs typeface="Arial"/>
              </a:rPr>
              <a:t>Мудрость. </a:t>
            </a:r>
            <a:r>
              <a:rPr sz="2400" b="1" i="0" u="none">
                <a:solidFill>
                  <a:schemeClr val="bg1"/>
                </a:solidFill>
                <a:latin typeface="Arial"/>
                <a:ea typeface="Arial"/>
                <a:cs typeface="Arial"/>
              </a:rPr>
              <a:t>Знание истинной природы ума - пустоты - </a:t>
            </a:r>
            <a:r>
              <a:rPr sz="2400" b="0" i="0" u="none">
                <a:solidFill>
                  <a:srgbClr val="202122"/>
                </a:solidFill>
                <a:latin typeface="Arial"/>
                <a:ea typeface="Arial"/>
                <a:cs typeface="Arial"/>
              </a:rPr>
              <a:t>«открытости,ясности и безграничности».Подлинная спонтанная мудрость-это не множество идей, а интуитивное понимание всего. </a:t>
            </a:r>
            <a:endParaRPr sz="1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4544848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Вопросы.</a:t>
            </a:r>
            <a:endParaRPr/>
          </a:p>
        </p:txBody>
      </p:sp>
      <p:sp>
        <p:nvSpPr>
          <p:cNvPr id="1493342674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/>
              <a:t>О каких парамитах (совершенствах) вы узнали на уроке? Назовите их.</a:t>
            </a:r>
            <a:endParaRPr/>
          </a:p>
          <a:p>
            <a:pPr>
              <a:defRPr/>
            </a:pPr>
            <a:r>
              <a:rPr/>
              <a:t>Как вы поняли что такое внутренняя дисциплина? Зачем она нужна?</a:t>
            </a:r>
            <a:endParaRPr/>
          </a:p>
          <a:p>
            <a:pPr>
              <a:defRPr/>
            </a:pPr>
            <a:r>
              <a:rPr/>
              <a:t>Для чего нужно развивать в себе совершенство нравственности, щедрости и терпения?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1771635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Буддийское учения о добродетелях.</a:t>
            </a:r>
            <a:endParaRPr/>
          </a:p>
        </p:txBody>
      </p:sp>
      <p:sp>
        <p:nvSpPr>
          <p:cNvPr id="2086502026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/>
              <a:t>Что вы знаете о пути духовного совершенства и восьми принципах?</a:t>
            </a:r>
            <a:endParaRPr/>
          </a:p>
          <a:p>
            <a:pPr>
              <a:defRPr/>
            </a:pPr>
            <a:r>
              <a:rPr/>
              <a:t>Какие советы дал Будда своему сыну?Как эти советы могут помочь в повседневной жизни?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93808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Вы узнаете.</a:t>
            </a:r>
            <a:endParaRPr/>
          </a:p>
        </p:txBody>
      </p:sp>
      <p:sp>
        <p:nvSpPr>
          <p:cNvPr id="470786697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/>
              <a:t>О путях совершенствования ума человека через щедрость, нравственность и терпения.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0425829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Задания</a:t>
            </a:r>
            <a:endParaRPr/>
          </a:p>
        </p:txBody>
      </p:sp>
      <p:sp>
        <p:nvSpPr>
          <p:cNvPr id="1526335720" name="Текст 2"/>
          <p:cNvSpPr>
            <a:spLocks noGrp="1"/>
          </p:cNvSpPr>
          <p:nvPr>
            <p:ph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Clr>
                <a:schemeClr val="accent1"/>
              </a:buClr>
              <a:buFont typeface="Wingdings"/>
              <a:buNone/>
              <a:defRPr/>
            </a:pPr>
            <a:r>
              <a:rPr/>
              <a:t>№1</a:t>
            </a:r>
            <a:endParaRPr/>
          </a:p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r>
              <a:rPr/>
              <a:t>Разобрать по составу слово </a:t>
            </a:r>
            <a:r>
              <a:rPr b="1" i="1"/>
              <a:t>«добродетель»</a:t>
            </a:r>
            <a:r>
              <a:rPr/>
              <a:t>. Попытайся объяснить значения этого слова. Образуйте прилагательное от слова </a:t>
            </a:r>
            <a:r>
              <a:rPr b="1" i="1"/>
              <a:t>«добродетель»</a:t>
            </a:r>
            <a:r>
              <a:rPr/>
              <a:t>.  </a:t>
            </a:r>
            <a:endParaRPr/>
          </a:p>
          <a:p>
            <a:pPr marL="0" indent="0" algn="ctr">
              <a:buClr>
                <a:schemeClr val="accent1"/>
              </a:buClr>
              <a:buFont typeface="Wingdings"/>
              <a:buNone/>
              <a:defRPr/>
            </a:pPr>
            <a:r>
              <a:rPr/>
              <a:t>№2</a:t>
            </a:r>
            <a:endParaRPr/>
          </a:p>
          <a:p>
            <a:pPr marL="0" indent="0" algn="just">
              <a:buClr>
                <a:schemeClr val="accent1"/>
              </a:buClr>
              <a:buFont typeface="Wingdings"/>
              <a:buNone/>
              <a:defRPr/>
            </a:pPr>
            <a:r>
              <a:rPr/>
              <a:t>Образуйте прилагательное от слова </a:t>
            </a:r>
            <a:r>
              <a:rPr b="1" i="1"/>
              <a:t>«нравственность»</a:t>
            </a:r>
            <a:r>
              <a:rPr/>
              <a:t>. Дать объяснение словосочетанию </a:t>
            </a:r>
            <a:r>
              <a:rPr b="1" i="1"/>
              <a:t>«нравственный человек»</a:t>
            </a:r>
            <a:r>
              <a:rPr/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2311731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Буддийское учения о добродетелях.</a:t>
            </a:r>
            <a:endParaRPr/>
          </a:p>
        </p:txBody>
      </p:sp>
      <p:sp>
        <p:nvSpPr>
          <p:cNvPr id="505833650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endParaRPr/>
          </a:p>
        </p:txBody>
      </p:sp>
      <p:pic>
        <p:nvPicPr>
          <p:cNvPr id="30222108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628775" y="1600200"/>
            <a:ext cx="8934449" cy="4905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9820143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Буддийское учения о добродетелях.</a:t>
            </a:r>
            <a:endParaRPr/>
          </a:p>
        </p:txBody>
      </p:sp>
      <p:sp>
        <p:nvSpPr>
          <p:cNvPr id="907068131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Clr>
                <a:schemeClr val="accent1"/>
              </a:buClr>
              <a:buFont typeface="Wingdings"/>
              <a:buNone/>
              <a:defRPr/>
            </a:pPr>
            <a:r>
              <a:rPr/>
              <a:t> Заполните таблицу в тетради.</a:t>
            </a:r>
            <a:endParaRPr/>
          </a:p>
        </p:txBody>
      </p:sp>
      <p:pic>
        <p:nvPicPr>
          <p:cNvPr id="2872679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2499" y="2371724"/>
            <a:ext cx="10287000" cy="2114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213273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Буддийское учения о добродетелях.</a:t>
            </a:r>
            <a:endParaRPr sz="3200"/>
          </a:p>
        </p:txBody>
      </p:sp>
      <p:sp>
        <p:nvSpPr>
          <p:cNvPr id="1841227111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endParaRPr/>
          </a:p>
        </p:txBody>
      </p:sp>
      <p:pic>
        <p:nvPicPr>
          <p:cNvPr id="208762909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215538" y="1371599"/>
            <a:ext cx="4681058" cy="5372100"/>
          </a:xfrm>
          <a:prstGeom prst="rect">
            <a:avLst/>
          </a:prstGeom>
        </p:spPr>
      </p:pic>
      <p:pic>
        <p:nvPicPr>
          <p:cNvPr id="190651057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6724" y="1685925"/>
            <a:ext cx="5238749" cy="3486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0416348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Буддийское учения о добродетелях.</a:t>
            </a:r>
            <a:endParaRPr sz="3200"/>
          </a:p>
        </p:txBody>
      </p:sp>
      <p:sp>
        <p:nvSpPr>
          <p:cNvPr id="1287914210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endParaRPr/>
          </a:p>
        </p:txBody>
      </p:sp>
      <p:pic>
        <p:nvPicPr>
          <p:cNvPr id="145067399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081587" y="1512887"/>
            <a:ext cx="6719147" cy="5057774"/>
          </a:xfrm>
          <a:prstGeom prst="rect">
            <a:avLst/>
          </a:prstGeom>
        </p:spPr>
      </p:pic>
      <p:pic>
        <p:nvPicPr>
          <p:cNvPr id="21556781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83974" y="1676399"/>
            <a:ext cx="2919270" cy="48386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413869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Буддийское учения о добродетелях.</a:t>
            </a:r>
            <a:endParaRPr sz="3200"/>
          </a:p>
        </p:txBody>
      </p:sp>
      <p:sp>
        <p:nvSpPr>
          <p:cNvPr id="827172164" name="Текст 2"/>
          <p:cNvSpPr>
            <a:spLocks noGrp="1"/>
          </p:cNvSpPr>
          <p:nvPr>
            <p:ph idx="1"/>
          </p:nvPr>
        </p:nvSpPr>
        <p:spPr bwMode="auto">
          <a:xfrm>
            <a:off x="609598" y="1600200"/>
            <a:ext cx="10972800" cy="452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endParaRPr/>
          </a:p>
        </p:txBody>
      </p:sp>
      <p:pic>
        <p:nvPicPr>
          <p:cNvPr id="162295176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38099" y="1714500"/>
            <a:ext cx="7658100" cy="3695699"/>
          </a:xfrm>
          <a:prstGeom prst="rect">
            <a:avLst/>
          </a:prstGeom>
        </p:spPr>
      </p:pic>
      <p:pic>
        <p:nvPicPr>
          <p:cNvPr id="38667394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7677149" y="2255837"/>
            <a:ext cx="4629149" cy="3086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lassic">
  <a:themeElements>
    <a:clrScheme name="Classic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R7-Office/7.2.0.134</Application>
  <DocSecurity>0</DocSecurity>
  <PresentationFormat>Widescreen</PresentationFormat>
  <Paragraphs>0</Paragraphs>
  <Slides>14</Slides>
  <Notes>14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Аnna Vasilieva</cp:lastModifiedBy>
  <cp:revision>10</cp:revision>
  <dcterms:created xsi:type="dcterms:W3CDTF">2012-12-03T06:56:55Z</dcterms:created>
  <dcterms:modified xsi:type="dcterms:W3CDTF">2023-02-01T13:43:30Z</dcterms:modified>
  <cp:category/>
  <cp:contentStatus/>
  <cp:version/>
</cp:coreProperties>
</file>