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7"/>
  </p:notesMasterIdLst>
  <p:sldIdLst>
    <p:sldId id="256" r:id="rId2"/>
    <p:sldId id="262" r:id="rId3"/>
    <p:sldId id="281" r:id="rId4"/>
    <p:sldId id="268" r:id="rId5"/>
    <p:sldId id="290" r:id="rId6"/>
    <p:sldId id="270" r:id="rId7"/>
    <p:sldId id="297" r:id="rId8"/>
    <p:sldId id="259" r:id="rId9"/>
    <p:sldId id="257" r:id="rId10"/>
    <p:sldId id="260" r:id="rId11"/>
    <p:sldId id="275" r:id="rId12"/>
    <p:sldId id="291" r:id="rId13"/>
    <p:sldId id="271" r:id="rId14"/>
    <p:sldId id="298" r:id="rId15"/>
    <p:sldId id="286" r:id="rId16"/>
    <p:sldId id="300" r:id="rId17"/>
    <p:sldId id="258" r:id="rId18"/>
    <p:sldId id="285" r:id="rId19"/>
    <p:sldId id="301" r:id="rId20"/>
    <p:sldId id="302" r:id="rId21"/>
    <p:sldId id="305" r:id="rId22"/>
    <p:sldId id="304" r:id="rId23"/>
    <p:sldId id="282" r:id="rId24"/>
    <p:sldId id="284" r:id="rId25"/>
    <p:sldId id="278" r:id="rId26"/>
    <p:sldId id="269" r:id="rId27"/>
    <p:sldId id="274" r:id="rId28"/>
    <p:sldId id="294" r:id="rId29"/>
    <p:sldId id="272" r:id="rId30"/>
    <p:sldId id="303" r:id="rId31"/>
    <p:sldId id="295" r:id="rId32"/>
    <p:sldId id="277" r:id="rId33"/>
    <p:sldId id="263" r:id="rId34"/>
    <p:sldId id="261" r:id="rId35"/>
    <p:sldId id="293" r:id="rId36"/>
    <p:sldId id="299" r:id="rId37"/>
    <p:sldId id="276" r:id="rId38"/>
    <p:sldId id="288" r:id="rId39"/>
    <p:sldId id="289" r:id="rId40"/>
    <p:sldId id="279" r:id="rId41"/>
    <p:sldId id="280" r:id="rId42"/>
    <p:sldId id="287" r:id="rId43"/>
    <p:sldId id="292" r:id="rId44"/>
    <p:sldId id="266" r:id="rId45"/>
    <p:sldId id="273" r:id="rId4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9A9DE"/>
    <a:srgbClr val="FCF8D8"/>
    <a:srgbClr val="F7EDA3"/>
    <a:srgbClr val="FDE7F6"/>
    <a:srgbClr val="993300"/>
    <a:srgbClr val="CC6600"/>
    <a:srgbClr val="D18A21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7868" autoAdjust="0"/>
    <p:restoredTop sz="96774" autoAdjust="0"/>
  </p:normalViewPr>
  <p:slideViewPr>
    <p:cSldViewPr>
      <p:cViewPr>
        <p:scale>
          <a:sx n="100" d="100"/>
          <a:sy n="100" d="100"/>
        </p:scale>
        <p:origin x="-378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notesMaster" Target="notesMasters/notesMaster1.xml"/><Relationship Id="rId50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C3F95C3-B7DE-4A09-ABD2-0F6B3DF89F7F}" type="datetimeFigureOut">
              <a:rPr lang="ru-RU" smtClean="0"/>
              <a:pPr/>
              <a:t>15.04.2022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1C081FB-5D62-40CA-821D-18227612C08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390C89-17AA-4787-95B6-047A2200E70E}" type="slidenum">
              <a:rPr lang="ru-RU" smtClean="0"/>
              <a:pPr/>
              <a:t>7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EDD14-4F96-44CA-8274-7F31932AAF71}" type="datetimeFigureOut">
              <a:rPr lang="ru-RU" smtClean="0"/>
              <a:pPr/>
              <a:t>15.04.2022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E37977-EC98-4040-9F59-9599DED76A1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EDD14-4F96-44CA-8274-7F31932AAF71}" type="datetimeFigureOut">
              <a:rPr lang="ru-RU" smtClean="0"/>
              <a:pPr/>
              <a:t>15.04.2022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E37977-EC98-4040-9F59-9599DED76A1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EDD14-4F96-44CA-8274-7F31932AAF71}" type="datetimeFigureOut">
              <a:rPr lang="ru-RU" smtClean="0"/>
              <a:pPr/>
              <a:t>15.04.2022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E37977-EC98-4040-9F59-9599DED76A1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EDD14-4F96-44CA-8274-7F31932AAF71}" type="datetimeFigureOut">
              <a:rPr lang="ru-RU" smtClean="0"/>
              <a:pPr/>
              <a:t>15.04.2022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E37977-EC98-4040-9F59-9599DED76A1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EDD14-4F96-44CA-8274-7F31932AAF71}" type="datetimeFigureOut">
              <a:rPr lang="ru-RU" smtClean="0"/>
              <a:pPr/>
              <a:t>15.04.2022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E37977-EC98-4040-9F59-9599DED76A1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EDD14-4F96-44CA-8274-7F31932AAF71}" type="datetimeFigureOut">
              <a:rPr lang="ru-RU" smtClean="0"/>
              <a:pPr/>
              <a:t>15.04.2022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E37977-EC98-4040-9F59-9599DED76A1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EDD14-4F96-44CA-8274-7F31932AAF71}" type="datetimeFigureOut">
              <a:rPr lang="ru-RU" smtClean="0"/>
              <a:pPr/>
              <a:t>15.04.2022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E37977-EC98-4040-9F59-9599DED76A1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EDD14-4F96-44CA-8274-7F31932AAF71}" type="datetimeFigureOut">
              <a:rPr lang="ru-RU" smtClean="0"/>
              <a:pPr/>
              <a:t>15.04.2022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E37977-EC98-4040-9F59-9599DED76A1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EDD14-4F96-44CA-8274-7F31932AAF71}" type="datetimeFigureOut">
              <a:rPr lang="ru-RU" smtClean="0"/>
              <a:pPr/>
              <a:t>15.04.2022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E37977-EC98-4040-9F59-9599DED76A1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EDD14-4F96-44CA-8274-7F31932AAF71}" type="datetimeFigureOut">
              <a:rPr lang="ru-RU" smtClean="0"/>
              <a:pPr/>
              <a:t>15.04.2022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E37977-EC98-4040-9F59-9599DED76A1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EDD14-4F96-44CA-8274-7F31932AAF71}" type="datetimeFigureOut">
              <a:rPr lang="ru-RU" smtClean="0"/>
              <a:pPr/>
              <a:t>15.04.2022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E37977-EC98-4040-9F59-9599DED76A1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1EDD14-4F96-44CA-8274-7F31932AAF71}" type="datetimeFigureOut">
              <a:rPr lang="ru-RU" smtClean="0"/>
              <a:pPr/>
              <a:t>15.04.2022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E37977-EC98-4040-9F59-9599DED76A1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7" Type="http://schemas.openxmlformats.org/officeDocument/2006/relationships/image" Target="../media/image26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0.jpeg"/><Relationship Id="rId4" Type="http://schemas.openxmlformats.org/officeDocument/2006/relationships/image" Target="../media/image39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2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6.jpeg"/><Relationship Id="rId5" Type="http://schemas.openxmlformats.org/officeDocument/2006/relationships/image" Target="../media/image45.jpeg"/><Relationship Id="rId4" Type="http://schemas.openxmlformats.org/officeDocument/2006/relationships/image" Target="../media/image44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0.jpeg"/><Relationship Id="rId5" Type="http://schemas.openxmlformats.org/officeDocument/2006/relationships/image" Target="../media/image49.jpeg"/><Relationship Id="rId4" Type="http://schemas.openxmlformats.org/officeDocument/2006/relationships/image" Target="../media/image48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3.jpeg"/><Relationship Id="rId4" Type="http://schemas.openxmlformats.org/officeDocument/2006/relationships/image" Target="../media/image52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7.jpeg"/><Relationship Id="rId4" Type="http://schemas.openxmlformats.org/officeDocument/2006/relationships/image" Target="../media/image56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1.jpeg"/><Relationship Id="rId5" Type="http://schemas.openxmlformats.org/officeDocument/2006/relationships/image" Target="../media/image60.jpeg"/><Relationship Id="rId4" Type="http://schemas.openxmlformats.org/officeDocument/2006/relationships/image" Target="../media/image59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5.jpeg"/><Relationship Id="rId4" Type="http://schemas.openxmlformats.org/officeDocument/2006/relationships/image" Target="../media/image64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eg"/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9.jpeg"/><Relationship Id="rId4" Type="http://schemas.openxmlformats.org/officeDocument/2006/relationships/image" Target="../media/image68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3.jpeg"/><Relationship Id="rId5" Type="http://schemas.openxmlformats.org/officeDocument/2006/relationships/image" Target="../media/image72.jpeg"/><Relationship Id="rId4" Type="http://schemas.openxmlformats.org/officeDocument/2006/relationships/image" Target="../media/image71.jpe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jpeg"/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6.jpeg"/><Relationship Id="rId4" Type="http://schemas.openxmlformats.org/officeDocument/2006/relationships/image" Target="../media/image54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jpeg"/><Relationship Id="rId2" Type="http://schemas.openxmlformats.org/officeDocument/2006/relationships/image" Target="../media/image77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2.jpeg"/><Relationship Id="rId5" Type="http://schemas.openxmlformats.org/officeDocument/2006/relationships/image" Target="../media/image81.jpeg"/><Relationship Id="rId4" Type="http://schemas.openxmlformats.org/officeDocument/2006/relationships/image" Target="../media/image80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6.jpeg"/><Relationship Id="rId5" Type="http://schemas.openxmlformats.org/officeDocument/2006/relationships/image" Target="../media/image85.jpeg"/><Relationship Id="rId4" Type="http://schemas.openxmlformats.org/officeDocument/2006/relationships/image" Target="../media/image84.jpe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image" Target="../media/image93.jpeg"/><Relationship Id="rId3" Type="http://schemas.openxmlformats.org/officeDocument/2006/relationships/image" Target="../media/image88.jpeg"/><Relationship Id="rId7" Type="http://schemas.openxmlformats.org/officeDocument/2006/relationships/image" Target="../media/image9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1.jpeg"/><Relationship Id="rId5" Type="http://schemas.openxmlformats.org/officeDocument/2006/relationships/image" Target="../media/image90.jpeg"/><Relationship Id="rId4" Type="http://schemas.openxmlformats.org/officeDocument/2006/relationships/image" Target="../media/image89.jpe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5.jpe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7.jpe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9.jpeg"/><Relationship Id="rId2" Type="http://schemas.openxmlformats.org/officeDocument/2006/relationships/image" Target="../media/image9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1.jpeg"/><Relationship Id="rId4" Type="http://schemas.openxmlformats.org/officeDocument/2006/relationships/image" Target="../media/image100.jpe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2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7" Type="http://schemas.openxmlformats.org/officeDocument/2006/relationships/image" Target="../media/image17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 l="-19000" t="-7000" r="-2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85720" y="285728"/>
            <a:ext cx="4500594" cy="1857388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FFC000"/>
                </a:solidFill>
                <a:latin typeface="Book Antiqua" pitchFamily="18" charset="0"/>
                <a:cs typeface="AngsanaUPC" pitchFamily="18" charset="-34"/>
              </a:rPr>
              <a:t/>
            </a:r>
            <a:br>
              <a:rPr lang="ru-RU" dirty="0" smtClean="0">
                <a:solidFill>
                  <a:srgbClr val="FFC000"/>
                </a:solidFill>
                <a:latin typeface="Book Antiqua" pitchFamily="18" charset="0"/>
                <a:cs typeface="AngsanaUPC" pitchFamily="18" charset="-34"/>
              </a:rPr>
            </a:br>
            <a:r>
              <a:rPr lang="ru-RU" dirty="0" smtClean="0">
                <a:solidFill>
                  <a:srgbClr val="FFC000"/>
                </a:solidFill>
                <a:latin typeface="Book Antiqua" pitchFamily="18" charset="0"/>
                <a:cs typeface="AngsanaUPC" pitchFamily="18" charset="-34"/>
              </a:rPr>
              <a:t>  </a:t>
            </a:r>
            <a:r>
              <a:rPr lang="ru-RU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Book Antiqua" pitchFamily="18" charset="0"/>
                <a:cs typeface="AngsanaUPC" pitchFamily="18" charset="-34"/>
              </a:rPr>
              <a:t>Портфолио</a:t>
            </a:r>
            <a:r>
              <a:rPr lang="ru-RU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Book Antiqua" pitchFamily="18" charset="0"/>
                <a:cs typeface="AngsanaUPC" pitchFamily="18" charset="-34"/>
              </a:rPr>
              <a:t/>
            </a:r>
            <a:br>
              <a:rPr lang="ru-RU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Book Antiqua" pitchFamily="18" charset="0"/>
                <a:cs typeface="AngsanaUPC" pitchFamily="18" charset="-34"/>
              </a:rPr>
            </a:br>
            <a:r>
              <a:rPr lang="ru-RU" sz="27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Book Antiqua" pitchFamily="18" charset="0"/>
                <a:cs typeface="AngsanaUPC" pitchFamily="18" charset="-34"/>
              </a:rPr>
              <a:t>3 «А» класса</a:t>
            </a:r>
            <a:br>
              <a:rPr lang="ru-RU" sz="27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Book Antiqua" pitchFamily="18" charset="0"/>
                <a:cs typeface="AngsanaUPC" pitchFamily="18" charset="-34"/>
              </a:rPr>
            </a:br>
            <a:r>
              <a:rPr lang="ru-RU" sz="27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Book Antiqua" pitchFamily="18" charset="0"/>
                <a:cs typeface="AngsanaUPC" pitchFamily="18" charset="-34"/>
              </a:rPr>
              <a:t>МКОУ  СОШ №9 Левокумского муниципального округа.</a:t>
            </a:r>
            <a:endParaRPr lang="ru-RU" sz="2700" dirty="0">
              <a:solidFill>
                <a:schemeClr val="tx1">
                  <a:lumMod val="85000"/>
                  <a:lumOff val="15000"/>
                </a:schemeClr>
              </a:solidFill>
              <a:latin typeface="Book Antiqua" pitchFamily="18" charset="0"/>
              <a:cs typeface="AngsanaUPC" pitchFamily="18" charset="-34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14282" y="6215082"/>
            <a:ext cx="8786874" cy="500066"/>
          </a:xfrm>
          <a:solidFill>
            <a:schemeClr val="accent2">
              <a:lumMod val="40000"/>
              <a:lumOff val="60000"/>
            </a:schemeClr>
          </a:solidFill>
        </p:spPr>
        <p:txBody>
          <a:bodyPr>
            <a:normAutofit fontScale="92500" lnSpcReduction="20000"/>
          </a:bodyPr>
          <a:lstStyle/>
          <a:p>
            <a:r>
              <a:rPr lang="ru-RU" dirty="0" smtClean="0">
                <a:solidFill>
                  <a:schemeClr val="bg2">
                    <a:lumMod val="10000"/>
                  </a:schemeClr>
                </a:solidFill>
                <a:latin typeface="Book Antiqua" pitchFamily="18" charset="0"/>
                <a:cs typeface="AngsanaUPC" pitchFamily="18" charset="-34"/>
              </a:rPr>
              <a:t>Умей дружбой дорожить</a:t>
            </a:r>
            <a:endParaRPr lang="ru-RU" dirty="0">
              <a:solidFill>
                <a:schemeClr val="bg2">
                  <a:lumMod val="10000"/>
                </a:schemeClr>
              </a:solidFill>
              <a:latin typeface="Book Antiqua" pitchFamily="18" charset="0"/>
              <a:cs typeface="AngsanaUPC" pitchFamily="18" charset="-34"/>
            </a:endParaRPr>
          </a:p>
        </p:txBody>
      </p:sp>
      <p:pic>
        <p:nvPicPr>
          <p:cNvPr id="4" name="Picture 2" descr="G:\портфолио класса\фото 2022\IMG_20211203_130039.jpg"/>
          <p:cNvPicPr>
            <a:picLocks noChangeAspect="1" noChangeArrowheads="1"/>
          </p:cNvPicPr>
          <p:nvPr/>
        </p:nvPicPr>
        <p:blipFill>
          <a:blip r:embed="rId3" cstate="print"/>
          <a:srcRect l="14754" t="36003" r="11454" b="25862"/>
          <a:stretch>
            <a:fillRect/>
          </a:stretch>
        </p:blipFill>
        <p:spPr bwMode="auto">
          <a:xfrm>
            <a:off x="214282" y="2643182"/>
            <a:ext cx="8786874" cy="3643338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 l="-18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285728"/>
            <a:ext cx="8286808" cy="857256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Расписание.</a:t>
            </a:r>
            <a:br>
              <a:rPr lang="ru-RU" dirty="0" smtClean="0"/>
            </a:br>
            <a:endParaRPr lang="ru-RU" sz="1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1071546"/>
            <a:ext cx="8229600" cy="5572164"/>
          </a:xfrm>
          <a:effectLst>
            <a:softEdge rad="127000"/>
          </a:effectLst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>
              <a:buNone/>
            </a:pPr>
            <a:r>
              <a:rPr lang="ru-RU" sz="1600" dirty="0" smtClean="0">
                <a:latin typeface="Book Antiqua" pitchFamily="18" charset="0"/>
              </a:rPr>
              <a:t>             </a:t>
            </a:r>
          </a:p>
          <a:p>
            <a:pPr>
              <a:buNone/>
            </a:pP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  <a:latin typeface="Book Antiqua" pitchFamily="18" charset="0"/>
              </a:rPr>
              <a:t>           </a:t>
            </a:r>
            <a:r>
              <a:rPr lang="ru-RU" sz="2000" dirty="0" smtClean="0">
                <a:solidFill>
                  <a:schemeClr val="tx2">
                    <a:lumMod val="75000"/>
                  </a:schemeClr>
                </a:solidFill>
              </a:rPr>
              <a:t>П.1.чтение                                                 Ч.1.рус./литер</a:t>
            </a:r>
            <a:br>
              <a:rPr lang="ru-RU" sz="2000" dirty="0" smtClean="0">
                <a:solidFill>
                  <a:schemeClr val="tx2">
                    <a:lumMod val="75000"/>
                  </a:schemeClr>
                </a:solidFill>
              </a:rPr>
            </a:br>
            <a:r>
              <a:rPr lang="ru-RU" sz="2000" dirty="0" smtClean="0">
                <a:solidFill>
                  <a:schemeClr val="tx2">
                    <a:lumMod val="75000"/>
                  </a:schemeClr>
                </a:solidFill>
              </a:rPr>
              <a:t>               2.русский                                                    2.физ-ра</a:t>
            </a:r>
            <a:br>
              <a:rPr lang="ru-RU" sz="2000" dirty="0" smtClean="0">
                <a:solidFill>
                  <a:schemeClr val="tx2">
                    <a:lumMod val="75000"/>
                  </a:schemeClr>
                </a:solidFill>
              </a:rPr>
            </a:br>
            <a:r>
              <a:rPr lang="ru-RU" sz="2000" dirty="0" smtClean="0">
                <a:solidFill>
                  <a:schemeClr val="tx2">
                    <a:lumMod val="75000"/>
                  </a:schemeClr>
                </a:solidFill>
              </a:rPr>
              <a:t>               3.ин.яз.                                                        3.окр.мир  </a:t>
            </a:r>
            <a:br>
              <a:rPr lang="ru-RU" sz="2000" dirty="0" smtClean="0">
                <a:solidFill>
                  <a:schemeClr val="tx2">
                    <a:lumMod val="75000"/>
                  </a:schemeClr>
                </a:solidFill>
              </a:rPr>
            </a:br>
            <a:r>
              <a:rPr lang="ru-RU" sz="2000" dirty="0" smtClean="0">
                <a:solidFill>
                  <a:schemeClr val="tx2">
                    <a:lumMod val="75000"/>
                  </a:schemeClr>
                </a:solidFill>
              </a:rPr>
              <a:t>               4.технология                                               4.матем</a:t>
            </a:r>
            <a:br>
              <a:rPr lang="ru-RU" sz="2000" dirty="0" smtClean="0">
                <a:solidFill>
                  <a:schemeClr val="tx2">
                    <a:lumMod val="75000"/>
                  </a:schemeClr>
                </a:solidFill>
              </a:rPr>
            </a:br>
            <a:r>
              <a:rPr lang="ru-RU" sz="2000" dirty="0" smtClean="0">
                <a:solidFill>
                  <a:schemeClr val="tx2">
                    <a:lumMod val="75000"/>
                  </a:schemeClr>
                </a:solidFill>
              </a:rPr>
              <a:t>                                                                                       5.изо</a:t>
            </a: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>
                <a:solidFill>
                  <a:srgbClr val="FF0000"/>
                </a:solidFill>
              </a:rPr>
              <a:t>В.1.чтение                                 П.1.чтение</a:t>
            </a:r>
            <a:br>
              <a:rPr lang="ru-RU" sz="2000" dirty="0" smtClean="0">
                <a:solidFill>
                  <a:srgbClr val="FF0000"/>
                </a:solidFill>
              </a:rPr>
            </a:br>
            <a:r>
              <a:rPr lang="ru-RU" sz="2000" dirty="0" smtClean="0">
                <a:solidFill>
                  <a:srgbClr val="FF0000"/>
                </a:solidFill>
              </a:rPr>
              <a:t>2.русский                                     </a:t>
            </a:r>
            <a:r>
              <a:rPr lang="ru-RU" sz="2000" dirty="0" err="1" smtClean="0">
                <a:solidFill>
                  <a:srgbClr val="FF0000"/>
                </a:solidFill>
              </a:rPr>
              <a:t>2.русский</a:t>
            </a:r>
            <a:r>
              <a:rPr lang="ru-RU" sz="2000" dirty="0" smtClean="0">
                <a:solidFill>
                  <a:srgbClr val="FF0000"/>
                </a:solidFill>
              </a:rPr>
              <a:t/>
            </a:r>
            <a:br>
              <a:rPr lang="ru-RU" sz="2000" dirty="0" smtClean="0">
                <a:solidFill>
                  <a:srgbClr val="FF0000"/>
                </a:solidFill>
              </a:rPr>
            </a:br>
            <a:r>
              <a:rPr lang="ru-RU" sz="2000" dirty="0" smtClean="0">
                <a:solidFill>
                  <a:srgbClr val="FF0000"/>
                </a:solidFill>
              </a:rPr>
              <a:t>3.матем                                           </a:t>
            </a:r>
            <a:r>
              <a:rPr lang="ru-RU" sz="2000" dirty="0" err="1" smtClean="0">
                <a:solidFill>
                  <a:srgbClr val="FF0000"/>
                </a:solidFill>
              </a:rPr>
              <a:t>3.матем</a:t>
            </a:r>
            <a:r>
              <a:rPr lang="ru-RU" sz="2000" dirty="0" smtClean="0">
                <a:solidFill>
                  <a:srgbClr val="FF0000"/>
                </a:solidFill>
              </a:rPr>
              <a:t/>
            </a:r>
            <a:br>
              <a:rPr lang="ru-RU" sz="2000" dirty="0" smtClean="0">
                <a:solidFill>
                  <a:srgbClr val="FF0000"/>
                </a:solidFill>
              </a:rPr>
            </a:br>
            <a:r>
              <a:rPr lang="ru-RU" sz="2000" dirty="0" smtClean="0">
                <a:solidFill>
                  <a:srgbClr val="FF0000"/>
                </a:solidFill>
              </a:rPr>
              <a:t>4.физ-ра                                       </a:t>
            </a:r>
            <a:r>
              <a:rPr lang="ru-RU" sz="2000" dirty="0" err="1" smtClean="0">
                <a:solidFill>
                  <a:srgbClr val="FF0000"/>
                </a:solidFill>
              </a:rPr>
              <a:t>4.физ-ра</a:t>
            </a:r>
            <a:r>
              <a:rPr lang="ru-RU" sz="2000" dirty="0" smtClean="0">
                <a:solidFill>
                  <a:srgbClr val="FF0000"/>
                </a:solidFill>
              </a:rPr>
              <a:t/>
            </a:r>
            <a:br>
              <a:rPr lang="ru-RU" sz="2000" dirty="0" smtClean="0">
                <a:solidFill>
                  <a:srgbClr val="FF0000"/>
                </a:solidFill>
              </a:rPr>
            </a:br>
            <a:r>
              <a:rPr lang="ru-RU" sz="2000" dirty="0" smtClean="0">
                <a:solidFill>
                  <a:srgbClr val="FF0000"/>
                </a:solidFill>
              </a:rPr>
              <a:t> 5.окр.мир                                                    . </a:t>
            </a: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>
                <a:solidFill>
                  <a:srgbClr val="00B050"/>
                </a:solidFill>
              </a:rPr>
              <a:t>                                                                                        С.1.чтение</a:t>
            </a:r>
            <a:br>
              <a:rPr lang="ru-RU" sz="2000" dirty="0" smtClean="0">
                <a:solidFill>
                  <a:srgbClr val="00B050"/>
                </a:solidFill>
              </a:rPr>
            </a:br>
            <a:r>
              <a:rPr lang="ru-RU" sz="2000" dirty="0" smtClean="0">
                <a:solidFill>
                  <a:srgbClr val="00B050"/>
                </a:solidFill>
              </a:rPr>
              <a:t>                                                                                           2.ин.яз.</a:t>
            </a:r>
            <a:br>
              <a:rPr lang="ru-RU" sz="2000" dirty="0" smtClean="0">
                <a:solidFill>
                  <a:srgbClr val="00B050"/>
                </a:solidFill>
              </a:rPr>
            </a:br>
            <a:r>
              <a:rPr lang="ru-RU" sz="2000" dirty="0" smtClean="0">
                <a:solidFill>
                  <a:srgbClr val="00B050"/>
                </a:solidFill>
              </a:rPr>
              <a:t>                                                                                           3.матем</a:t>
            </a:r>
            <a:br>
              <a:rPr lang="ru-RU" sz="2000" dirty="0" smtClean="0">
                <a:solidFill>
                  <a:srgbClr val="00B050"/>
                </a:solidFill>
              </a:rPr>
            </a:br>
            <a:r>
              <a:rPr lang="ru-RU" sz="2000" dirty="0" smtClean="0">
                <a:solidFill>
                  <a:srgbClr val="00B050"/>
                </a:solidFill>
              </a:rPr>
              <a:t>                                                                                           4.русский</a:t>
            </a:r>
            <a:br>
              <a:rPr lang="ru-RU" sz="2000" dirty="0" smtClean="0">
                <a:solidFill>
                  <a:srgbClr val="00B050"/>
                </a:solidFill>
              </a:rPr>
            </a:br>
            <a:r>
              <a:rPr lang="ru-RU" sz="2000" dirty="0" smtClean="0">
                <a:solidFill>
                  <a:srgbClr val="00B050"/>
                </a:solidFill>
              </a:rPr>
              <a:t>                                                                                            5.музыка</a:t>
            </a:r>
            <a:endParaRPr lang="ru-RU" sz="2000" dirty="0" smtClean="0">
              <a:solidFill>
                <a:srgbClr val="00B050"/>
              </a:solidFill>
              <a:latin typeface="Book Antiqua" pitchFamily="18" charset="0"/>
            </a:endParaRPr>
          </a:p>
          <a:p>
            <a:pPr>
              <a:buNone/>
            </a:pPr>
            <a:endParaRPr lang="ru-RU" sz="1500" dirty="0" smtClean="0">
              <a:latin typeface="Book Antiqua" pitchFamily="18" charset="0"/>
            </a:endParaRPr>
          </a:p>
          <a:p>
            <a:pPr>
              <a:buNone/>
            </a:pPr>
            <a:endParaRPr lang="ru-RU" sz="1600" dirty="0">
              <a:latin typeface="Book Antiqu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011222"/>
          </a:xfrm>
        </p:spPr>
        <p:txBody>
          <a:bodyPr/>
          <a:lstStyle/>
          <a:p>
            <a:r>
              <a:rPr lang="ru-RU" dirty="0" smtClean="0"/>
              <a:t>Результаты по четвертям</a:t>
            </a:r>
            <a:endParaRPr lang="ru-RU" dirty="0"/>
          </a:p>
        </p:txBody>
      </p:sp>
      <p:pic>
        <p:nvPicPr>
          <p:cNvPr id="1026" name="Picture 2" descr="G:\фото апрель\IMG_20220407_134259.jpg"/>
          <p:cNvPicPr>
            <a:picLocks noChangeAspect="1" noChangeArrowheads="1"/>
          </p:cNvPicPr>
          <p:nvPr/>
        </p:nvPicPr>
        <p:blipFill>
          <a:blip r:embed="rId3" cstate="print"/>
          <a:srcRect t="6452" r="6666" b="4839"/>
          <a:stretch>
            <a:fillRect/>
          </a:stretch>
        </p:blipFill>
        <p:spPr bwMode="auto">
          <a:xfrm>
            <a:off x="285720" y="1357298"/>
            <a:ext cx="3000396" cy="4786346"/>
          </a:xfrm>
          <a:prstGeom prst="rect">
            <a:avLst/>
          </a:prstGeom>
          <a:noFill/>
        </p:spPr>
      </p:pic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3357554" y="1142984"/>
            <a:ext cx="5572164" cy="5715016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rgbClr val="C00000"/>
                </a:solidFill>
              </a:rPr>
              <a:t>1 четверть </a:t>
            </a:r>
            <a:r>
              <a:rPr lang="ru-RU" dirty="0" smtClean="0"/>
              <a:t>Всего -27 чел.</a:t>
            </a:r>
          </a:p>
          <a:p>
            <a:r>
              <a:rPr lang="ru-RU" dirty="0" smtClean="0"/>
              <a:t>отличников -4.</a:t>
            </a:r>
          </a:p>
          <a:p>
            <a:r>
              <a:rPr lang="ru-RU" dirty="0" smtClean="0"/>
              <a:t>Хорошистов -11</a:t>
            </a:r>
            <a:r>
              <a:rPr lang="en-US" dirty="0" smtClean="0"/>
              <a:t>, 2 </a:t>
            </a:r>
            <a:r>
              <a:rPr lang="ru-RU" dirty="0" smtClean="0"/>
              <a:t> чел – неуд. % кач.-56</a:t>
            </a:r>
            <a:r>
              <a:rPr lang="en-US" dirty="0" smtClean="0"/>
              <a:t>, </a:t>
            </a:r>
            <a:r>
              <a:rPr lang="ru-RU" dirty="0" smtClean="0"/>
              <a:t>успев.-93.</a:t>
            </a:r>
          </a:p>
          <a:p>
            <a:r>
              <a:rPr lang="ru-RU" dirty="0" smtClean="0">
                <a:solidFill>
                  <a:srgbClr val="C00000"/>
                </a:solidFill>
              </a:rPr>
              <a:t>2 четверть </a:t>
            </a:r>
            <a:r>
              <a:rPr lang="ru-RU" dirty="0" smtClean="0"/>
              <a:t>отличников -4.</a:t>
            </a:r>
          </a:p>
          <a:p>
            <a:r>
              <a:rPr lang="ru-RU" dirty="0" smtClean="0"/>
              <a:t>Хорошистов -10</a:t>
            </a:r>
            <a:r>
              <a:rPr lang="en-US" dirty="0" smtClean="0"/>
              <a:t>,</a:t>
            </a:r>
            <a:r>
              <a:rPr lang="ru-RU" dirty="0" smtClean="0"/>
              <a:t> % кач.-52</a:t>
            </a:r>
            <a:r>
              <a:rPr lang="en-US" dirty="0" smtClean="0"/>
              <a:t>, </a:t>
            </a:r>
            <a:r>
              <a:rPr lang="ru-RU" dirty="0" smtClean="0"/>
              <a:t>успев.- 100.</a:t>
            </a:r>
          </a:p>
          <a:p>
            <a:r>
              <a:rPr lang="ru-RU" dirty="0" smtClean="0">
                <a:solidFill>
                  <a:srgbClr val="C00000"/>
                </a:solidFill>
              </a:rPr>
              <a:t> 2 четверть </a:t>
            </a:r>
            <a:r>
              <a:rPr lang="ru-RU" dirty="0" smtClean="0"/>
              <a:t>отличников -4.</a:t>
            </a:r>
          </a:p>
          <a:p>
            <a:r>
              <a:rPr lang="ru-RU" dirty="0" smtClean="0"/>
              <a:t>Хорошистов -11</a:t>
            </a:r>
            <a:r>
              <a:rPr lang="en-US" dirty="0" smtClean="0"/>
              <a:t>, </a:t>
            </a:r>
            <a:r>
              <a:rPr lang="ru-RU" dirty="0" smtClean="0"/>
              <a:t>1</a:t>
            </a:r>
            <a:r>
              <a:rPr lang="en-US" dirty="0" smtClean="0"/>
              <a:t> </a:t>
            </a:r>
            <a:r>
              <a:rPr lang="ru-RU" dirty="0" smtClean="0"/>
              <a:t> чел – неуд. % кач.-56</a:t>
            </a:r>
            <a:r>
              <a:rPr lang="en-US" dirty="0" smtClean="0"/>
              <a:t>, </a:t>
            </a:r>
            <a:r>
              <a:rPr lang="ru-RU" dirty="0" smtClean="0"/>
              <a:t>успев.-96.</a:t>
            </a:r>
          </a:p>
          <a:p>
            <a:endParaRPr lang="ru-RU" dirty="0" smtClean="0"/>
          </a:p>
          <a:p>
            <a:endParaRPr lang="ru-RU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4" y="142852"/>
            <a:ext cx="8858312" cy="857256"/>
          </a:xfrm>
          <a:solidFill>
            <a:schemeClr val="accent5">
              <a:lumMod val="40000"/>
              <a:lumOff val="60000"/>
            </a:schemeClr>
          </a:solidFill>
        </p:spPr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Наша гордость!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7" name="Рисунок 6" descr="C:\Users\Ольга\Desktop\IMG_20210528_1011102 (1).jpg"/>
          <p:cNvPicPr/>
          <p:nvPr/>
        </p:nvPicPr>
        <p:blipFill>
          <a:blip r:embed="rId2" cstate="print"/>
          <a:srcRect t="25405"/>
          <a:stretch>
            <a:fillRect/>
          </a:stretch>
        </p:blipFill>
        <p:spPr bwMode="auto">
          <a:xfrm>
            <a:off x="142844" y="3857628"/>
            <a:ext cx="5786478" cy="2786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 descr="C:\Users\Ольга\Desktop\IMG_20220414_083729.jpg"/>
          <p:cNvPicPr/>
          <p:nvPr/>
        </p:nvPicPr>
        <p:blipFill>
          <a:blip r:embed="rId3" cstate="print"/>
          <a:srcRect l="5545" t="11810" r="4331" b="17329"/>
          <a:stretch>
            <a:fillRect/>
          </a:stretch>
        </p:blipFill>
        <p:spPr bwMode="auto">
          <a:xfrm>
            <a:off x="142844" y="1000108"/>
            <a:ext cx="5786478" cy="2857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Содержимое 10"/>
          <p:cNvSpPr>
            <a:spLocks noGrp="1"/>
          </p:cNvSpPr>
          <p:nvPr>
            <p:ph idx="1"/>
          </p:nvPr>
        </p:nvSpPr>
        <p:spPr>
          <a:xfrm>
            <a:off x="5857884" y="1000108"/>
            <a:ext cx="3286116" cy="5857892"/>
          </a:xfrm>
        </p:spPr>
        <p:txBody>
          <a:bodyPr/>
          <a:lstStyle/>
          <a:p>
            <a:pPr>
              <a:buNone/>
            </a:pPr>
            <a:r>
              <a:rPr lang="ru-RU" dirty="0" smtClean="0">
                <a:solidFill>
                  <a:srgbClr val="C00000"/>
                </a:solidFill>
              </a:rPr>
              <a:t>    </a:t>
            </a:r>
            <a:r>
              <a:rPr lang="ru-RU" u="sng" dirty="0" smtClean="0">
                <a:solidFill>
                  <a:srgbClr val="C00000"/>
                </a:solidFill>
              </a:rPr>
              <a:t>Отличники:</a:t>
            </a:r>
          </a:p>
          <a:p>
            <a:pPr>
              <a:buNone/>
            </a:pPr>
            <a:r>
              <a:rPr lang="ru-RU" sz="2400" dirty="0" smtClean="0">
                <a:solidFill>
                  <a:srgbClr val="002060"/>
                </a:solidFill>
              </a:rPr>
              <a:t>  1</a:t>
            </a:r>
            <a:r>
              <a:rPr lang="ru-RU" sz="3600" dirty="0" smtClean="0">
                <a:solidFill>
                  <a:srgbClr val="002060"/>
                </a:solidFill>
              </a:rPr>
              <a:t>. Макарова Ангелина</a:t>
            </a:r>
          </a:p>
          <a:p>
            <a:pPr>
              <a:buNone/>
            </a:pPr>
            <a:r>
              <a:rPr lang="ru-RU" sz="2400" dirty="0" smtClean="0">
                <a:solidFill>
                  <a:srgbClr val="00B050"/>
                </a:solidFill>
              </a:rPr>
              <a:t> 2</a:t>
            </a:r>
            <a:r>
              <a:rPr lang="ru-RU" sz="3600" dirty="0" smtClean="0">
                <a:solidFill>
                  <a:srgbClr val="00B050"/>
                </a:solidFill>
              </a:rPr>
              <a:t>.Удодов Иван</a:t>
            </a:r>
          </a:p>
          <a:p>
            <a:pPr>
              <a:buNone/>
            </a:pPr>
            <a:r>
              <a:rPr lang="ru-RU" sz="2400" dirty="0" smtClean="0">
                <a:solidFill>
                  <a:srgbClr val="FF0000"/>
                </a:solidFill>
              </a:rPr>
              <a:t> 3</a:t>
            </a:r>
            <a:r>
              <a:rPr lang="ru-RU" sz="3600" dirty="0" smtClean="0">
                <a:solidFill>
                  <a:srgbClr val="FF0000"/>
                </a:solidFill>
              </a:rPr>
              <a:t>.Аскандарова Амина</a:t>
            </a:r>
          </a:p>
          <a:p>
            <a:pPr>
              <a:buNone/>
            </a:pP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</a:rPr>
              <a:t>4</a:t>
            </a:r>
            <a:r>
              <a:rPr lang="ru-RU" sz="3600" dirty="0" smtClean="0">
                <a:solidFill>
                  <a:schemeClr val="tx2">
                    <a:lumMod val="75000"/>
                  </a:schemeClr>
                </a:solidFill>
              </a:rPr>
              <a:t>.Муртазалиева Марьям</a:t>
            </a:r>
            <a:endParaRPr lang="ru-RU" sz="3600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36000" r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57356" y="142852"/>
            <a:ext cx="7286644" cy="1071570"/>
          </a:xfrm>
        </p:spPr>
        <p:txBody>
          <a:bodyPr>
            <a:normAutofit/>
          </a:bodyPr>
          <a:lstStyle/>
          <a:p>
            <a:r>
              <a:rPr lang="ru-RU" sz="3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Book Antiqua" pitchFamily="18" charset="0"/>
              </a:rPr>
              <a:t>Достижения воспитанников</a:t>
            </a:r>
            <a:endParaRPr lang="ru-RU" sz="3600" dirty="0">
              <a:solidFill>
                <a:schemeClr val="tx1">
                  <a:lumMod val="85000"/>
                  <a:lumOff val="15000"/>
                </a:schemeClr>
              </a:solidFill>
              <a:latin typeface="Book Antiqua" pitchFamily="18" charset="0"/>
            </a:endParaRPr>
          </a:p>
        </p:txBody>
      </p:sp>
      <p:pic>
        <p:nvPicPr>
          <p:cNvPr id="2050" name="Picture 2" descr="G:\портфолио класса\фото 2022\IMG_20220407_14250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357298"/>
            <a:ext cx="2500298" cy="3214710"/>
          </a:xfrm>
          <a:prstGeom prst="rect">
            <a:avLst/>
          </a:prstGeom>
          <a:noFill/>
        </p:spPr>
      </p:pic>
      <p:pic>
        <p:nvPicPr>
          <p:cNvPr id="2051" name="Picture 3" descr="G:\портфолио класса\фото 2022\IMG_20220407_14241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00298" y="2285968"/>
            <a:ext cx="2500330" cy="4572032"/>
          </a:xfrm>
          <a:prstGeom prst="rect">
            <a:avLst/>
          </a:prstGeom>
          <a:noFill/>
        </p:spPr>
      </p:pic>
      <p:pic>
        <p:nvPicPr>
          <p:cNvPr id="2054" name="Picture 6" descr="G:\портфолио класса\фото 2022\IMG_20220407_142803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72000" y="857232"/>
            <a:ext cx="2286016" cy="3357586"/>
          </a:xfrm>
          <a:prstGeom prst="rect">
            <a:avLst/>
          </a:prstGeom>
          <a:noFill/>
        </p:spPr>
      </p:pic>
      <p:pic>
        <p:nvPicPr>
          <p:cNvPr id="2055" name="Picture 7" descr="G:\портфолио класса\фото 2022\IMG_20220407_143046.jpg"/>
          <p:cNvPicPr>
            <a:picLocks noGrp="1" noChangeAspect="1" noChangeArrowheads="1"/>
          </p:cNvPicPr>
          <p:nvPr>
            <p:ph idx="1"/>
          </p:nvPr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858016" y="1428736"/>
            <a:ext cx="2071702" cy="2857519"/>
          </a:xfrm>
          <a:prstGeom prst="rect">
            <a:avLst/>
          </a:prstGeom>
          <a:noFill/>
        </p:spPr>
      </p:pic>
      <p:pic>
        <p:nvPicPr>
          <p:cNvPr id="2056" name="Picture 8" descr="G:\портфолио класса\фото 2022\IMG_20220407_142819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357818" y="4286232"/>
            <a:ext cx="2214560" cy="257176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42852"/>
            <a:ext cx="8229600" cy="1274786"/>
          </a:xfrm>
        </p:spPr>
        <p:txBody>
          <a:bodyPr>
            <a:normAutofit/>
          </a:bodyPr>
          <a:lstStyle/>
          <a:p>
            <a:r>
              <a:rPr lang="ru-RU" sz="2400" dirty="0" smtClean="0"/>
              <a:t>Участие в районном конкурсе «В стране счастливого детства» </a:t>
            </a:r>
            <a:r>
              <a:rPr lang="ru-RU" sz="2400" dirty="0" smtClean="0">
                <a:solidFill>
                  <a:srgbClr val="FF0000"/>
                </a:solidFill>
              </a:rPr>
              <a:t>1 место </a:t>
            </a:r>
            <a:r>
              <a:rPr lang="ru-RU" sz="2400" dirty="0" err="1" smtClean="0">
                <a:solidFill>
                  <a:srgbClr val="FF0000"/>
                </a:solidFill>
              </a:rPr>
              <a:t>Алимурзаева</a:t>
            </a:r>
            <a:r>
              <a:rPr lang="ru-RU" sz="2400" dirty="0" smtClean="0">
                <a:solidFill>
                  <a:srgbClr val="FF0000"/>
                </a:solidFill>
              </a:rPr>
              <a:t> Саида</a:t>
            </a:r>
            <a:r>
              <a:rPr lang="en-US" sz="2400" dirty="0" smtClean="0"/>
              <a:t>, </a:t>
            </a:r>
            <a:r>
              <a:rPr lang="ru-RU" sz="2400" dirty="0" smtClean="0"/>
              <a:t>группа ребят в </a:t>
            </a:r>
            <a:r>
              <a:rPr lang="ru-RU" sz="2400" dirty="0" err="1" smtClean="0"/>
              <a:t>инсценировании</a:t>
            </a:r>
            <a:r>
              <a:rPr lang="ru-RU" sz="2400" dirty="0" smtClean="0"/>
              <a:t> </a:t>
            </a:r>
            <a:r>
              <a:rPr lang="ru-RU" sz="2400" dirty="0" smtClean="0">
                <a:solidFill>
                  <a:srgbClr val="FF0000"/>
                </a:solidFill>
              </a:rPr>
              <a:t>стихов Корнея Чуковского -2 место</a:t>
            </a:r>
            <a:endParaRPr lang="ru-RU" sz="2400" dirty="0">
              <a:solidFill>
                <a:srgbClr val="FF0000"/>
              </a:solidFill>
            </a:endParaRPr>
          </a:p>
        </p:txBody>
      </p:sp>
      <p:pic>
        <p:nvPicPr>
          <p:cNvPr id="4101" name="Picture 5" descr="G:\портфолио класса\фото 2022\IMG_20220315_153728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1357298"/>
            <a:ext cx="4071966" cy="5357850"/>
          </a:xfrm>
          <a:prstGeom prst="rect">
            <a:avLst/>
          </a:prstGeom>
          <a:noFill/>
        </p:spPr>
      </p:pic>
      <p:pic>
        <p:nvPicPr>
          <p:cNvPr id="1026" name="Picture 2" descr="G:\портфолио класса\фото 2022\IMG_20220315_15371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6314" y="1357298"/>
            <a:ext cx="4000528" cy="53578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 l="-15000" t="-39000" r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42918"/>
            <a:ext cx="8229600" cy="1000132"/>
          </a:xfrm>
        </p:spPr>
        <p:txBody>
          <a:bodyPr/>
          <a:lstStyle/>
          <a:p>
            <a:r>
              <a:rPr lang="ru-RU" dirty="0" smtClean="0"/>
              <a:t>Районная олимпиада</a:t>
            </a:r>
            <a:endParaRPr lang="ru-RU" dirty="0"/>
          </a:p>
        </p:txBody>
      </p:sp>
      <p:pic>
        <p:nvPicPr>
          <p:cNvPr id="16386" name="Picture 2" descr="G:\портфолио класса\фото 2022\IMG_20210903_12234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1643050"/>
            <a:ext cx="2786082" cy="3857652"/>
          </a:xfrm>
          <a:prstGeom prst="rect">
            <a:avLst/>
          </a:prstGeom>
          <a:noFill/>
        </p:spPr>
      </p:pic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214282" y="1857364"/>
            <a:ext cx="8572560" cy="4240211"/>
          </a:xfrm>
        </p:spPr>
        <p:txBody>
          <a:bodyPr/>
          <a:lstStyle/>
          <a:p>
            <a:r>
              <a:rPr lang="ru-RU" dirty="0" smtClean="0"/>
              <a:t>                                 1.Удодов Иван -2 место – по ан                                 английскому языку.</a:t>
            </a:r>
          </a:p>
          <a:p>
            <a:r>
              <a:rPr lang="ru-RU" dirty="0" smtClean="0"/>
              <a:t>                           2.Макарова Ангелина –участие </a:t>
            </a:r>
          </a:p>
          <a:p>
            <a:r>
              <a:rPr lang="ru-RU" dirty="0" smtClean="0"/>
              <a:t>                            по математике.</a:t>
            </a:r>
          </a:p>
          <a:p>
            <a:r>
              <a:rPr lang="ru-RU" dirty="0" smtClean="0"/>
              <a:t>                            3.Аскандарова Амина –участие                                                                                                                                                                                                                     .                             по окружающему миру.          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214290"/>
            <a:ext cx="8229600" cy="1428760"/>
          </a:xfrm>
        </p:spPr>
        <p:txBody>
          <a:bodyPr>
            <a:normAutofit fontScale="90000"/>
          </a:bodyPr>
          <a:lstStyle/>
          <a:p>
            <a:r>
              <a:rPr lang="ru-RU" sz="3600" dirty="0" smtClean="0">
                <a:solidFill>
                  <a:schemeClr val="accent1">
                    <a:lumMod val="50000"/>
                  </a:schemeClr>
                </a:solidFill>
              </a:rPr>
              <a:t>Участие в олимпиаде по окружающему миру приняли  -10 человек</a:t>
            </a:r>
            <a:r>
              <a:rPr lang="en-US" dirty="0" smtClean="0">
                <a:solidFill>
                  <a:schemeClr val="accent1">
                    <a:lumMod val="50000"/>
                  </a:schemeClr>
                </a:solidFill>
              </a:rPr>
              <a:t>, 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ru-RU" sz="3600" dirty="0" smtClean="0">
                <a:solidFill>
                  <a:schemeClr val="accent1">
                    <a:lumMod val="50000"/>
                  </a:schemeClr>
                </a:solidFill>
              </a:rPr>
              <a:t>получили сертификаты.</a:t>
            </a:r>
            <a:endParaRPr lang="ru-RU" sz="3600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1026" name="Picture 2" descr="C:\Users\сош\Desktop\док.апрель\Screenshot_20220415_000018_com.whatsapp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1857364"/>
            <a:ext cx="2428892" cy="4597401"/>
          </a:xfrm>
          <a:prstGeom prst="rect">
            <a:avLst/>
          </a:prstGeom>
          <a:noFill/>
        </p:spPr>
      </p:pic>
      <p:pic>
        <p:nvPicPr>
          <p:cNvPr id="4" name="Picture 4" descr="C:\Users\сош\Desktop\док.апрель\Screenshot_20220414_235943_com.whatsapp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14678" y="1857364"/>
            <a:ext cx="2500330" cy="4572032"/>
          </a:xfrm>
          <a:prstGeom prst="rect">
            <a:avLst/>
          </a:prstGeom>
          <a:noFill/>
        </p:spPr>
      </p:pic>
      <p:pic>
        <p:nvPicPr>
          <p:cNvPr id="1029" name="Picture 5" descr="C:\Users\сош\Desktop\док.апрель\Screenshot_20220415_000004_com.whatsapp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72198" y="1857364"/>
            <a:ext cx="2643206" cy="457203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 l="-17000" r="-26000" b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214290"/>
            <a:ext cx="8472518" cy="1000132"/>
          </a:xfrm>
        </p:spPr>
        <p:txBody>
          <a:bodyPr>
            <a:normAutofit fontScale="90000"/>
          </a:bodyPr>
          <a:lstStyle/>
          <a:p>
            <a:pPr algn="l"/>
            <a:r>
              <a:rPr lang="ru-RU" sz="36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Book Antiqua" pitchFamily="18" charset="0"/>
              </a:rPr>
              <a:t/>
            </a:r>
            <a:br>
              <a:rPr lang="ru-RU" sz="36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Book Antiqua" pitchFamily="18" charset="0"/>
              </a:rPr>
            </a:br>
            <a:r>
              <a:rPr lang="ru-RU" sz="36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Book Antiqua" pitchFamily="18" charset="0"/>
              </a:rPr>
              <a:t/>
            </a:r>
            <a:br>
              <a:rPr lang="ru-RU" sz="36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Book Antiqua" pitchFamily="18" charset="0"/>
              </a:rPr>
            </a:br>
            <a:r>
              <a:rPr lang="ru-RU" sz="36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Book Antiqua" pitchFamily="18" charset="0"/>
              </a:rPr>
              <a:t>             Раздел  3. </a:t>
            </a:r>
            <a:r>
              <a:rPr lang="ru-RU" sz="2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Book Antiqua" pitchFamily="18" charset="0"/>
              </a:rPr>
              <a:t/>
            </a:r>
            <a:br>
              <a:rPr lang="ru-RU" sz="2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Book Antiqua" pitchFamily="18" charset="0"/>
              </a:rPr>
            </a:br>
            <a:r>
              <a:rPr lang="ru-RU" sz="2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Book Antiqua" pitchFamily="18" charset="0"/>
              </a:rPr>
              <a:t>    </a:t>
            </a:r>
            <a:r>
              <a:rPr lang="ru-RU" sz="36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Book Antiqua" pitchFamily="18" charset="0"/>
              </a:rPr>
              <a:t>Наши достижения.</a:t>
            </a:r>
            <a:endParaRPr lang="ru-RU" sz="3600" b="1" dirty="0">
              <a:solidFill>
                <a:schemeClr val="tx1">
                  <a:lumMod val="75000"/>
                  <a:lumOff val="25000"/>
                </a:schemeClr>
              </a:solidFill>
              <a:latin typeface="Book Antiqua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143116"/>
            <a:ext cx="7543824" cy="3983047"/>
          </a:xfrm>
        </p:spPr>
        <p:txBody>
          <a:bodyPr/>
          <a:lstStyle/>
          <a:p>
            <a:pPr>
              <a:buNone/>
            </a:pPr>
            <a:r>
              <a:rPr lang="ru-RU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Book Antiqua" pitchFamily="18" charset="0"/>
              </a:rPr>
              <a:t>1.Индивидуальные и</a:t>
            </a:r>
          </a:p>
          <a:p>
            <a:pPr>
              <a:buNone/>
            </a:pPr>
            <a:r>
              <a:rPr lang="ru-RU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Book Antiqua" pitchFamily="18" charset="0"/>
              </a:rPr>
              <a:t> коллективные достижения</a:t>
            </a:r>
          </a:p>
          <a:p>
            <a:pPr>
              <a:buNone/>
            </a:pPr>
            <a:r>
              <a:rPr lang="ru-RU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Book Antiqua" pitchFamily="18" charset="0"/>
              </a:rPr>
              <a:t> класса.</a:t>
            </a:r>
          </a:p>
          <a:p>
            <a:pPr>
              <a:buNone/>
            </a:pPr>
            <a:r>
              <a:rPr lang="ru-RU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Book Antiqua" pitchFamily="18" charset="0"/>
              </a:rPr>
              <a:t>2.Участие в выставках</a:t>
            </a:r>
            <a:r>
              <a:rPr 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Book Antiqua" pitchFamily="18" charset="0"/>
              </a:rPr>
              <a:t>, </a:t>
            </a:r>
            <a:r>
              <a:rPr lang="ru-RU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Book Antiqua" pitchFamily="18" charset="0"/>
              </a:rPr>
              <a:t>конкурсах</a:t>
            </a:r>
            <a:r>
              <a:rPr 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Book Antiqua" pitchFamily="18" charset="0"/>
              </a:rPr>
              <a:t>, </a:t>
            </a:r>
            <a:r>
              <a:rPr lang="ru-RU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Book Antiqua" pitchFamily="18" charset="0"/>
              </a:rPr>
              <a:t>спортивных соревнованиях.</a:t>
            </a:r>
          </a:p>
          <a:p>
            <a:pPr>
              <a:buNone/>
            </a:pPr>
            <a:r>
              <a:rPr lang="ru-RU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Book Antiqua" pitchFamily="18" charset="0"/>
              </a:rPr>
              <a:t>3. Связь с местными организациями.</a:t>
            </a:r>
            <a:endParaRPr lang="ru-RU" dirty="0">
              <a:solidFill>
                <a:schemeClr val="tx1">
                  <a:lumMod val="85000"/>
                  <a:lumOff val="15000"/>
                </a:schemeClr>
              </a:solidFill>
              <a:latin typeface="Book Antiqu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Законы нашей жизни.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071546"/>
            <a:ext cx="8715436" cy="5286412"/>
          </a:xfrm>
          <a:effectLst>
            <a:softEdge rad="127000"/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>
              <a:buNone/>
            </a:pPr>
            <a:r>
              <a:rPr lang="ru-RU" sz="6400" dirty="0" smtClean="0">
                <a:latin typeface="Book Antiqua" pitchFamily="18" charset="0"/>
              </a:rPr>
              <a:t>           </a:t>
            </a:r>
          </a:p>
        </p:txBody>
      </p:sp>
      <p:pic>
        <p:nvPicPr>
          <p:cNvPr id="4" name="Рисунок 3" descr="Законы нашей жизни Закон уважения: Уважай людей, и тогда люди будут уважать..."/>
          <p:cNvPicPr/>
          <p:nvPr/>
        </p:nvPicPr>
        <p:blipFill>
          <a:blip r:embed="rId3"/>
          <a:srcRect l="5747" t="10606" r="6896" b="7576"/>
          <a:stretch>
            <a:fillRect/>
          </a:stretch>
        </p:blipFill>
        <p:spPr bwMode="auto">
          <a:xfrm>
            <a:off x="428596" y="1214422"/>
            <a:ext cx="8429684" cy="51435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4" y="357166"/>
            <a:ext cx="8858312" cy="928694"/>
          </a:xfrm>
          <a:solidFill>
            <a:srgbClr val="FFC000"/>
          </a:solidFill>
          <a:ln>
            <a:solidFill>
              <a:schemeClr val="bg1">
                <a:lumMod val="85000"/>
              </a:schemeClr>
            </a:solidFill>
          </a:ln>
          <a:effectLst>
            <a:softEdge rad="317500"/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b="1" dirty="0" smtClean="0">
                <a:solidFill>
                  <a:schemeClr val="tx2">
                    <a:lumMod val="50000"/>
                  </a:schemeClr>
                </a:solidFill>
                <a:latin typeface="Book Antiqua" pitchFamily="18" charset="0"/>
              </a:rPr>
              <a:t>Обязанности дежурного</a:t>
            </a:r>
            <a:endParaRPr lang="ru-RU" b="1" dirty="0">
              <a:solidFill>
                <a:schemeClr val="tx2">
                  <a:lumMod val="50000"/>
                </a:schemeClr>
              </a:solidFill>
              <a:latin typeface="Book Antiqua" pitchFamily="18" charset="0"/>
            </a:endParaRPr>
          </a:p>
        </p:txBody>
      </p:sp>
      <p:pic>
        <p:nvPicPr>
          <p:cNvPr id="4" name="Содержимое 3" descr="Обязанности дежурного Дежурный – помощник учителя вытирает доску раздает тет..."/>
          <p:cNvPicPr>
            <a:picLocks noGrp="1"/>
          </p:cNvPicPr>
          <p:nvPr>
            <p:ph idx="1"/>
          </p:nvPr>
        </p:nvPicPr>
        <p:blipFill>
          <a:blip r:embed="rId2"/>
          <a:srcRect l="6557" t="18421" r="10386" b="5263"/>
          <a:stretch>
            <a:fillRect/>
          </a:stretch>
        </p:blipFill>
        <p:spPr bwMode="auto">
          <a:xfrm>
            <a:off x="142844" y="1357298"/>
            <a:ext cx="8858312" cy="535785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 l="-19000" t="-7000" r="-1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857232"/>
            <a:ext cx="8229600" cy="71438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Book Antiqua" pitchFamily="18" charset="0"/>
              </a:rPr>
              <a:t>Сведения о педагоге</a:t>
            </a:r>
            <a:endParaRPr lang="ru-RU" b="1" dirty="0">
              <a:solidFill>
                <a:schemeClr val="tx1">
                  <a:lumMod val="75000"/>
                  <a:lumOff val="25000"/>
                </a:schemeClr>
              </a:solidFill>
              <a:latin typeface="Book Antiqua" pitchFamily="18" charset="0"/>
            </a:endParaRPr>
          </a:p>
        </p:txBody>
      </p:sp>
      <p:sp>
        <p:nvSpPr>
          <p:cNvPr id="7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757758"/>
          </a:xfrm>
          <a:solidFill>
            <a:schemeClr val="bg1">
              <a:lumMod val="95000"/>
            </a:schemeClr>
          </a:solidFill>
          <a:ln>
            <a:solidFill>
              <a:srgbClr val="F9A9DE"/>
            </a:solidFill>
          </a:ln>
          <a:effectLst>
            <a:softEdge rad="127000"/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t">
            <a:normAutofit/>
          </a:bodyPr>
          <a:lstStyle/>
          <a:p>
            <a:r>
              <a:rPr lang="ru-RU" sz="2000" i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Book Antiqua" pitchFamily="18" charset="0"/>
              </a:rPr>
              <a:t>ФИО:</a:t>
            </a:r>
            <a:r>
              <a:rPr lang="ru-RU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Book Antiqua" pitchFamily="18" charset="0"/>
              </a:rPr>
              <a:t> </a:t>
            </a:r>
            <a:r>
              <a:rPr lang="ru-RU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Book Antiqua" pitchFamily="18" charset="0"/>
              </a:rPr>
              <a:t>Денисенко Ольга Васильевна  </a:t>
            </a:r>
          </a:p>
          <a:p>
            <a:r>
              <a:rPr lang="ru-RU" sz="2000" i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Book Antiqua" pitchFamily="18" charset="0"/>
              </a:rPr>
              <a:t>Дата рождения: </a:t>
            </a:r>
            <a:r>
              <a:rPr lang="ru-RU" sz="2400" i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Book Antiqua" pitchFamily="18" charset="0"/>
              </a:rPr>
              <a:t>01</a:t>
            </a:r>
            <a:r>
              <a:rPr lang="ru-RU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Book Antiqua" pitchFamily="18" charset="0"/>
              </a:rPr>
              <a:t>.03.1962 года рождения </a:t>
            </a:r>
          </a:p>
          <a:p>
            <a:r>
              <a:rPr lang="ru-RU" sz="2000" i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Book Antiqua" pitchFamily="18" charset="0"/>
              </a:rPr>
              <a:t>Место работы: </a:t>
            </a:r>
            <a:r>
              <a:rPr lang="ru-RU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Book Antiqua" pitchFamily="18" charset="0"/>
              </a:rPr>
              <a:t>МКОУ  СОШ  №9 </a:t>
            </a:r>
          </a:p>
          <a:p>
            <a:r>
              <a:rPr lang="ru-RU" sz="2000" i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Book Antiqua" pitchFamily="18" charset="0"/>
              </a:rPr>
              <a:t>Должность: </a:t>
            </a:r>
            <a:r>
              <a:rPr lang="ru-RU" sz="2400" i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Book Antiqua" pitchFamily="18" charset="0"/>
              </a:rPr>
              <a:t> Учитель начальных классов</a:t>
            </a:r>
            <a:endParaRPr lang="ru-RU" sz="2400" dirty="0" smtClean="0">
              <a:solidFill>
                <a:schemeClr val="tx1">
                  <a:lumMod val="75000"/>
                  <a:lumOff val="25000"/>
                </a:schemeClr>
              </a:solidFill>
              <a:latin typeface="Book Antiqua" pitchFamily="18" charset="0"/>
            </a:endParaRPr>
          </a:p>
          <a:p>
            <a:r>
              <a:rPr lang="ru-RU" sz="2000" i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Book Antiqua" pitchFamily="18" charset="0"/>
              </a:rPr>
              <a:t>Образование: </a:t>
            </a:r>
            <a:r>
              <a:rPr lang="ru-RU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Book Antiqua" pitchFamily="18" charset="0"/>
              </a:rPr>
              <a:t>высшее, 1986 г.</a:t>
            </a:r>
          </a:p>
          <a:p>
            <a:r>
              <a:rPr lang="ru-RU" sz="2000" i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Book Antiqua" pitchFamily="18" charset="0"/>
              </a:rPr>
              <a:t>Категория: </a:t>
            </a:r>
            <a:r>
              <a:rPr lang="ru-RU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Book Antiqua" pitchFamily="18" charset="0"/>
              </a:rPr>
              <a:t>первая </a:t>
            </a:r>
          </a:p>
          <a:p>
            <a:r>
              <a:rPr lang="ru-RU" sz="2000" i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Book Antiqua" pitchFamily="18" charset="0"/>
              </a:rPr>
              <a:t>Стаж работы: </a:t>
            </a:r>
            <a:r>
              <a:rPr lang="ru-RU" sz="2400" i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Book Antiqua" pitchFamily="18" charset="0"/>
              </a:rPr>
              <a:t>40</a:t>
            </a:r>
            <a:r>
              <a:rPr lang="ru-RU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Book Antiqua" pitchFamily="18" charset="0"/>
              </a:rPr>
              <a:t> лет </a:t>
            </a:r>
          </a:p>
          <a:p>
            <a:pPr>
              <a:buNone/>
            </a:pPr>
            <a:r>
              <a:rPr lang="ru-RU" sz="2400" i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Book Antiqua" pitchFamily="18" charset="0"/>
              </a:rPr>
              <a:t>   </a:t>
            </a:r>
            <a:r>
              <a:rPr lang="ru-RU" sz="2400" i="1" dirty="0" smtClean="0">
                <a:solidFill>
                  <a:srgbClr val="C00000"/>
                </a:solidFill>
                <a:latin typeface="Book Antiqua" pitchFamily="18" charset="0"/>
              </a:rPr>
              <a:t>Девиз: Помочь каждому ребенку </a:t>
            </a:r>
          </a:p>
          <a:p>
            <a:pPr>
              <a:buNone/>
            </a:pPr>
            <a:r>
              <a:rPr lang="ru-RU" sz="2400" i="1" dirty="0" smtClean="0">
                <a:solidFill>
                  <a:srgbClr val="C00000"/>
                </a:solidFill>
                <a:latin typeface="Book Antiqua" pitchFamily="18" charset="0"/>
              </a:rPr>
              <a:t>   стать уникальной, неповторимой </a:t>
            </a:r>
          </a:p>
          <a:p>
            <a:pPr>
              <a:buNone/>
            </a:pPr>
            <a:r>
              <a:rPr lang="ru-RU" sz="2400" i="1" dirty="0" smtClean="0">
                <a:solidFill>
                  <a:srgbClr val="C00000"/>
                </a:solidFill>
                <a:latin typeface="Book Antiqua" pitchFamily="18" charset="0"/>
              </a:rPr>
              <a:t>   и  творческой личностью</a:t>
            </a:r>
          </a:p>
          <a:p>
            <a:pPr>
              <a:buNone/>
            </a:pPr>
            <a:endParaRPr lang="ru-RU" sz="2800" dirty="0">
              <a:solidFill>
                <a:schemeClr val="tx1">
                  <a:lumMod val="85000"/>
                  <a:lumOff val="15000"/>
                </a:schemeClr>
              </a:solidFill>
              <a:latin typeface="Book Antiqua" pitchFamily="18" charset="0"/>
            </a:endParaRPr>
          </a:p>
        </p:txBody>
      </p:sp>
      <p:pic>
        <p:nvPicPr>
          <p:cNvPr id="2050" name="Picture 2" descr="G:\портфолио класса\фото 2022\IMG_20211229_10182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00694" y="3429000"/>
            <a:ext cx="3429024" cy="285752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14290"/>
            <a:ext cx="8215370" cy="785818"/>
          </a:xfrm>
          <a:solidFill>
            <a:schemeClr val="accent5">
              <a:lumMod val="40000"/>
              <a:lumOff val="60000"/>
            </a:schemeClr>
          </a:solidFill>
          <a:ln>
            <a:solidFill>
              <a:schemeClr val="bg1">
                <a:lumMod val="85000"/>
              </a:schemeClr>
            </a:solidFill>
          </a:ln>
          <a:effectLst>
            <a:softEdge rad="317500"/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  <a:latin typeface="Book Antiqua" pitchFamily="18" charset="0"/>
              </a:rPr>
              <a:t>САМОУПРАВЛЕНИЕ</a:t>
            </a:r>
            <a:endParaRPr lang="ru-RU" sz="3600" b="1" dirty="0">
              <a:solidFill>
                <a:srgbClr val="FF0000"/>
              </a:solidFill>
              <a:latin typeface="Book Antiqua" pitchFamily="18" charset="0"/>
            </a:endParaRPr>
          </a:p>
        </p:txBody>
      </p:sp>
      <p:pic>
        <p:nvPicPr>
          <p:cNvPr id="1026" name="Picture 2" descr="C:\Users\Ольга\Desktop\img5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57159" y="1000108"/>
            <a:ext cx="8358246" cy="55721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0"/>
            <a:ext cx="8715436" cy="1071546"/>
          </a:xfrm>
          <a:solidFill>
            <a:schemeClr val="accent5">
              <a:lumMod val="40000"/>
              <a:lumOff val="60000"/>
            </a:schemeClr>
          </a:solidFill>
          <a:ln>
            <a:solidFill>
              <a:schemeClr val="bg1">
                <a:lumMod val="85000"/>
              </a:schemeClr>
            </a:solidFill>
          </a:ln>
          <a:effectLst>
            <a:softEdge rad="317500"/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sz="3600" b="1" dirty="0" smtClean="0">
                <a:solidFill>
                  <a:srgbClr val="FF0000"/>
                </a:solidFill>
                <a:latin typeface="Book Antiqua" pitchFamily="18" charset="0"/>
              </a:rPr>
              <a:t>Командир класса- Макарова Ангелина</a:t>
            </a:r>
            <a:endParaRPr lang="ru-RU" sz="3600" b="1" dirty="0">
              <a:solidFill>
                <a:srgbClr val="FF0000"/>
              </a:solidFill>
              <a:latin typeface="Book Antiqua" pitchFamily="18" charset="0"/>
            </a:endParaRPr>
          </a:p>
        </p:txBody>
      </p:sp>
      <p:pic>
        <p:nvPicPr>
          <p:cNvPr id="2050" name="Picture 2" descr="C:\Users\Ольга\Desktop\img22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57158" y="785794"/>
            <a:ext cx="8358245" cy="578647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0"/>
            <a:ext cx="8715436" cy="785794"/>
          </a:xfrm>
          <a:solidFill>
            <a:schemeClr val="accent5">
              <a:lumMod val="40000"/>
              <a:lumOff val="60000"/>
            </a:schemeClr>
          </a:solidFill>
          <a:ln>
            <a:solidFill>
              <a:schemeClr val="bg1">
                <a:lumMod val="85000"/>
              </a:schemeClr>
            </a:solidFill>
          </a:ln>
          <a:effectLst>
            <a:softEdge rad="317500"/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  <a:latin typeface="Book Antiqua" pitchFamily="18" charset="0"/>
              </a:rPr>
              <a:t>Правила поведения в классе</a:t>
            </a:r>
            <a:endParaRPr lang="ru-RU" sz="3600" b="1" dirty="0">
              <a:solidFill>
                <a:srgbClr val="FF0000"/>
              </a:solidFill>
              <a:latin typeface="Book Antiqua" pitchFamily="18" charset="0"/>
            </a:endParaRPr>
          </a:p>
        </p:txBody>
      </p:sp>
      <p:pic>
        <p:nvPicPr>
          <p:cNvPr id="6" name="Содержимое 5" descr="Правила поведения в классе Звенит звонок – скорее в класс, Уже урок идёт у на..."/>
          <p:cNvPicPr>
            <a:picLocks noGrp="1"/>
          </p:cNvPicPr>
          <p:nvPr>
            <p:ph idx="1"/>
          </p:nvPr>
        </p:nvPicPr>
        <p:blipFill>
          <a:blip r:embed="rId2"/>
          <a:srcRect l="3832" t="7260" r="8567" b="5928"/>
          <a:stretch>
            <a:fillRect/>
          </a:stretch>
        </p:blipFill>
        <p:spPr bwMode="auto">
          <a:xfrm>
            <a:off x="357158" y="928670"/>
            <a:ext cx="8572560" cy="57864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01122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Открытый классный час « День матери»</a:t>
            </a:r>
            <a:endParaRPr lang="ru-RU" dirty="0"/>
          </a:p>
        </p:txBody>
      </p:sp>
      <p:pic>
        <p:nvPicPr>
          <p:cNvPr id="7" name="Picture 4" descr="G:\портфолио класса\фото 2022\IMG_20211203_13002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28728" y="3786190"/>
            <a:ext cx="5572164" cy="3071810"/>
          </a:xfrm>
          <a:prstGeom prst="rect">
            <a:avLst/>
          </a:prstGeom>
          <a:noFill/>
        </p:spPr>
      </p:pic>
      <p:pic>
        <p:nvPicPr>
          <p:cNvPr id="10242" name="Picture 2" descr="G:\портфолио класса\фото 2022\IMG_20211203_11122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4282" y="1214422"/>
            <a:ext cx="2928958" cy="2714644"/>
          </a:xfrm>
          <a:prstGeom prst="rect">
            <a:avLst/>
          </a:prstGeom>
          <a:noFill/>
        </p:spPr>
      </p:pic>
      <p:pic>
        <p:nvPicPr>
          <p:cNvPr id="10243" name="Picture 3" descr="G:\портфолио класса\фото 2022\IMG_20211001_092537.jpg"/>
          <p:cNvPicPr>
            <a:picLocks noGrp="1" noChangeAspect="1" noChangeArrowheads="1"/>
          </p:cNvPicPr>
          <p:nvPr>
            <p:ph idx="1"/>
          </p:nvPr>
        </p:nvPicPr>
        <p:blipFill>
          <a:blip r:embed="rId5" cstate="print"/>
          <a:srcRect t="10000"/>
          <a:stretch>
            <a:fillRect/>
          </a:stretch>
        </p:blipFill>
        <p:spPr bwMode="auto">
          <a:xfrm>
            <a:off x="5072066" y="1285860"/>
            <a:ext cx="3500462" cy="264320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Участие в районном конкурсе «Письмо Деду Морозу»</a:t>
            </a:r>
            <a:endParaRPr lang="ru-RU" dirty="0"/>
          </a:p>
        </p:txBody>
      </p:sp>
      <p:pic>
        <p:nvPicPr>
          <p:cNvPr id="8194" name="Picture 2" descr="G:\портфолио класса\фото 2022\IMG_20220131_152011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2910" y="1571612"/>
            <a:ext cx="3394472" cy="4525963"/>
          </a:xfrm>
          <a:prstGeom prst="rect">
            <a:avLst/>
          </a:prstGeom>
          <a:noFill/>
        </p:spPr>
      </p:pic>
      <p:pic>
        <p:nvPicPr>
          <p:cNvPr id="8195" name="Picture 3" descr="G:\портфолио класса\фото 2022\IMG_20220131_15195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86380" y="1500174"/>
            <a:ext cx="3500462" cy="478634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49000" r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42852"/>
            <a:ext cx="8229600" cy="1143008"/>
          </a:xfrm>
        </p:spPr>
        <p:txBody>
          <a:bodyPr>
            <a:normAutofit/>
          </a:bodyPr>
          <a:lstStyle/>
          <a:p>
            <a:r>
              <a:rPr lang="ru-RU" sz="2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Book Antiqua" pitchFamily="18" charset="0"/>
              </a:rPr>
              <a:t>Актерское мастерство. Проведение Нового года  с казаками села Урожайного</a:t>
            </a:r>
            <a:endParaRPr lang="ru-RU" sz="2800" dirty="0">
              <a:solidFill>
                <a:schemeClr val="tx1">
                  <a:lumMod val="75000"/>
                  <a:lumOff val="25000"/>
                </a:schemeClr>
              </a:solidFill>
              <a:latin typeface="Book Antiqua" pitchFamily="18" charset="0"/>
            </a:endParaRPr>
          </a:p>
        </p:txBody>
      </p:sp>
      <p:pic>
        <p:nvPicPr>
          <p:cNvPr id="7" name="Рисунок 6" descr="image-95cc55f60dbb32b79ae6f1bbd586ba806d77771ef22dea31eaf3bcea4900f5ff-V.jp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6286512" y="1214422"/>
            <a:ext cx="2464611" cy="32861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218" name="Picture 2" descr="G:\портфолио класса\фото 2022\IMG_20211224_11365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1357298"/>
            <a:ext cx="3071802" cy="2357454"/>
          </a:xfrm>
          <a:prstGeom prst="rect">
            <a:avLst/>
          </a:prstGeom>
          <a:noFill/>
        </p:spPr>
      </p:pic>
      <p:sp>
        <p:nvSpPr>
          <p:cNvPr id="10" name="Содержимое 9"/>
          <p:cNvSpPr>
            <a:spLocks noGrp="1"/>
          </p:cNvSpPr>
          <p:nvPr>
            <p:ph idx="1"/>
          </p:nvPr>
        </p:nvSpPr>
        <p:spPr>
          <a:xfrm>
            <a:off x="6286512" y="1142984"/>
            <a:ext cx="2400288" cy="3357586"/>
          </a:xfrm>
        </p:spPr>
        <p:txBody>
          <a:bodyPr/>
          <a:lstStyle/>
          <a:p>
            <a:r>
              <a:rPr lang="ru-RU" dirty="0" smtClean="0"/>
              <a:t>Елка 2021</a:t>
            </a:r>
            <a:endParaRPr lang="ru-RU" dirty="0"/>
          </a:p>
        </p:txBody>
      </p:sp>
      <p:pic>
        <p:nvPicPr>
          <p:cNvPr id="9219" name="Picture 3" descr="G:\портфолио класса\фото 2022\IMG_20211224_11251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143240" y="1357298"/>
            <a:ext cx="3500462" cy="2428892"/>
          </a:xfrm>
          <a:prstGeom prst="rect">
            <a:avLst/>
          </a:prstGeom>
          <a:noFill/>
        </p:spPr>
      </p:pic>
      <p:pic>
        <p:nvPicPr>
          <p:cNvPr id="1026" name="Picture 2" descr="G:\портфолио класса\фото 2022\IMG_20211224_113635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714612" y="3786190"/>
            <a:ext cx="5929354" cy="307181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 l="-8000" t="-4000" r="-5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5786" y="142852"/>
            <a:ext cx="7901014" cy="1285884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accent4">
                    <a:lumMod val="75000"/>
                  </a:schemeClr>
                </a:solidFill>
                <a:latin typeface="Book Antiqua" pitchFamily="18" charset="0"/>
              </a:rPr>
              <a:t> </a:t>
            </a:r>
            <a:r>
              <a:rPr lang="ru-RU" sz="3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Book Antiqua" pitchFamily="18" charset="0"/>
              </a:rPr>
              <a:t>Достижения. День </a:t>
            </a:r>
            <a:r>
              <a:rPr lang="ru-RU" sz="31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Book Antiqua" pitchFamily="18" charset="0"/>
              </a:rPr>
              <a:t>словаря.Участие</a:t>
            </a:r>
            <a:r>
              <a:rPr lang="ru-RU" sz="3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Book Antiqua" pitchFamily="18" charset="0"/>
              </a:rPr>
              <a:t> в конкурсе «Здоровое питание»</a:t>
            </a:r>
            <a:r>
              <a:rPr lang="en-US" sz="3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Book Antiqua" pitchFamily="18" charset="0"/>
              </a:rPr>
              <a:t>, </a:t>
            </a:r>
            <a:r>
              <a:rPr lang="ru-RU" sz="3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Book Antiqua" pitchFamily="18" charset="0"/>
              </a:rPr>
              <a:t>«Богатый урожай»</a:t>
            </a:r>
            <a:r>
              <a:rPr lang="en-US" sz="3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Book Antiqua" pitchFamily="18" charset="0"/>
              </a:rPr>
              <a:t>, </a:t>
            </a:r>
            <a:r>
              <a:rPr lang="ru-RU" sz="3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Book Antiqua" pitchFamily="18" charset="0"/>
              </a:rPr>
              <a:t>Макаронные изделия! – 1 места</a:t>
            </a:r>
            <a:endParaRPr lang="ru-RU" sz="3100" dirty="0">
              <a:solidFill>
                <a:schemeClr val="tx1">
                  <a:lumMod val="75000"/>
                  <a:lumOff val="25000"/>
                </a:schemeClr>
              </a:solidFill>
              <a:latin typeface="Book Antiqua" pitchFamily="18" charset="0"/>
            </a:endParaRPr>
          </a:p>
        </p:txBody>
      </p:sp>
      <p:pic>
        <p:nvPicPr>
          <p:cNvPr id="11266" name="Picture 2" descr="G:\портфолио класса\фото 2022\IMG_20211122_13182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34" y="1571612"/>
            <a:ext cx="3857652" cy="2500330"/>
          </a:xfrm>
          <a:prstGeom prst="rect">
            <a:avLst/>
          </a:prstGeom>
          <a:noFill/>
        </p:spPr>
      </p:pic>
      <p:pic>
        <p:nvPicPr>
          <p:cNvPr id="11269" name="Picture 5" descr="G:\портфолио класса\фото 2022\IMG_20211015_090550.jpg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43438" y="4143380"/>
            <a:ext cx="3857652" cy="2500330"/>
          </a:xfrm>
          <a:prstGeom prst="rect">
            <a:avLst/>
          </a:prstGeom>
          <a:noFill/>
        </p:spPr>
      </p:pic>
      <p:pic>
        <p:nvPicPr>
          <p:cNvPr id="11270" name="Picture 6" descr="G:\портфолио класса\фото 2022\IMG_20211015_090253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43438" y="1571612"/>
            <a:ext cx="3857652" cy="2500330"/>
          </a:xfrm>
          <a:prstGeom prst="rect">
            <a:avLst/>
          </a:prstGeom>
          <a:noFill/>
        </p:spPr>
      </p:pic>
      <p:pic>
        <p:nvPicPr>
          <p:cNvPr id="11271" name="Picture 7" descr="G:\портфолио класса\фото 2022\IMG_20211015_085052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28596" y="4214818"/>
            <a:ext cx="3929090" cy="242889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4290"/>
            <a:ext cx="8229600" cy="2571768"/>
          </a:xfrm>
        </p:spPr>
        <p:txBody>
          <a:bodyPr>
            <a:normAutofit/>
          </a:bodyPr>
          <a:lstStyle/>
          <a:p>
            <a:r>
              <a:rPr lang="ru-RU" sz="3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Book Antiqua" pitchFamily="18" charset="0"/>
              </a:rPr>
              <a:t>Участие в конкурсе </a:t>
            </a:r>
            <a:r>
              <a:rPr lang="ru-RU" sz="3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Book Antiqua" pitchFamily="18" charset="0"/>
              </a:rPr>
              <a:t>«Здоровое питание»</a:t>
            </a:r>
            <a:r>
              <a:rPr lang="en-US" sz="3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Book Antiqua" pitchFamily="18" charset="0"/>
              </a:rPr>
              <a:t>, </a:t>
            </a:r>
            <a:r>
              <a:rPr lang="ru-RU" sz="3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Book Antiqua" pitchFamily="18" charset="0"/>
              </a:rPr>
              <a:t>«Богатый урожай»</a:t>
            </a:r>
            <a:r>
              <a:rPr lang="en-US" sz="3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Book Antiqua" pitchFamily="18" charset="0"/>
              </a:rPr>
              <a:t>, </a:t>
            </a:r>
            <a:r>
              <a:rPr lang="ru-RU" sz="3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Book Antiqua" pitchFamily="18" charset="0"/>
              </a:rPr>
              <a:t>Макаронные изделия! – 1 места</a:t>
            </a:r>
            <a:endParaRPr lang="ru-RU" sz="3600" dirty="0"/>
          </a:p>
        </p:txBody>
      </p:sp>
      <p:pic>
        <p:nvPicPr>
          <p:cNvPr id="3075" name="Picture 3" descr="G:\портфолио класса\фото 2022\IMG_20220407_13515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71802" y="2643182"/>
            <a:ext cx="3000378" cy="4214818"/>
          </a:xfrm>
          <a:prstGeom prst="rect">
            <a:avLst/>
          </a:prstGeom>
          <a:noFill/>
        </p:spPr>
      </p:pic>
      <p:pic>
        <p:nvPicPr>
          <p:cNvPr id="3076" name="Picture 4" descr="G:\портфолио класса\фото 2022\IMG_20220407_13513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4282" y="2643182"/>
            <a:ext cx="2714644" cy="4071966"/>
          </a:xfrm>
          <a:prstGeom prst="rect">
            <a:avLst/>
          </a:prstGeom>
          <a:noFill/>
        </p:spPr>
      </p:pic>
      <p:pic>
        <p:nvPicPr>
          <p:cNvPr id="3077" name="Picture 5" descr="G:\портфолио класса\фото 2022\IMG_20220407_135119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072198" y="2428868"/>
            <a:ext cx="2928958" cy="4429132"/>
          </a:xfrm>
          <a:prstGeom prst="rect">
            <a:avLst/>
          </a:prstGeom>
          <a:noFill/>
        </p:spPr>
      </p:pic>
      <p:sp>
        <p:nvSpPr>
          <p:cNvPr id="7" name="Содержимое 6"/>
          <p:cNvSpPr>
            <a:spLocks noGrp="1"/>
          </p:cNvSpPr>
          <p:nvPr>
            <p:ph idx="1"/>
          </p:nvPr>
        </p:nvSpPr>
        <p:spPr>
          <a:xfrm>
            <a:off x="457200" y="2714620"/>
            <a:ext cx="8229600" cy="3411543"/>
          </a:xfrm>
        </p:spPr>
        <p:txBody>
          <a:bodyPr/>
          <a:lstStyle/>
          <a:p>
            <a:r>
              <a:rPr lang="ru-RU" dirty="0" err="1" smtClean="0"/>
              <a:t>Персков</a:t>
            </a:r>
            <a:r>
              <a:rPr lang="ru-RU" dirty="0" smtClean="0"/>
              <a:t> Роман   </a:t>
            </a:r>
            <a:r>
              <a:rPr lang="ru-RU" dirty="0" err="1" smtClean="0"/>
              <a:t>Аскандарова</a:t>
            </a:r>
            <a:r>
              <a:rPr lang="ru-RU" dirty="0" smtClean="0"/>
              <a:t> Амина </a:t>
            </a:r>
          </a:p>
          <a:p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«День здоровья»</a:t>
            </a:r>
            <a:endParaRPr lang="ru-RU" dirty="0"/>
          </a:p>
        </p:txBody>
      </p:sp>
      <p:pic>
        <p:nvPicPr>
          <p:cNvPr id="4100" name="Picture 4" descr="G:\портфолио класса\фото 2022\IMG_20220401_10100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3929066"/>
            <a:ext cx="3429024" cy="2928934"/>
          </a:xfrm>
          <a:prstGeom prst="rect">
            <a:avLst/>
          </a:prstGeom>
          <a:noFill/>
        </p:spPr>
      </p:pic>
      <p:pic>
        <p:nvPicPr>
          <p:cNvPr id="13315" name="Picture 3" descr="G:\портфолио класса\фото 2022\1648795189048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flipH="1">
            <a:off x="357158" y="1285860"/>
            <a:ext cx="3714776" cy="2714644"/>
          </a:xfrm>
          <a:prstGeom prst="rect">
            <a:avLst/>
          </a:prstGeom>
          <a:noFill/>
        </p:spPr>
      </p:pic>
      <p:pic>
        <p:nvPicPr>
          <p:cNvPr id="13316" name="Picture 4" descr="G:\портфолио класса\фото 2022\1648796088522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72000" y="1357298"/>
            <a:ext cx="4143404" cy="2786082"/>
          </a:xfrm>
          <a:prstGeom prst="rect">
            <a:avLst/>
          </a:prstGeom>
          <a:noFill/>
        </p:spPr>
      </p:pic>
      <p:sp>
        <p:nvSpPr>
          <p:cNvPr id="12" name="Содержимое 11"/>
          <p:cNvSpPr>
            <a:spLocks noGrp="1"/>
          </p:cNvSpPr>
          <p:nvPr>
            <p:ph idx="1"/>
          </p:nvPr>
        </p:nvSpPr>
        <p:spPr>
          <a:xfrm flipV="1">
            <a:off x="214282" y="357166"/>
            <a:ext cx="8501122" cy="928694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2050" name="Picture 2" descr="G:\портфолио класса\фото 2022\IMG_20220401_093248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72000" y="4071942"/>
            <a:ext cx="4286280" cy="278605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00166" y="0"/>
            <a:ext cx="7429552" cy="1142984"/>
          </a:xfrm>
          <a:solidFill>
            <a:schemeClr val="bg1">
              <a:lumMod val="95000"/>
            </a:schemeClr>
          </a:solidFill>
          <a:effectLst>
            <a:softEdge rad="317500"/>
          </a:effectLst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ru-RU" sz="3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Book Antiqua" pitchFamily="18" charset="0"/>
              </a:rPr>
              <a:t>Мои увлечения. Много проводим классных часов на различные темы</a:t>
            </a:r>
            <a:endParaRPr lang="ru-RU" sz="3200" dirty="0">
              <a:solidFill>
                <a:schemeClr val="tx1">
                  <a:lumMod val="85000"/>
                  <a:lumOff val="15000"/>
                </a:schemeClr>
              </a:solidFill>
              <a:latin typeface="Book Antiqua" pitchFamily="18" charset="0"/>
            </a:endParaRPr>
          </a:p>
        </p:txBody>
      </p:sp>
      <p:pic>
        <p:nvPicPr>
          <p:cNvPr id="5122" name="Picture 2" descr="G:\портфолио класса\фото 2022\IMG_20220317_140109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1142984"/>
            <a:ext cx="3803127" cy="2714644"/>
          </a:xfrm>
          <a:prstGeom prst="rect">
            <a:avLst/>
          </a:prstGeom>
          <a:noFill/>
        </p:spPr>
      </p:pic>
      <p:pic>
        <p:nvPicPr>
          <p:cNvPr id="5123" name="Picture 3" descr="G:\портфолио класса\фото 2022\IMG_20220221_11480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14810" y="1142984"/>
            <a:ext cx="4643470" cy="2714626"/>
          </a:xfrm>
          <a:prstGeom prst="rect">
            <a:avLst/>
          </a:prstGeom>
          <a:noFill/>
        </p:spPr>
      </p:pic>
      <p:pic>
        <p:nvPicPr>
          <p:cNvPr id="5125" name="Picture 5" descr="G:\портфолио класса\фото 2022\IMG_20220114_124317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14282" y="4000504"/>
            <a:ext cx="3857652" cy="2571768"/>
          </a:xfrm>
          <a:prstGeom prst="rect">
            <a:avLst/>
          </a:prstGeom>
          <a:noFill/>
        </p:spPr>
      </p:pic>
      <p:pic>
        <p:nvPicPr>
          <p:cNvPr id="7" name="Рисунок 6" descr="C:\Users\Ольга\Desktop\IMG_20211001_092537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214810" y="4000504"/>
            <a:ext cx="4786346" cy="2643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 l="-17000" t="-15000" r="-3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57422" y="274638"/>
            <a:ext cx="6143668" cy="251142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accent6"/>
                </a:solidFill>
              </a:rPr>
              <a:t>  </a:t>
            </a:r>
            <a:r>
              <a:rPr lang="ru-RU" sz="3100" b="1" dirty="0" smtClean="0">
                <a:solidFill>
                  <a:schemeClr val="accent6"/>
                </a:solidFill>
              </a:rPr>
              <a:t>«Педагогика должна стать наукой для всех – и для учителей, и для родителей, и для общественности»</a:t>
            </a:r>
            <a:r>
              <a:rPr lang="ru-RU" b="1" dirty="0" smtClean="0">
                <a:solidFill>
                  <a:schemeClr val="accent6"/>
                </a:solidFill>
              </a:rPr>
              <a:t/>
            </a:r>
            <a:br>
              <a:rPr lang="ru-RU" b="1" dirty="0" smtClean="0">
                <a:solidFill>
                  <a:schemeClr val="accent6"/>
                </a:solidFill>
              </a:rPr>
            </a:br>
            <a:r>
              <a:rPr lang="ru-RU" dirty="0" smtClean="0">
                <a:solidFill>
                  <a:schemeClr val="accent6"/>
                </a:solidFill>
              </a:rPr>
              <a:t> </a:t>
            </a:r>
            <a:r>
              <a:rPr lang="ru-RU" sz="2400" dirty="0" smtClean="0">
                <a:solidFill>
                  <a:schemeClr val="accent6"/>
                </a:solidFill>
              </a:rPr>
              <a:t>В.А. Сухомлинский</a:t>
            </a:r>
            <a:endParaRPr lang="ru-RU" sz="2400" dirty="0"/>
          </a:p>
        </p:txBody>
      </p:sp>
      <p:pic>
        <p:nvPicPr>
          <p:cNvPr id="14338" name="Picture 2" descr="G:\портфолио класса\фото 2022\IMG_20220301_175005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142853"/>
            <a:ext cx="2286016" cy="2428892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357158" y="2643182"/>
            <a:ext cx="8643998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ru-RU" dirty="0" smtClean="0">
                <a:latin typeface="Book Antiqua" pitchFamily="18" charset="0"/>
              </a:rPr>
              <a:t> Мы живём в удивительное время: ежедневно в стране, в мире происходит множество разных открытий,  наша жизнь не стоит на месте , движется вперёд. И какой будет наша страна в будущем, зависит именно от нынешних малышей, ведь всем известно: дети – наше будущее. </a:t>
            </a:r>
          </a:p>
          <a:p>
            <a:pPr>
              <a:buNone/>
            </a:pPr>
            <a:r>
              <a:rPr lang="ru-RU" dirty="0" smtClean="0">
                <a:latin typeface="Book Antiqua" pitchFamily="18" charset="0"/>
              </a:rPr>
              <a:t>               Своих воспитанников  в будущем я  вижу способными свободно мыслить, конструктивно и творчески решать проблемы,  на протяжении всей жизни добывать и применять новые знания, следовательно, быть профессионально и социально мобильными. А самое главное , я хочу, чтобы каждый из них стал яркой индивидуальностью, стал личностью!  </a:t>
            </a:r>
          </a:p>
          <a:p>
            <a:pPr>
              <a:buNone/>
            </a:pPr>
            <a:r>
              <a:rPr lang="ru-RU" dirty="0" smtClean="0">
                <a:latin typeface="Book Antiqua" pitchFamily="18" charset="0"/>
              </a:rPr>
              <a:t>       Чтобы это произошло, нам, взрослым, нужно очень постараться.</a:t>
            </a:r>
          </a:p>
          <a:p>
            <a:pPr>
              <a:buNone/>
            </a:pPr>
            <a:r>
              <a:rPr lang="ru-RU" dirty="0" smtClean="0">
                <a:latin typeface="Book Antiqua" pitchFamily="18" charset="0"/>
              </a:rPr>
              <a:t>              И мне, как педагогу школьного образования в этом отводится особая роль, поскольку личность взрослого- «мощный фактор развития личности ребёнка» . Освоение ребёнком нравственных норм и правил осуществляется через воспитателя, его личность,  культуру и  нравственную  позицию.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C00000"/>
                </a:solidFill>
              </a:rPr>
              <a:t>ПДД!</a:t>
            </a:r>
            <a:r>
              <a:rPr lang="ru-RU" dirty="0" smtClean="0"/>
              <a:t> </a:t>
            </a:r>
            <a:r>
              <a:rPr lang="ru-RU" dirty="0" smtClean="0">
                <a:solidFill>
                  <a:srgbClr val="FFC000"/>
                </a:solidFill>
              </a:rPr>
              <a:t>Сколько занятий по ПДД</a:t>
            </a:r>
            <a:r>
              <a:rPr lang="en-US" dirty="0" smtClean="0">
                <a:solidFill>
                  <a:srgbClr val="FFC000"/>
                </a:solidFill>
              </a:rPr>
              <a:t>, </a:t>
            </a:r>
            <a:r>
              <a:rPr lang="ru-RU" dirty="0" smtClean="0">
                <a:solidFill>
                  <a:srgbClr val="00B050"/>
                </a:solidFill>
              </a:rPr>
              <a:t>просто много!</a:t>
            </a:r>
            <a:endParaRPr lang="ru-RU" dirty="0">
              <a:solidFill>
                <a:srgbClr val="00B050"/>
              </a:solidFill>
            </a:endParaRPr>
          </a:p>
        </p:txBody>
      </p:sp>
      <p:pic>
        <p:nvPicPr>
          <p:cNvPr id="9" name="Рисунок 8" descr="C:\Users\Ольга\Desktop\1648109375011.jpg"/>
          <p:cNvPicPr/>
          <p:nvPr/>
        </p:nvPicPr>
        <p:blipFill>
          <a:blip r:embed="rId2"/>
          <a:srcRect t="21684" r="-194" b="13053"/>
          <a:stretch>
            <a:fillRect/>
          </a:stretch>
        </p:blipFill>
        <p:spPr bwMode="auto">
          <a:xfrm>
            <a:off x="785786" y="1428736"/>
            <a:ext cx="2928958" cy="2643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 descr="C:\Users\Ольга\Desktop\IMG_20191122_112610.jpg"/>
          <p:cNvPicPr/>
          <p:nvPr/>
        </p:nvPicPr>
        <p:blipFill>
          <a:blip r:embed="rId3" cstate="print"/>
          <a:srcRect l="15000" t="19444"/>
          <a:stretch>
            <a:fillRect/>
          </a:stretch>
        </p:blipFill>
        <p:spPr bwMode="auto">
          <a:xfrm>
            <a:off x="4000496" y="1357298"/>
            <a:ext cx="4500594" cy="2786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Рисунок 10" descr="C:\Users\Ольга\Desktop\IMG_20191122_112222.jpg"/>
          <p:cNvPicPr/>
          <p:nvPr/>
        </p:nvPicPr>
        <p:blipFill>
          <a:blip r:embed="rId4" cstate="print"/>
          <a:srcRect t="21622" r="816" b="6916"/>
          <a:stretch>
            <a:fillRect/>
          </a:stretch>
        </p:blipFill>
        <p:spPr bwMode="auto">
          <a:xfrm>
            <a:off x="714348" y="4143380"/>
            <a:ext cx="3143272" cy="2571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Содержимое 11" descr="C:\Users\Ольга\Desktop\IMG_20200909_100617.jpg"/>
          <p:cNvPicPr>
            <a:picLocks noGrp="1"/>
          </p:cNvPicPr>
          <p:nvPr>
            <p:ph idx="1"/>
          </p:nvPr>
        </p:nvPicPr>
        <p:blipFill>
          <a:blip r:embed="rId5" cstate="print"/>
          <a:srcRect l="2857" t="9756" r="10000" b="4878"/>
          <a:stretch>
            <a:fillRect/>
          </a:stretch>
        </p:blipFill>
        <p:spPr bwMode="auto">
          <a:xfrm>
            <a:off x="4143372" y="4143380"/>
            <a:ext cx="4357718" cy="2571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285860"/>
          </a:xfrm>
        </p:spPr>
        <p:txBody>
          <a:bodyPr>
            <a:noAutofit/>
          </a:bodyPr>
          <a:lstStyle/>
          <a:p>
            <a:r>
              <a:rPr lang="ru-RU" sz="2000" b="1" dirty="0" smtClean="0">
                <a:solidFill>
                  <a:srgbClr val="C00000"/>
                </a:solidFill>
                <a:latin typeface="Book Antiqua" pitchFamily="18" charset="0"/>
              </a:rPr>
              <a:t>Достижения воспитанников. Участие в краевом конкурсе «История России в стихах» 1.Аскандарова Амина</a:t>
            </a:r>
            <a:r>
              <a:rPr lang="en-US" sz="2000" b="1" dirty="0" smtClean="0">
                <a:solidFill>
                  <a:srgbClr val="C00000"/>
                </a:solidFill>
                <a:latin typeface="Book Antiqua" pitchFamily="18" charset="0"/>
              </a:rPr>
              <a:t>,</a:t>
            </a:r>
            <a:r>
              <a:rPr lang="ru-RU" sz="2000" b="1" dirty="0" smtClean="0">
                <a:solidFill>
                  <a:srgbClr val="C00000"/>
                </a:solidFill>
                <a:latin typeface="Book Antiqua" pitchFamily="18" charset="0"/>
              </a:rPr>
              <a:t> 2.Шаляпина Ярослава</a:t>
            </a:r>
            <a:r>
              <a:rPr lang="en-US" sz="2000" b="1" dirty="0" smtClean="0">
                <a:solidFill>
                  <a:srgbClr val="C00000"/>
                </a:solidFill>
                <a:latin typeface="Book Antiqua" pitchFamily="18" charset="0"/>
              </a:rPr>
              <a:t>, </a:t>
            </a:r>
            <a:r>
              <a:rPr lang="ru-RU" sz="2000" b="1" dirty="0" err="1" smtClean="0">
                <a:solidFill>
                  <a:srgbClr val="C00000"/>
                </a:solidFill>
                <a:latin typeface="Book Antiqua" pitchFamily="18" charset="0"/>
              </a:rPr>
              <a:t>Гулай</a:t>
            </a:r>
            <a:r>
              <a:rPr lang="ru-RU" sz="2000" b="1" dirty="0" smtClean="0">
                <a:solidFill>
                  <a:srgbClr val="C00000"/>
                </a:solidFill>
                <a:latin typeface="Book Antiqua" pitchFamily="18" charset="0"/>
              </a:rPr>
              <a:t> Маргарита</a:t>
            </a:r>
            <a:r>
              <a:rPr lang="en-US" sz="2000" b="1" dirty="0" smtClean="0">
                <a:solidFill>
                  <a:srgbClr val="C00000"/>
                </a:solidFill>
                <a:latin typeface="Book Antiqua" pitchFamily="18" charset="0"/>
              </a:rPr>
              <a:t>, </a:t>
            </a:r>
            <a:r>
              <a:rPr lang="en-US" sz="2000" b="1" dirty="0" smtClean="0">
                <a:solidFill>
                  <a:schemeClr val="accent1">
                    <a:lumMod val="50000"/>
                  </a:schemeClr>
                </a:solidFill>
                <a:latin typeface="Book Antiqua" pitchFamily="18" charset="0"/>
              </a:rPr>
              <a:t>4</a:t>
            </a:r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  <a:latin typeface="Book Antiqua" pitchFamily="18" charset="0"/>
              </a:rPr>
              <a:t>.Гутарова Алена</a:t>
            </a:r>
            <a:r>
              <a:rPr lang="en-US" sz="2000" b="1" dirty="0" smtClean="0">
                <a:solidFill>
                  <a:schemeClr val="accent1">
                    <a:lumMod val="50000"/>
                  </a:schemeClr>
                </a:solidFill>
                <a:latin typeface="Book Antiqua" pitchFamily="18" charset="0"/>
              </a:rPr>
              <a:t>,</a:t>
            </a:r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  <a:latin typeface="Book Antiqua" pitchFamily="18" charset="0"/>
              </a:rPr>
              <a:t> </a:t>
            </a:r>
            <a:r>
              <a:rPr lang="en-US" sz="2000" b="1" dirty="0" smtClean="0">
                <a:solidFill>
                  <a:schemeClr val="accent1">
                    <a:lumMod val="50000"/>
                  </a:schemeClr>
                </a:solidFill>
                <a:latin typeface="Book Antiqua" pitchFamily="18" charset="0"/>
              </a:rPr>
              <a:t>5</a:t>
            </a:r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  <a:latin typeface="Book Antiqua" pitchFamily="18" charset="0"/>
              </a:rPr>
              <a:t>.Макарова Ангелина(в муниципальном конкурсе»</a:t>
            </a:r>
            <a:endParaRPr lang="ru-RU" sz="2000" b="1" dirty="0">
              <a:solidFill>
                <a:schemeClr val="accent1">
                  <a:lumMod val="50000"/>
                </a:schemeClr>
              </a:solidFill>
              <a:latin typeface="Book Antiqua" pitchFamily="18" charset="0"/>
            </a:endParaRPr>
          </a:p>
        </p:txBody>
      </p:sp>
      <p:pic>
        <p:nvPicPr>
          <p:cNvPr id="15362" name="Picture 2" descr="G:\портфолио класса\фото 2022\164915448875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1357298"/>
            <a:ext cx="2143140" cy="3286148"/>
          </a:xfrm>
          <a:prstGeom prst="rect">
            <a:avLst/>
          </a:prstGeom>
          <a:noFill/>
        </p:spPr>
      </p:pic>
      <p:pic>
        <p:nvPicPr>
          <p:cNvPr id="15363" name="Picture 3" descr="G:\портфолио класса\фото 2022\1649154917911.jpg"/>
          <p:cNvPicPr>
            <a:picLocks noChangeAspect="1" noChangeArrowheads="1"/>
          </p:cNvPicPr>
          <p:nvPr/>
        </p:nvPicPr>
        <p:blipFill>
          <a:blip r:embed="rId3"/>
          <a:srcRect t="25097" r="-2084"/>
          <a:stretch>
            <a:fillRect/>
          </a:stretch>
        </p:blipFill>
        <p:spPr bwMode="auto">
          <a:xfrm>
            <a:off x="4714876" y="1357298"/>
            <a:ext cx="2357454" cy="3357586"/>
          </a:xfrm>
          <a:prstGeom prst="rect">
            <a:avLst/>
          </a:prstGeom>
          <a:noFill/>
        </p:spPr>
      </p:pic>
      <p:pic>
        <p:nvPicPr>
          <p:cNvPr id="15364" name="Picture 4" descr="G:\портфолио класса\фото 2022\IMG_20220218_135725.jpg"/>
          <p:cNvPicPr>
            <a:picLocks noChangeAspect="1" noChangeArrowheads="1"/>
          </p:cNvPicPr>
          <p:nvPr/>
        </p:nvPicPr>
        <p:blipFill>
          <a:blip r:embed="rId4" cstate="print"/>
          <a:srcRect r="15152" b="30952"/>
          <a:stretch>
            <a:fillRect/>
          </a:stretch>
        </p:blipFill>
        <p:spPr bwMode="auto">
          <a:xfrm>
            <a:off x="6929454" y="3857628"/>
            <a:ext cx="2071684" cy="2714644"/>
          </a:xfrm>
          <a:prstGeom prst="rect">
            <a:avLst/>
          </a:prstGeom>
          <a:noFill/>
        </p:spPr>
      </p:pic>
      <p:sp>
        <p:nvSpPr>
          <p:cNvPr id="16" name="Содержимое 15"/>
          <p:cNvSpPr>
            <a:spLocks noGrp="1"/>
          </p:cNvSpPr>
          <p:nvPr>
            <p:ph idx="1"/>
          </p:nvPr>
        </p:nvSpPr>
        <p:spPr>
          <a:xfrm>
            <a:off x="2714612" y="2928934"/>
            <a:ext cx="1355775" cy="214314"/>
          </a:xfrm>
        </p:spPr>
        <p:txBody>
          <a:bodyPr>
            <a:normAutofit fontScale="32500" lnSpcReduction="20000"/>
          </a:bodyPr>
          <a:lstStyle/>
          <a:p>
            <a:pPr>
              <a:buNone/>
            </a:pPr>
            <a:endParaRPr lang="ru-RU" dirty="0"/>
          </a:p>
        </p:txBody>
      </p:sp>
      <p:pic>
        <p:nvPicPr>
          <p:cNvPr id="15365" name="Picture 5" descr="G:\портфолио класса\фото 2022\IMG-20220214-WA0013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428860" y="2786058"/>
            <a:ext cx="2214578" cy="335758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Неделя начальных классов.</a:t>
            </a:r>
            <a:endParaRPr lang="ru-RU" dirty="0"/>
          </a:p>
        </p:txBody>
      </p:sp>
      <p:pic>
        <p:nvPicPr>
          <p:cNvPr id="7170" name="Picture 2" descr="G:\портфолио класса\фото 2022\IMG_20220225_103747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9" y="1142985"/>
            <a:ext cx="4429155" cy="2857519"/>
          </a:xfrm>
          <a:prstGeom prst="rect">
            <a:avLst/>
          </a:prstGeom>
          <a:noFill/>
        </p:spPr>
      </p:pic>
      <p:pic>
        <p:nvPicPr>
          <p:cNvPr id="7171" name="Picture 3" descr="G:\портфолио класса\фото 2022\IMG_20220222_090056.jpg"/>
          <p:cNvPicPr>
            <a:picLocks noChangeAspect="1" noChangeArrowheads="1"/>
          </p:cNvPicPr>
          <p:nvPr/>
        </p:nvPicPr>
        <p:blipFill>
          <a:blip r:embed="rId4" cstate="print"/>
          <a:srcRect t="9375" b="40625"/>
          <a:stretch>
            <a:fillRect/>
          </a:stretch>
        </p:blipFill>
        <p:spPr bwMode="auto">
          <a:xfrm>
            <a:off x="4857720" y="1214422"/>
            <a:ext cx="4071998" cy="2857520"/>
          </a:xfrm>
          <a:prstGeom prst="rect">
            <a:avLst/>
          </a:prstGeom>
          <a:noFill/>
        </p:spPr>
      </p:pic>
      <p:pic>
        <p:nvPicPr>
          <p:cNvPr id="7172" name="Picture 4" descr="G:\портфолио класса\фото 2022\IMG_20220222_085823.jpg"/>
          <p:cNvPicPr>
            <a:picLocks noChangeAspect="1" noChangeArrowheads="1"/>
          </p:cNvPicPr>
          <p:nvPr/>
        </p:nvPicPr>
        <p:blipFill>
          <a:blip r:embed="rId5" cstate="print"/>
          <a:srcRect l="6944" t="6091" r="1389" b="28125"/>
          <a:stretch>
            <a:fillRect/>
          </a:stretch>
        </p:blipFill>
        <p:spPr bwMode="auto">
          <a:xfrm>
            <a:off x="142844" y="4286256"/>
            <a:ext cx="4643470" cy="2428868"/>
          </a:xfrm>
          <a:prstGeom prst="rect">
            <a:avLst/>
          </a:prstGeom>
          <a:noFill/>
        </p:spPr>
      </p:pic>
      <p:pic>
        <p:nvPicPr>
          <p:cNvPr id="7173" name="Picture 5" descr="G:\портфолио класса\фото 2022\IMG_20220225_102514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786314" y="4071942"/>
            <a:ext cx="4143404" cy="257176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 l="-17000" t="-17000" r="-2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4" y="500042"/>
            <a:ext cx="4286280" cy="917596"/>
          </a:xfrm>
        </p:spPr>
        <p:txBody>
          <a:bodyPr>
            <a:normAutofit/>
          </a:bodyPr>
          <a:lstStyle/>
          <a:p>
            <a:r>
              <a:rPr lang="ru-RU" sz="4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Book Antiqua" pitchFamily="18" charset="0"/>
              </a:rPr>
              <a:t>Публикации</a:t>
            </a:r>
            <a:endParaRPr lang="ru-RU" sz="4800" dirty="0">
              <a:solidFill>
                <a:schemeClr val="tx1">
                  <a:lumMod val="75000"/>
                  <a:lumOff val="25000"/>
                </a:schemeClr>
              </a:solidFill>
              <a:latin typeface="Book Antiqua" pitchFamily="18" charset="0"/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285720" y="1357298"/>
            <a:ext cx="5786478" cy="5072098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Char char="Ø"/>
            </a:pPr>
            <a:r>
              <a:rPr lang="ru-RU" sz="22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Растим детей здоровыми</a:t>
            </a:r>
          </a:p>
          <a:p>
            <a:pPr>
              <a:buFont typeface="Wingdings" pitchFamily="2" charset="2"/>
              <a:buChar char="Ø"/>
            </a:pPr>
            <a:r>
              <a:rPr lang="ru-RU" sz="22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Воспитание у детей доброты и милосердия</a:t>
            </a:r>
          </a:p>
          <a:p>
            <a:pPr>
              <a:buFont typeface="Wingdings" pitchFamily="2" charset="2"/>
              <a:buChar char="Ø"/>
            </a:pPr>
            <a:r>
              <a:rPr lang="ru-RU" sz="22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Значение трудолюбия у дошкольников</a:t>
            </a:r>
          </a:p>
          <a:p>
            <a:pPr>
              <a:buFont typeface="Wingdings" pitchFamily="2" charset="2"/>
              <a:buChar char="Ø"/>
            </a:pPr>
            <a:r>
              <a:rPr lang="ru-RU" sz="22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Формирование здорового образа жизни</a:t>
            </a:r>
          </a:p>
          <a:p>
            <a:pPr>
              <a:buFont typeface="Wingdings" pitchFamily="2" charset="2"/>
              <a:buChar char="Ø"/>
            </a:pPr>
            <a:r>
              <a:rPr lang="ru-RU" sz="22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Ознакомление детей с окружающим через игру</a:t>
            </a:r>
          </a:p>
          <a:p>
            <a:pPr>
              <a:buFont typeface="Wingdings" pitchFamily="2" charset="2"/>
              <a:buChar char="Ø"/>
            </a:pPr>
            <a:r>
              <a:rPr lang="ru-RU" sz="22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Развитие мелкой моторики у дошкольников </a:t>
            </a:r>
          </a:p>
          <a:p>
            <a:pPr>
              <a:buFont typeface="Wingdings" pitchFamily="2" charset="2"/>
              <a:buChar char="Ø"/>
            </a:pPr>
            <a:r>
              <a:rPr lang="ru-RU" sz="22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Заповеди для родителей </a:t>
            </a:r>
            <a:endParaRPr lang="ru-RU" sz="22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 l="-15000" t="-21000" r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642918"/>
            <a:ext cx="8229600" cy="1143008"/>
          </a:xfrm>
          <a:solidFill>
            <a:schemeClr val="bg1">
              <a:lumMod val="95000"/>
            </a:schemeClr>
          </a:solidFill>
          <a:ln>
            <a:solidFill>
              <a:schemeClr val="bg1"/>
            </a:solidFill>
          </a:ln>
          <a:effectLst>
            <a:softEdge rad="317500"/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3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Book Antiqua" pitchFamily="18" charset="0"/>
              </a:rPr>
              <a:t>Раздел 4. «Классная жизнь»</a:t>
            </a:r>
            <a:endParaRPr lang="ru-RU" sz="3600" dirty="0">
              <a:solidFill>
                <a:schemeClr val="tx1">
                  <a:lumMod val="75000"/>
                  <a:lumOff val="25000"/>
                </a:schemeClr>
              </a:solidFill>
              <a:latin typeface="Book Antiqua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143116"/>
            <a:ext cx="8229600" cy="3983047"/>
          </a:xfrm>
        </p:spPr>
        <p:txBody>
          <a:bodyPr>
            <a:normAutofit lnSpcReduction="10000"/>
          </a:bodyPr>
          <a:lstStyle/>
          <a:p>
            <a:pPr>
              <a:buFont typeface="Wingdings" pitchFamily="2" charset="2"/>
              <a:buChar char="ü"/>
            </a:pPr>
            <a:r>
              <a:rPr lang="ru-RU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Book Antiqua" pitchFamily="18" charset="0"/>
              </a:rPr>
              <a:t>Проекты</a:t>
            </a:r>
          </a:p>
          <a:p>
            <a:pPr>
              <a:buFont typeface="Wingdings" pitchFamily="2" charset="2"/>
              <a:buChar char="ü"/>
            </a:pPr>
            <a:r>
              <a:rPr lang="ru-RU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Book Antiqua" pitchFamily="18" charset="0"/>
              </a:rPr>
              <a:t>Кружки</a:t>
            </a:r>
          </a:p>
          <a:p>
            <a:pPr>
              <a:buFont typeface="Wingdings" pitchFamily="2" charset="2"/>
              <a:buChar char="ü"/>
            </a:pPr>
            <a:r>
              <a:rPr lang="ru-RU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Book Antiqua" pitchFamily="18" charset="0"/>
              </a:rPr>
              <a:t>Статьи</a:t>
            </a:r>
          </a:p>
          <a:p>
            <a:pPr>
              <a:buFont typeface="Wingdings" pitchFamily="2" charset="2"/>
              <a:buChar char="ü"/>
            </a:pPr>
            <a:r>
              <a:rPr lang="ru-RU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Book Antiqua" pitchFamily="18" charset="0"/>
              </a:rPr>
              <a:t>Семейные праздники и увлечения</a:t>
            </a:r>
          </a:p>
          <a:p>
            <a:pPr>
              <a:buFont typeface="Wingdings" pitchFamily="2" charset="2"/>
              <a:buChar char="ü"/>
            </a:pPr>
            <a:r>
              <a:rPr lang="ru-RU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Book Antiqua" pitchFamily="18" charset="0"/>
              </a:rPr>
              <a:t>Консультации для родителей</a:t>
            </a:r>
          </a:p>
          <a:p>
            <a:pPr>
              <a:buFont typeface="Wingdings" pitchFamily="2" charset="2"/>
              <a:buChar char="ü"/>
            </a:pPr>
            <a:r>
              <a:rPr lang="ru-RU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Book Antiqua" pitchFamily="18" charset="0"/>
              </a:rPr>
              <a:t>Разработка занятий</a:t>
            </a:r>
          </a:p>
          <a:p>
            <a:pPr>
              <a:buFont typeface="Wingdings" pitchFamily="2" charset="2"/>
              <a:buChar char="ü"/>
            </a:pPr>
            <a:r>
              <a:rPr lang="ru-RU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Book Antiqua" pitchFamily="18" charset="0"/>
              </a:rPr>
              <a:t>Самообразование</a:t>
            </a:r>
          </a:p>
          <a:p>
            <a:pPr>
              <a:buNone/>
            </a:pPr>
            <a:endParaRPr lang="ru-RU" sz="2800" dirty="0">
              <a:solidFill>
                <a:schemeClr val="tx1">
                  <a:lumMod val="85000"/>
                  <a:lumOff val="15000"/>
                </a:schemeClr>
              </a:solidFill>
              <a:latin typeface="Book Antiqu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401080" cy="92867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Мы гордимся нашим футболистом.</a:t>
            </a:r>
            <a:endParaRPr lang="ru-RU" dirty="0"/>
          </a:p>
        </p:txBody>
      </p:sp>
      <p:pic>
        <p:nvPicPr>
          <p:cNvPr id="4098" name="Picture 2" descr="G:\портфолио класса\фото 2022\IMG_20220407_13510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43702" y="928670"/>
            <a:ext cx="2214578" cy="2928958"/>
          </a:xfrm>
          <a:prstGeom prst="rect">
            <a:avLst/>
          </a:prstGeom>
          <a:noFill/>
        </p:spPr>
      </p:pic>
      <p:pic>
        <p:nvPicPr>
          <p:cNvPr id="4099" name="Picture 3" descr="G:\портфолио класса\фото 2022\IMG_20220406_080108.jpg"/>
          <p:cNvPicPr>
            <a:picLocks noChangeAspect="1" noChangeArrowheads="1"/>
          </p:cNvPicPr>
          <p:nvPr/>
        </p:nvPicPr>
        <p:blipFill>
          <a:blip r:embed="rId3" cstate="print"/>
          <a:srcRect t="1961" b="21569"/>
          <a:stretch>
            <a:fillRect/>
          </a:stretch>
        </p:blipFill>
        <p:spPr bwMode="auto">
          <a:xfrm>
            <a:off x="6572264" y="3857628"/>
            <a:ext cx="2357454" cy="2786082"/>
          </a:xfrm>
          <a:prstGeom prst="rect">
            <a:avLst/>
          </a:prstGeom>
          <a:noFill/>
        </p:spPr>
      </p:pic>
      <p:pic>
        <p:nvPicPr>
          <p:cNvPr id="4100" name="Picture 4" descr="G:\портфолио класса\фото 2022\IMG_20220401_10100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29058" y="3643314"/>
            <a:ext cx="2643206" cy="3214686"/>
          </a:xfrm>
          <a:prstGeom prst="rect">
            <a:avLst/>
          </a:prstGeom>
          <a:noFill/>
        </p:spPr>
      </p:pic>
      <p:sp>
        <p:nvSpPr>
          <p:cNvPr id="7" name="Содержимое 6"/>
          <p:cNvSpPr>
            <a:spLocks noGrp="1"/>
          </p:cNvSpPr>
          <p:nvPr>
            <p:ph idx="1"/>
          </p:nvPr>
        </p:nvSpPr>
        <p:spPr>
          <a:xfrm>
            <a:off x="214282" y="928670"/>
            <a:ext cx="3500462" cy="5929330"/>
          </a:xfrm>
        </p:spPr>
        <p:txBody>
          <a:bodyPr>
            <a:normAutofit lnSpcReduction="10000"/>
          </a:bodyPr>
          <a:lstStyle/>
          <a:p>
            <a:r>
              <a:rPr lang="ru-RU" dirty="0" smtClean="0"/>
              <a:t>Устинов Владислав –лучший футболист класса. Участник  </a:t>
            </a:r>
            <a:r>
              <a:rPr lang="ru-RU" dirty="0" err="1" smtClean="0"/>
              <a:t>районых</a:t>
            </a:r>
            <a:r>
              <a:rPr lang="ru-RU" dirty="0" smtClean="0"/>
              <a:t> и краевых соревнований по футболу. Команда занимала 1</a:t>
            </a:r>
            <a:r>
              <a:rPr lang="en-US" dirty="0" smtClean="0"/>
              <a:t>,</a:t>
            </a:r>
            <a:r>
              <a:rPr lang="ru-RU" dirty="0" smtClean="0"/>
              <a:t>2 и 3 места.</a:t>
            </a:r>
            <a:endParaRPr lang="ru-RU" dirty="0"/>
          </a:p>
        </p:txBody>
      </p:sp>
      <p:pic>
        <p:nvPicPr>
          <p:cNvPr id="8" name="Рисунок 7" descr="C:\Users\Ольга\Desktop\IMG_20220414_084342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929058" y="928670"/>
            <a:ext cx="2500330" cy="3500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472518" cy="1417638"/>
          </a:xfrm>
        </p:spPr>
        <p:txBody>
          <a:bodyPr>
            <a:normAutofit/>
          </a:bodyPr>
          <a:lstStyle/>
          <a:p>
            <a:r>
              <a:rPr lang="ru-RU" sz="2000" b="1" dirty="0" smtClean="0">
                <a:solidFill>
                  <a:srgbClr val="C00000"/>
                </a:solidFill>
              </a:rPr>
              <a:t>Кружки</a:t>
            </a:r>
            <a:r>
              <a:rPr lang="en-US" sz="2000" b="1" dirty="0" smtClean="0">
                <a:solidFill>
                  <a:srgbClr val="C00000"/>
                </a:solidFill>
              </a:rPr>
              <a:t>,</a:t>
            </a:r>
            <a:r>
              <a:rPr lang="ru-RU" sz="2000" b="1" dirty="0" smtClean="0">
                <a:solidFill>
                  <a:srgbClr val="C00000"/>
                </a:solidFill>
              </a:rPr>
              <a:t> секции. Секцию футбола посещают Бобин Матвей</a:t>
            </a:r>
            <a:r>
              <a:rPr lang="en-US" sz="2000" b="1" dirty="0" smtClean="0">
                <a:solidFill>
                  <a:srgbClr val="C00000"/>
                </a:solidFill>
              </a:rPr>
              <a:t>, </a:t>
            </a:r>
            <a:r>
              <a:rPr lang="ru-RU" sz="2000" b="1" dirty="0" err="1" smtClean="0">
                <a:solidFill>
                  <a:srgbClr val="C00000"/>
                </a:solidFill>
              </a:rPr>
              <a:t>Эфендиев</a:t>
            </a:r>
            <a:r>
              <a:rPr lang="ru-RU" sz="2000" b="1" dirty="0" smtClean="0">
                <a:solidFill>
                  <a:srgbClr val="C00000"/>
                </a:solidFill>
              </a:rPr>
              <a:t> Роман</a:t>
            </a:r>
            <a:r>
              <a:rPr lang="en-US" sz="2000" b="1" dirty="0" smtClean="0">
                <a:solidFill>
                  <a:srgbClr val="C00000"/>
                </a:solidFill>
              </a:rPr>
              <a:t>,</a:t>
            </a:r>
            <a:r>
              <a:rPr lang="ru-RU" sz="2000" b="1" dirty="0" smtClean="0">
                <a:solidFill>
                  <a:srgbClr val="C00000"/>
                </a:solidFill>
              </a:rPr>
              <a:t> Ефимов Денис</a:t>
            </a:r>
            <a:r>
              <a:rPr lang="en-US" sz="2000" b="1" dirty="0" smtClean="0">
                <a:solidFill>
                  <a:srgbClr val="C00000"/>
                </a:solidFill>
              </a:rPr>
              <a:t>,</a:t>
            </a:r>
            <a:r>
              <a:rPr lang="ru-RU" sz="2000" b="1" dirty="0" smtClean="0">
                <a:solidFill>
                  <a:srgbClr val="C00000"/>
                </a:solidFill>
              </a:rPr>
              <a:t> Ибрагимов Абдула</a:t>
            </a:r>
            <a:r>
              <a:rPr lang="en-US" sz="2000" b="1" dirty="0" smtClean="0">
                <a:solidFill>
                  <a:srgbClr val="C00000"/>
                </a:solidFill>
              </a:rPr>
              <a:t>, </a:t>
            </a:r>
            <a:r>
              <a:rPr lang="ru-RU" sz="2000" b="1" dirty="0" smtClean="0">
                <a:solidFill>
                  <a:srgbClr val="C00000"/>
                </a:solidFill>
              </a:rPr>
              <a:t>Устинов Владислав.  </a:t>
            </a:r>
            <a:r>
              <a:rPr lang="ru-RU" sz="2000" b="1" dirty="0" smtClean="0">
                <a:solidFill>
                  <a:srgbClr val="00B0F0"/>
                </a:solidFill>
              </a:rPr>
              <a:t>Девочки: 1.Маловичко Елена в ДК –кружок шитья кукол</a:t>
            </a:r>
            <a:r>
              <a:rPr lang="en-US" sz="2000" b="1" dirty="0" smtClean="0">
                <a:solidFill>
                  <a:srgbClr val="00B0F0"/>
                </a:solidFill>
              </a:rPr>
              <a:t>, </a:t>
            </a:r>
            <a:r>
              <a:rPr lang="ru-RU" sz="2000" b="1" dirty="0" smtClean="0">
                <a:solidFill>
                  <a:srgbClr val="00B0F0"/>
                </a:solidFill>
              </a:rPr>
              <a:t>2.Муртазалиева Марьям- вязание в школе. </a:t>
            </a:r>
            <a:endParaRPr lang="ru-RU" sz="2000" b="1" dirty="0">
              <a:solidFill>
                <a:srgbClr val="00B0F0"/>
              </a:solidFill>
            </a:endParaRPr>
          </a:p>
        </p:txBody>
      </p:sp>
      <p:pic>
        <p:nvPicPr>
          <p:cNvPr id="5" name="Рисунок 4" descr="C:\Users\Ольга\Desktop\IMG_20220414_084526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1357298"/>
            <a:ext cx="4071966" cy="50720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C:\Users\Ольга\Desktop\IMG_20220414_084634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4876" y="1357298"/>
            <a:ext cx="4214842" cy="50720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err="1" smtClean="0"/>
              <a:t>Дружба.Посещение</a:t>
            </a:r>
            <a:r>
              <a:rPr lang="ru-RU" dirty="0" smtClean="0"/>
              <a:t> ДК «А</a:t>
            </a:r>
            <a:r>
              <a:rPr lang="en-US" dirty="0" smtClean="0"/>
              <a:t> </a:t>
            </a:r>
            <a:r>
              <a:rPr lang="ru-RU" dirty="0" smtClean="0"/>
              <a:t>ну-ка</a:t>
            </a:r>
            <a:r>
              <a:rPr lang="en-US" dirty="0" smtClean="0"/>
              <a:t>, </a:t>
            </a:r>
            <a:r>
              <a:rPr lang="ru-RU" dirty="0" smtClean="0"/>
              <a:t>девочки»</a:t>
            </a:r>
            <a:endParaRPr lang="ru-RU" dirty="0"/>
          </a:p>
        </p:txBody>
      </p:sp>
      <p:pic>
        <p:nvPicPr>
          <p:cNvPr id="6146" name="Picture 2" descr="G:\портфолио класса\фото 2022\IMG_20220303_124953.jpg"/>
          <p:cNvPicPr>
            <a:picLocks noChangeAspect="1" noChangeArrowheads="1"/>
          </p:cNvPicPr>
          <p:nvPr/>
        </p:nvPicPr>
        <p:blipFill>
          <a:blip r:embed="rId3" cstate="print"/>
          <a:srcRect b="25000"/>
          <a:stretch>
            <a:fillRect/>
          </a:stretch>
        </p:blipFill>
        <p:spPr bwMode="auto">
          <a:xfrm>
            <a:off x="214282" y="1500174"/>
            <a:ext cx="3929090" cy="2428892"/>
          </a:xfrm>
          <a:prstGeom prst="rect">
            <a:avLst/>
          </a:prstGeom>
          <a:noFill/>
        </p:spPr>
      </p:pic>
      <p:sp>
        <p:nvSpPr>
          <p:cNvPr id="8" name="Содержимое 7"/>
          <p:cNvSpPr>
            <a:spLocks noGrp="1"/>
          </p:cNvSpPr>
          <p:nvPr>
            <p:ph idx="1"/>
          </p:nvPr>
        </p:nvSpPr>
        <p:spPr>
          <a:xfrm>
            <a:off x="5357818" y="1600201"/>
            <a:ext cx="3328982" cy="2971808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6147" name="Picture 3" descr="G:\портфолио класса\фото 2022\IMG_20220303_132020.jpg"/>
          <p:cNvPicPr>
            <a:picLocks noChangeAspect="1" noChangeArrowheads="1"/>
          </p:cNvPicPr>
          <p:nvPr/>
        </p:nvPicPr>
        <p:blipFill>
          <a:blip r:embed="rId4" cstate="print"/>
          <a:srcRect r="9722" b="38461"/>
          <a:stretch>
            <a:fillRect/>
          </a:stretch>
        </p:blipFill>
        <p:spPr bwMode="auto">
          <a:xfrm>
            <a:off x="4786314" y="4214794"/>
            <a:ext cx="4071966" cy="2643206"/>
          </a:xfrm>
          <a:prstGeom prst="rect">
            <a:avLst/>
          </a:prstGeom>
          <a:noFill/>
        </p:spPr>
      </p:pic>
      <p:pic>
        <p:nvPicPr>
          <p:cNvPr id="6148" name="Picture 4" descr="G:\портфолио класса\фото 2022\IMG_20220303_13085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86314" y="1500174"/>
            <a:ext cx="4000528" cy="2500330"/>
          </a:xfrm>
          <a:prstGeom prst="rect">
            <a:avLst/>
          </a:prstGeom>
          <a:noFill/>
        </p:spPr>
      </p:pic>
      <p:pic>
        <p:nvPicPr>
          <p:cNvPr id="6149" name="Picture 5" descr="G:\портфолио класса\фото 2022\IMG_20210903_122114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42844" y="4071942"/>
            <a:ext cx="4143404" cy="257174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 l="-15000" t="-42000" r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357298"/>
          </a:xfrm>
        </p:spPr>
        <p:txBody>
          <a:bodyPr>
            <a:noAutofit/>
          </a:bodyPr>
          <a:lstStyle/>
          <a:p>
            <a:r>
              <a:rPr lang="ru-RU" sz="2800" dirty="0" smtClean="0"/>
              <a:t>Патриотическое воспитание.1.Поздравление ветеранов.2.Участие в автопробеге.3.Беседа в ДК о терроризме.</a:t>
            </a:r>
            <a:endParaRPr lang="ru-RU" sz="2800" dirty="0"/>
          </a:p>
        </p:txBody>
      </p:sp>
      <p:pic>
        <p:nvPicPr>
          <p:cNvPr id="2050" name="Picture 2" descr="Screenshot_20220415_001529_com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 t="31673" r="1155" b="26035"/>
          <a:stretch>
            <a:fillRect/>
          </a:stretch>
        </p:blipFill>
        <p:spPr bwMode="auto">
          <a:xfrm>
            <a:off x="357158" y="1357298"/>
            <a:ext cx="3143272" cy="2214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C:\Users\сош\Desktop\IMG_20210903_114158.jpg"/>
          <p:cNvPicPr/>
          <p:nvPr/>
        </p:nvPicPr>
        <p:blipFill>
          <a:blip r:embed="rId4" cstate="print"/>
          <a:srcRect l="6093" t="13462" r="7162"/>
          <a:stretch>
            <a:fillRect/>
          </a:stretch>
        </p:blipFill>
        <p:spPr bwMode="auto">
          <a:xfrm>
            <a:off x="357158" y="3714752"/>
            <a:ext cx="3143272" cy="2571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 descr="IMG_20210903_113942"/>
          <p:cNvPicPr>
            <a:picLocks noChangeAspect="1" noChangeArrowheads="1"/>
          </p:cNvPicPr>
          <p:nvPr/>
        </p:nvPicPr>
        <p:blipFill>
          <a:blip r:embed="rId5" cstate="print"/>
          <a:srcRect l="15916" t="33035" r="1447" b="9653"/>
          <a:stretch>
            <a:fillRect/>
          </a:stretch>
        </p:blipFill>
        <p:spPr bwMode="auto">
          <a:xfrm>
            <a:off x="3929058" y="3571876"/>
            <a:ext cx="4429156" cy="2786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C:\Users\сош\Desktop\IMG_20220413_163255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929058" y="1357298"/>
            <a:ext cx="4429156" cy="2143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 l="-15000" t="-35000" r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4290"/>
            <a:ext cx="8229600" cy="2286016"/>
          </a:xfrm>
        </p:spPr>
        <p:txBody>
          <a:bodyPr>
            <a:normAutofit/>
          </a:bodyPr>
          <a:lstStyle/>
          <a:p>
            <a:r>
              <a:rPr lang="ru-RU" sz="3200" dirty="0" smtClean="0">
                <a:solidFill>
                  <a:srgbClr val="C00000"/>
                </a:solidFill>
              </a:rPr>
              <a:t>Участие в олимпиадах.</a:t>
            </a:r>
            <a:br>
              <a:rPr lang="ru-RU" sz="3200" dirty="0" smtClean="0">
                <a:solidFill>
                  <a:srgbClr val="C00000"/>
                </a:solidFill>
              </a:rPr>
            </a:br>
            <a:r>
              <a:rPr lang="ru-RU" sz="3200" dirty="0" smtClean="0">
                <a:solidFill>
                  <a:srgbClr val="C00000"/>
                </a:solidFill>
              </a:rPr>
              <a:t>1.По пожарной безопасности(получили сертификаты -18 человек)</a:t>
            </a: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dirty="0" smtClean="0">
                <a:solidFill>
                  <a:srgbClr val="002060"/>
                </a:solidFill>
              </a:rPr>
              <a:t>2.Участие в краевых олимпиадах «Затейни</a:t>
            </a:r>
            <a:r>
              <a:rPr lang="ru-RU" sz="3200" dirty="0" smtClean="0">
                <a:solidFill>
                  <a:schemeClr val="tx2">
                    <a:lumMod val="75000"/>
                  </a:schemeClr>
                </a:solidFill>
              </a:rPr>
              <a:t>к»</a:t>
            </a:r>
            <a:endParaRPr lang="ru-RU" sz="3200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6" name="Содержимое 5" descr="C:\Users\сош\Desktop\Screenshot_20220415_001355_com.android.gallery3d.jpg"/>
          <p:cNvPicPr>
            <a:picLocks noGrp="1"/>
          </p:cNvPicPr>
          <p:nvPr>
            <p:ph idx="1"/>
          </p:nvPr>
        </p:nvPicPr>
        <p:blipFill>
          <a:blip r:embed="rId3"/>
          <a:srcRect t="33679" r="3454" b="33679"/>
          <a:stretch>
            <a:fillRect/>
          </a:stretch>
        </p:blipFill>
        <p:spPr bwMode="auto">
          <a:xfrm>
            <a:off x="785786" y="2428868"/>
            <a:ext cx="7358114" cy="4214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 l="-23000" t="-6000" r="-25000" b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501122" cy="50004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План работы</a:t>
            </a:r>
            <a:endParaRPr lang="ru-RU" dirty="0"/>
          </a:p>
        </p:txBody>
      </p:sp>
      <p:sp>
        <p:nvSpPr>
          <p:cNvPr id="32769" name="Rectangle 1"/>
          <p:cNvSpPr>
            <a:spLocks noChangeArrowheads="1"/>
          </p:cNvSpPr>
          <p:nvPr/>
        </p:nvSpPr>
        <p:spPr bwMode="auto">
          <a:xfrm>
            <a:off x="142844" y="571480"/>
            <a:ext cx="8858312" cy="30777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Цель воспитательной работы на 2021-2022 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уч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г.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1.Воспитание и развитие свободной жизнелюбивой талантливой духовно-нравственной личности, обогащенной научными знаниями о природе и человеке, готовой к созидательной творческой деятельности и нравственному поведению.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2.Сплочение детского коллектива. Развитие социальных умений функционирования коллектива в обществе.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3.Воспитание чувств, формирование нравственных отношений.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4.Создание благоприятных условий для самоутверждения, самовыражения, самореализации каждого члена коллектива.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5.Сохранение и укрепления здоровья детей.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6.Воспитание патриотизма.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142844" y="3500438"/>
            <a:ext cx="8786874" cy="321471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2000" b="1" dirty="0" smtClean="0">
                <a:cs typeface="AngsanaUPC" pitchFamily="18" charset="-34"/>
              </a:rPr>
              <a:t>Задачи:</a:t>
            </a:r>
          </a:p>
          <a:p>
            <a:pPr>
              <a:buNone/>
            </a:pPr>
            <a:r>
              <a:rPr lang="en-US" sz="1600" dirty="0" smtClean="0">
                <a:latin typeface="Arial Black" pitchFamily="34" charset="0"/>
                <a:cs typeface="AngsanaUPC" pitchFamily="18" charset="-34"/>
              </a:rPr>
              <a:t>1.Сплочение </a:t>
            </a:r>
            <a:r>
              <a:rPr lang="en-US" sz="1600" dirty="0" err="1" smtClean="0">
                <a:latin typeface="Arial Black" pitchFamily="34" charset="0"/>
                <a:cs typeface="AngsanaUPC" pitchFamily="18" charset="-34"/>
              </a:rPr>
              <a:t>детского</a:t>
            </a:r>
            <a:r>
              <a:rPr lang="en-US" sz="1600" dirty="0" smtClean="0">
                <a:latin typeface="Arial Black" pitchFamily="34" charset="0"/>
                <a:cs typeface="AngsanaUPC" pitchFamily="18" charset="-34"/>
              </a:rPr>
              <a:t> </a:t>
            </a:r>
            <a:r>
              <a:rPr lang="en-US" sz="1600" dirty="0" err="1" smtClean="0">
                <a:latin typeface="Arial Black" pitchFamily="34" charset="0"/>
                <a:cs typeface="AngsanaUPC" pitchFamily="18" charset="-34"/>
              </a:rPr>
              <a:t>коллектива</a:t>
            </a:r>
            <a:r>
              <a:rPr lang="en-US" sz="1600" dirty="0" smtClean="0">
                <a:latin typeface="Arial Black" pitchFamily="34" charset="0"/>
                <a:cs typeface="AngsanaUPC" pitchFamily="18" charset="-34"/>
              </a:rPr>
              <a:t>. </a:t>
            </a:r>
            <a:r>
              <a:rPr lang="en-US" sz="1600" dirty="0" err="1" smtClean="0">
                <a:latin typeface="Arial Black" pitchFamily="34" charset="0"/>
                <a:cs typeface="AngsanaUPC" pitchFamily="18" charset="-34"/>
              </a:rPr>
              <a:t>Развитие</a:t>
            </a:r>
            <a:r>
              <a:rPr lang="en-US" sz="1600" dirty="0" smtClean="0">
                <a:latin typeface="Arial Black" pitchFamily="34" charset="0"/>
                <a:cs typeface="AngsanaUPC" pitchFamily="18" charset="-34"/>
              </a:rPr>
              <a:t> </a:t>
            </a:r>
            <a:r>
              <a:rPr lang="en-US" sz="1600" dirty="0" err="1" smtClean="0">
                <a:latin typeface="Arial Black" pitchFamily="34" charset="0"/>
                <a:cs typeface="AngsanaUPC" pitchFamily="18" charset="-34"/>
              </a:rPr>
              <a:t>социальных</a:t>
            </a:r>
            <a:r>
              <a:rPr lang="en-US" sz="1600" dirty="0" smtClean="0">
                <a:latin typeface="Arial Black" pitchFamily="34" charset="0"/>
                <a:cs typeface="AngsanaUPC" pitchFamily="18" charset="-34"/>
              </a:rPr>
              <a:t> </a:t>
            </a:r>
            <a:r>
              <a:rPr lang="en-US" sz="1600" dirty="0" err="1" smtClean="0">
                <a:latin typeface="Arial Black" pitchFamily="34" charset="0"/>
                <a:cs typeface="AngsanaUPC" pitchFamily="18" charset="-34"/>
              </a:rPr>
              <a:t>умений</a:t>
            </a:r>
            <a:r>
              <a:rPr lang="en-US" sz="1600" dirty="0" smtClean="0">
                <a:latin typeface="Arial Black" pitchFamily="34" charset="0"/>
                <a:cs typeface="AngsanaUPC" pitchFamily="18" charset="-34"/>
              </a:rPr>
              <a:t> </a:t>
            </a:r>
            <a:r>
              <a:rPr lang="en-US" sz="1600" dirty="0" err="1" smtClean="0">
                <a:latin typeface="Arial Black" pitchFamily="34" charset="0"/>
                <a:cs typeface="AngsanaUPC" pitchFamily="18" charset="-34"/>
              </a:rPr>
              <a:t>функционирования</a:t>
            </a:r>
            <a:r>
              <a:rPr lang="en-US" sz="1600" dirty="0" smtClean="0">
                <a:latin typeface="Arial Black" pitchFamily="34" charset="0"/>
                <a:cs typeface="AngsanaUPC" pitchFamily="18" charset="-34"/>
              </a:rPr>
              <a:t> </a:t>
            </a:r>
            <a:r>
              <a:rPr lang="en-US" sz="1600" dirty="0" err="1" smtClean="0">
                <a:latin typeface="Arial Black" pitchFamily="34" charset="0"/>
                <a:cs typeface="AngsanaUPC" pitchFamily="18" charset="-34"/>
              </a:rPr>
              <a:t>коллектива</a:t>
            </a:r>
            <a:r>
              <a:rPr lang="en-US" sz="1600" dirty="0" smtClean="0">
                <a:latin typeface="Arial Black" pitchFamily="34" charset="0"/>
                <a:cs typeface="AngsanaUPC" pitchFamily="18" charset="-34"/>
              </a:rPr>
              <a:t> в </a:t>
            </a:r>
            <a:r>
              <a:rPr lang="en-US" sz="1600" dirty="0" err="1" smtClean="0">
                <a:latin typeface="Arial Black" pitchFamily="34" charset="0"/>
                <a:cs typeface="AngsanaUPC" pitchFamily="18" charset="-34"/>
              </a:rPr>
              <a:t>обществе</a:t>
            </a:r>
            <a:r>
              <a:rPr lang="en-US" sz="1600" dirty="0" smtClean="0">
                <a:latin typeface="Arial Black" pitchFamily="34" charset="0"/>
                <a:cs typeface="AngsanaUPC" pitchFamily="18" charset="-34"/>
              </a:rPr>
              <a:t>.</a:t>
            </a:r>
            <a:endParaRPr lang="ru-RU" sz="1600" dirty="0" smtClean="0">
              <a:latin typeface="Arial Black" pitchFamily="34" charset="0"/>
              <a:cs typeface="AngsanaUPC" pitchFamily="18" charset="-34"/>
            </a:endParaRPr>
          </a:p>
          <a:p>
            <a:pPr>
              <a:buNone/>
            </a:pPr>
            <a:r>
              <a:rPr lang="en-US" sz="1600" dirty="0" smtClean="0">
                <a:latin typeface="Arial Black" pitchFamily="34" charset="0"/>
                <a:cs typeface="AngsanaUPC" pitchFamily="18" charset="-34"/>
              </a:rPr>
              <a:t>2.Воспитание </a:t>
            </a:r>
            <a:r>
              <a:rPr lang="en-US" sz="1600" dirty="0" err="1" smtClean="0">
                <a:latin typeface="Arial Black" pitchFamily="34" charset="0"/>
                <a:cs typeface="AngsanaUPC" pitchFamily="18" charset="-34"/>
              </a:rPr>
              <a:t>чувств</a:t>
            </a:r>
            <a:r>
              <a:rPr lang="en-US" sz="1600" dirty="0" smtClean="0">
                <a:latin typeface="Arial Black" pitchFamily="34" charset="0"/>
                <a:cs typeface="AngsanaUPC" pitchFamily="18" charset="-34"/>
              </a:rPr>
              <a:t>, </a:t>
            </a:r>
            <a:r>
              <a:rPr lang="en-US" sz="1600" dirty="0" err="1" smtClean="0">
                <a:latin typeface="Arial Black" pitchFamily="34" charset="0"/>
                <a:cs typeface="AngsanaUPC" pitchFamily="18" charset="-34"/>
              </a:rPr>
              <a:t>формирование</a:t>
            </a:r>
            <a:r>
              <a:rPr lang="en-US" sz="1600" dirty="0" smtClean="0">
                <a:latin typeface="Arial Black" pitchFamily="34" charset="0"/>
                <a:cs typeface="AngsanaUPC" pitchFamily="18" charset="-34"/>
              </a:rPr>
              <a:t> </a:t>
            </a:r>
            <a:r>
              <a:rPr lang="en-US" sz="1600" dirty="0" err="1" smtClean="0">
                <a:latin typeface="Arial Black" pitchFamily="34" charset="0"/>
                <a:cs typeface="AngsanaUPC" pitchFamily="18" charset="-34"/>
              </a:rPr>
              <a:t>нравственных</a:t>
            </a:r>
            <a:r>
              <a:rPr lang="en-US" sz="1600" dirty="0" smtClean="0">
                <a:latin typeface="Arial Black" pitchFamily="34" charset="0"/>
                <a:cs typeface="AngsanaUPC" pitchFamily="18" charset="-34"/>
              </a:rPr>
              <a:t> </a:t>
            </a:r>
            <a:r>
              <a:rPr lang="en-US" sz="1600" dirty="0" err="1" smtClean="0">
                <a:latin typeface="Arial Black" pitchFamily="34" charset="0"/>
                <a:cs typeface="AngsanaUPC" pitchFamily="18" charset="-34"/>
              </a:rPr>
              <a:t>отношений</a:t>
            </a:r>
            <a:r>
              <a:rPr lang="en-US" sz="1600" dirty="0" smtClean="0">
                <a:latin typeface="Arial Black" pitchFamily="34" charset="0"/>
                <a:cs typeface="AngsanaUPC" pitchFamily="18" charset="-34"/>
              </a:rPr>
              <a:t>.</a:t>
            </a:r>
            <a:endParaRPr lang="ru-RU" sz="1600" dirty="0" smtClean="0">
              <a:latin typeface="Arial Black" pitchFamily="34" charset="0"/>
              <a:cs typeface="AngsanaUPC" pitchFamily="18" charset="-34"/>
            </a:endParaRPr>
          </a:p>
          <a:p>
            <a:pPr>
              <a:buNone/>
            </a:pPr>
            <a:r>
              <a:rPr lang="en-US" sz="1600" dirty="0" smtClean="0">
                <a:latin typeface="Arial Black" pitchFamily="34" charset="0"/>
                <a:cs typeface="AngsanaUPC" pitchFamily="18" charset="-34"/>
              </a:rPr>
              <a:t>3.Создание </a:t>
            </a:r>
            <a:r>
              <a:rPr lang="en-US" sz="1600" dirty="0" err="1" smtClean="0">
                <a:latin typeface="Arial Black" pitchFamily="34" charset="0"/>
                <a:cs typeface="AngsanaUPC" pitchFamily="18" charset="-34"/>
              </a:rPr>
              <a:t>благоприятных</a:t>
            </a:r>
            <a:r>
              <a:rPr lang="en-US" sz="1600" dirty="0" smtClean="0">
                <a:latin typeface="Arial Black" pitchFamily="34" charset="0"/>
                <a:cs typeface="AngsanaUPC" pitchFamily="18" charset="-34"/>
              </a:rPr>
              <a:t> </a:t>
            </a:r>
            <a:r>
              <a:rPr lang="en-US" sz="1600" dirty="0" err="1" smtClean="0">
                <a:latin typeface="Arial Black" pitchFamily="34" charset="0"/>
                <a:cs typeface="AngsanaUPC" pitchFamily="18" charset="-34"/>
              </a:rPr>
              <a:t>условий</a:t>
            </a:r>
            <a:r>
              <a:rPr lang="en-US" sz="1600" dirty="0" smtClean="0">
                <a:latin typeface="Arial Black" pitchFamily="34" charset="0"/>
                <a:cs typeface="AngsanaUPC" pitchFamily="18" charset="-34"/>
              </a:rPr>
              <a:t> </a:t>
            </a:r>
            <a:r>
              <a:rPr lang="en-US" sz="1600" dirty="0" err="1" smtClean="0">
                <a:latin typeface="Arial Black" pitchFamily="34" charset="0"/>
                <a:cs typeface="AngsanaUPC" pitchFamily="18" charset="-34"/>
              </a:rPr>
              <a:t>для</a:t>
            </a:r>
            <a:r>
              <a:rPr lang="en-US" sz="1600" dirty="0" smtClean="0">
                <a:latin typeface="Arial Black" pitchFamily="34" charset="0"/>
                <a:cs typeface="AngsanaUPC" pitchFamily="18" charset="-34"/>
              </a:rPr>
              <a:t> </a:t>
            </a:r>
            <a:r>
              <a:rPr lang="en-US" sz="1600" dirty="0" err="1" smtClean="0">
                <a:latin typeface="Arial Black" pitchFamily="34" charset="0"/>
                <a:cs typeface="AngsanaUPC" pitchFamily="18" charset="-34"/>
              </a:rPr>
              <a:t>самоутверждения</a:t>
            </a:r>
            <a:r>
              <a:rPr lang="en-US" sz="1600" dirty="0" smtClean="0">
                <a:latin typeface="Arial Black" pitchFamily="34" charset="0"/>
                <a:cs typeface="AngsanaUPC" pitchFamily="18" charset="-34"/>
              </a:rPr>
              <a:t>, </a:t>
            </a:r>
            <a:r>
              <a:rPr lang="en-US" sz="1600" dirty="0" err="1" smtClean="0">
                <a:latin typeface="Arial Black" pitchFamily="34" charset="0"/>
                <a:cs typeface="AngsanaUPC" pitchFamily="18" charset="-34"/>
              </a:rPr>
              <a:t>самовыражения</a:t>
            </a:r>
            <a:r>
              <a:rPr lang="en-US" sz="1600" dirty="0" smtClean="0">
                <a:latin typeface="Arial Black" pitchFamily="34" charset="0"/>
                <a:cs typeface="AngsanaUPC" pitchFamily="18" charset="-34"/>
              </a:rPr>
              <a:t>, </a:t>
            </a:r>
            <a:r>
              <a:rPr lang="en-US" sz="1600" dirty="0" err="1" smtClean="0">
                <a:latin typeface="Arial Black" pitchFamily="34" charset="0"/>
                <a:cs typeface="AngsanaUPC" pitchFamily="18" charset="-34"/>
              </a:rPr>
              <a:t>самореализации</a:t>
            </a:r>
            <a:r>
              <a:rPr lang="en-US" sz="1600" dirty="0" smtClean="0">
                <a:latin typeface="Arial Black" pitchFamily="34" charset="0"/>
                <a:cs typeface="AngsanaUPC" pitchFamily="18" charset="-34"/>
              </a:rPr>
              <a:t> </a:t>
            </a:r>
            <a:r>
              <a:rPr lang="en-US" sz="1600" dirty="0" err="1" smtClean="0">
                <a:latin typeface="Arial Black" pitchFamily="34" charset="0"/>
                <a:cs typeface="AngsanaUPC" pitchFamily="18" charset="-34"/>
              </a:rPr>
              <a:t>каждого</a:t>
            </a:r>
            <a:r>
              <a:rPr lang="en-US" sz="1600" dirty="0" smtClean="0">
                <a:latin typeface="Arial Black" pitchFamily="34" charset="0"/>
                <a:cs typeface="AngsanaUPC" pitchFamily="18" charset="-34"/>
              </a:rPr>
              <a:t> </a:t>
            </a:r>
            <a:r>
              <a:rPr lang="en-US" sz="1600" dirty="0" err="1" smtClean="0">
                <a:latin typeface="Arial Black" pitchFamily="34" charset="0"/>
                <a:cs typeface="AngsanaUPC" pitchFamily="18" charset="-34"/>
              </a:rPr>
              <a:t>члена</a:t>
            </a:r>
            <a:r>
              <a:rPr lang="en-US" sz="1600" dirty="0" smtClean="0">
                <a:latin typeface="Arial Black" pitchFamily="34" charset="0"/>
                <a:cs typeface="AngsanaUPC" pitchFamily="18" charset="-34"/>
              </a:rPr>
              <a:t> </a:t>
            </a:r>
            <a:r>
              <a:rPr lang="en-US" sz="1600" dirty="0" err="1" smtClean="0">
                <a:latin typeface="Arial Black" pitchFamily="34" charset="0"/>
                <a:cs typeface="AngsanaUPC" pitchFamily="18" charset="-34"/>
              </a:rPr>
              <a:t>коллектива</a:t>
            </a:r>
            <a:r>
              <a:rPr lang="en-US" sz="1600" dirty="0" smtClean="0">
                <a:latin typeface="Arial Black" pitchFamily="34" charset="0"/>
                <a:cs typeface="AngsanaUPC" pitchFamily="18" charset="-34"/>
              </a:rPr>
              <a:t>.</a:t>
            </a:r>
            <a:endParaRPr lang="ru-RU" sz="1600" dirty="0" smtClean="0">
              <a:latin typeface="Arial Black" pitchFamily="34" charset="0"/>
              <a:cs typeface="AngsanaUPC" pitchFamily="18" charset="-34"/>
            </a:endParaRPr>
          </a:p>
          <a:p>
            <a:pPr>
              <a:buNone/>
            </a:pPr>
            <a:r>
              <a:rPr lang="en-US" sz="1600" dirty="0" smtClean="0">
                <a:latin typeface="Arial Black" pitchFamily="34" charset="0"/>
                <a:cs typeface="AngsanaUPC" pitchFamily="18" charset="-34"/>
              </a:rPr>
              <a:t>4.Сохранение и </a:t>
            </a:r>
            <a:r>
              <a:rPr lang="en-US" sz="1600" dirty="0" err="1" smtClean="0">
                <a:latin typeface="Arial Black" pitchFamily="34" charset="0"/>
                <a:cs typeface="AngsanaUPC" pitchFamily="18" charset="-34"/>
              </a:rPr>
              <a:t>укрепления</a:t>
            </a:r>
            <a:r>
              <a:rPr lang="en-US" sz="1600" dirty="0" smtClean="0">
                <a:latin typeface="Arial Black" pitchFamily="34" charset="0"/>
                <a:cs typeface="AngsanaUPC" pitchFamily="18" charset="-34"/>
              </a:rPr>
              <a:t> </a:t>
            </a:r>
            <a:r>
              <a:rPr lang="en-US" sz="1600" dirty="0" err="1" smtClean="0">
                <a:latin typeface="Arial Black" pitchFamily="34" charset="0"/>
                <a:cs typeface="AngsanaUPC" pitchFamily="18" charset="-34"/>
              </a:rPr>
              <a:t>здоровья</a:t>
            </a:r>
            <a:r>
              <a:rPr lang="en-US" sz="1600" dirty="0" smtClean="0">
                <a:latin typeface="Arial Black" pitchFamily="34" charset="0"/>
                <a:cs typeface="AngsanaUPC" pitchFamily="18" charset="-34"/>
              </a:rPr>
              <a:t> </a:t>
            </a:r>
            <a:r>
              <a:rPr lang="en-US" sz="1600" dirty="0" err="1" smtClean="0">
                <a:latin typeface="Arial Black" pitchFamily="34" charset="0"/>
                <a:cs typeface="AngsanaUPC" pitchFamily="18" charset="-34"/>
              </a:rPr>
              <a:t>детей</a:t>
            </a:r>
            <a:r>
              <a:rPr lang="en-US" sz="1600" dirty="0" smtClean="0">
                <a:latin typeface="Arial Black" pitchFamily="34" charset="0"/>
                <a:cs typeface="AngsanaUPC" pitchFamily="18" charset="-34"/>
              </a:rPr>
              <a:t>.</a:t>
            </a:r>
            <a:endParaRPr lang="ru-RU" sz="1600" dirty="0" smtClean="0">
              <a:latin typeface="Arial Black" pitchFamily="34" charset="0"/>
              <a:cs typeface="AngsanaUPC" pitchFamily="18" charset="-34"/>
            </a:endParaRPr>
          </a:p>
          <a:p>
            <a:pPr>
              <a:buNone/>
            </a:pPr>
            <a:r>
              <a:rPr lang="en-US" sz="1600" dirty="0" smtClean="0">
                <a:latin typeface="Arial Black" pitchFamily="34" charset="0"/>
                <a:cs typeface="AngsanaUPC" pitchFamily="18" charset="-34"/>
              </a:rPr>
              <a:t>5.Воспитание </a:t>
            </a:r>
            <a:r>
              <a:rPr lang="en-US" sz="1600" dirty="0" err="1" smtClean="0">
                <a:latin typeface="Arial Black" pitchFamily="34" charset="0"/>
                <a:cs typeface="AngsanaUPC" pitchFamily="18" charset="-34"/>
              </a:rPr>
              <a:t>патриотизма</a:t>
            </a:r>
            <a:r>
              <a:rPr lang="en-US" sz="1600" dirty="0" smtClean="0">
                <a:latin typeface="Arial Black" pitchFamily="34" charset="0"/>
                <a:cs typeface="AngsanaUPC" pitchFamily="18" charset="-34"/>
              </a:rPr>
              <a:t>.</a:t>
            </a:r>
            <a:endParaRPr lang="ru-RU" sz="1600" dirty="0" smtClean="0">
              <a:latin typeface="Arial Black" pitchFamily="34" charset="0"/>
              <a:cs typeface="AngsanaUPC" pitchFamily="18" charset="-34"/>
            </a:endParaRPr>
          </a:p>
          <a:p>
            <a:pPr>
              <a:buNone/>
            </a:pPr>
            <a:r>
              <a:rPr lang="en-US" sz="1600" dirty="0" smtClean="0">
                <a:latin typeface="Arial Black" pitchFamily="34" charset="0"/>
                <a:cs typeface="AngsanaUPC" pitchFamily="18" charset="-34"/>
              </a:rPr>
              <a:t>6.Организация </a:t>
            </a:r>
            <a:r>
              <a:rPr lang="en-US" sz="1600" dirty="0" err="1" smtClean="0">
                <a:latin typeface="Arial Black" pitchFamily="34" charset="0"/>
                <a:cs typeface="AngsanaUPC" pitchFamily="18" charset="-34"/>
              </a:rPr>
              <a:t>интеллектуально-познавательной</a:t>
            </a:r>
            <a:r>
              <a:rPr lang="en-US" sz="1600" dirty="0" smtClean="0">
                <a:latin typeface="Arial Black" pitchFamily="34" charset="0"/>
                <a:cs typeface="AngsanaUPC" pitchFamily="18" charset="-34"/>
              </a:rPr>
              <a:t> </a:t>
            </a:r>
            <a:r>
              <a:rPr lang="en-US" sz="1600" dirty="0" err="1" smtClean="0">
                <a:latin typeface="Arial Black" pitchFamily="34" charset="0"/>
                <a:cs typeface="AngsanaUPC" pitchFamily="18" charset="-34"/>
              </a:rPr>
              <a:t>деятельности</a:t>
            </a:r>
            <a:r>
              <a:rPr lang="en-US" sz="1600" dirty="0" smtClean="0">
                <a:latin typeface="Arial Black" pitchFamily="34" charset="0"/>
                <a:cs typeface="AngsanaUPC" pitchFamily="18" charset="-34"/>
              </a:rPr>
              <a:t> </a:t>
            </a:r>
            <a:r>
              <a:rPr lang="en-US" sz="1600" dirty="0" err="1" smtClean="0">
                <a:latin typeface="Arial Black" pitchFamily="34" charset="0"/>
                <a:cs typeface="AngsanaUPC" pitchFamily="18" charset="-34"/>
              </a:rPr>
              <a:t>учащихся</a:t>
            </a:r>
            <a:r>
              <a:rPr lang="en-US" sz="1600" dirty="0" smtClean="0">
                <a:latin typeface="Arial Black" pitchFamily="34" charset="0"/>
                <a:cs typeface="AngsanaUPC" pitchFamily="18" charset="-34"/>
              </a:rPr>
              <a:t>, </a:t>
            </a:r>
            <a:r>
              <a:rPr lang="en-US" sz="1600" dirty="0" err="1" smtClean="0">
                <a:latin typeface="Arial Black" pitchFamily="34" charset="0"/>
                <a:cs typeface="AngsanaUPC" pitchFamily="18" charset="-34"/>
              </a:rPr>
              <a:t>формирование</a:t>
            </a:r>
            <a:r>
              <a:rPr lang="en-US" sz="1600" dirty="0" smtClean="0">
                <a:latin typeface="Arial Black" pitchFamily="34" charset="0"/>
                <a:cs typeface="AngsanaUPC" pitchFamily="18" charset="-34"/>
              </a:rPr>
              <a:t> </a:t>
            </a:r>
            <a:r>
              <a:rPr lang="en-US" sz="1600" dirty="0" err="1" smtClean="0">
                <a:latin typeface="Arial Black" pitchFamily="34" charset="0"/>
                <a:cs typeface="AngsanaUPC" pitchFamily="18" charset="-34"/>
              </a:rPr>
              <a:t>эмоционально-положительного</a:t>
            </a:r>
            <a:r>
              <a:rPr lang="en-US" sz="1600" dirty="0" smtClean="0">
                <a:latin typeface="Arial Black" pitchFamily="34" charset="0"/>
                <a:cs typeface="AngsanaUPC" pitchFamily="18" charset="-34"/>
              </a:rPr>
              <a:t> </a:t>
            </a:r>
            <a:r>
              <a:rPr lang="en-US" sz="1600" dirty="0" err="1" smtClean="0">
                <a:latin typeface="Arial Black" pitchFamily="34" charset="0"/>
                <a:cs typeface="AngsanaUPC" pitchFamily="18" charset="-34"/>
              </a:rPr>
              <a:t>отношения</a:t>
            </a:r>
            <a:r>
              <a:rPr lang="en-US" sz="1600" dirty="0" smtClean="0">
                <a:latin typeface="Arial Black" pitchFamily="34" charset="0"/>
                <a:cs typeface="AngsanaUPC" pitchFamily="18" charset="-34"/>
              </a:rPr>
              <a:t> к </a:t>
            </a:r>
            <a:r>
              <a:rPr lang="en-US" sz="1600" dirty="0" err="1" smtClean="0">
                <a:latin typeface="Arial Black" pitchFamily="34" charset="0"/>
                <a:cs typeface="AngsanaUPC" pitchFamily="18" charset="-34"/>
              </a:rPr>
              <a:t>учебе</a:t>
            </a:r>
            <a:r>
              <a:rPr lang="en-US" sz="1600" dirty="0" smtClean="0">
                <a:latin typeface="Arial Black" pitchFamily="34" charset="0"/>
                <a:cs typeface="AngsanaUPC" pitchFamily="18" charset="-34"/>
              </a:rPr>
              <a:t>, </a:t>
            </a:r>
            <a:r>
              <a:rPr lang="en-US" sz="1600" dirty="0" err="1" smtClean="0">
                <a:latin typeface="Arial Black" pitchFamily="34" charset="0"/>
                <a:cs typeface="AngsanaUPC" pitchFamily="18" charset="-34"/>
              </a:rPr>
              <a:t>знаниям</a:t>
            </a:r>
            <a:r>
              <a:rPr lang="en-US" sz="1600" dirty="0" smtClean="0">
                <a:latin typeface="Arial Black" pitchFamily="34" charset="0"/>
                <a:cs typeface="AngsanaUPC" pitchFamily="18" charset="-34"/>
              </a:rPr>
              <a:t>, </a:t>
            </a:r>
            <a:r>
              <a:rPr lang="en-US" sz="1600" dirty="0" err="1" smtClean="0">
                <a:latin typeface="Arial Black" pitchFamily="34" charset="0"/>
                <a:cs typeface="AngsanaUPC" pitchFamily="18" charset="-34"/>
              </a:rPr>
              <a:t>деятельности</a:t>
            </a:r>
            <a:r>
              <a:rPr lang="en-US" sz="1600" dirty="0" smtClean="0">
                <a:latin typeface="Arial Black" pitchFamily="34" charset="0"/>
                <a:cs typeface="AngsanaUPC" pitchFamily="18" charset="-34"/>
              </a:rPr>
              <a:t>.</a:t>
            </a:r>
            <a:endParaRPr lang="ru-RU" sz="1600" dirty="0" smtClean="0">
              <a:latin typeface="Arial Black" pitchFamily="34" charset="0"/>
              <a:cs typeface="AngsanaUPC" pitchFamily="18" charset="-34"/>
            </a:endParaRPr>
          </a:p>
          <a:p>
            <a:endParaRPr lang="ru-RU" sz="1600" dirty="0">
              <a:latin typeface="Arial Black" pitchFamily="34" charset="0"/>
              <a:cs typeface="AngsanaUPC" pitchFamily="18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45000" t="-5000" r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28670"/>
          </a:xfrm>
        </p:spPr>
        <p:txBody>
          <a:bodyPr>
            <a:noAutofit/>
          </a:bodyPr>
          <a:lstStyle/>
          <a:p>
            <a:r>
              <a:rPr lang="ru-RU" sz="4000" b="1" dirty="0" smtClean="0">
                <a:solidFill>
                  <a:schemeClr val="accent2">
                    <a:lumMod val="50000"/>
                  </a:schemeClr>
                </a:solidFill>
              </a:rPr>
              <a:t>Работа с родителями. Помощь родителей</a:t>
            </a:r>
            <a:endParaRPr lang="ru-RU" sz="40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12290" name="Picture 2" descr="G:\портфолио класса\фото 2022\IMG_20211001_092201.jpg"/>
          <p:cNvPicPr>
            <a:picLocks noChangeAspect="1" noChangeArrowheads="1"/>
          </p:cNvPicPr>
          <p:nvPr/>
        </p:nvPicPr>
        <p:blipFill>
          <a:blip r:embed="rId3" cstate="print"/>
          <a:srcRect r="8333"/>
          <a:stretch>
            <a:fillRect/>
          </a:stretch>
        </p:blipFill>
        <p:spPr bwMode="auto">
          <a:xfrm>
            <a:off x="0" y="1071546"/>
            <a:ext cx="3286116" cy="2357454"/>
          </a:xfrm>
          <a:prstGeom prst="rect">
            <a:avLst/>
          </a:prstGeom>
          <a:noFill/>
        </p:spPr>
      </p:pic>
      <p:pic>
        <p:nvPicPr>
          <p:cNvPr id="12291" name="Picture 3" descr="G:\портфолио класса\фото 2022\IMG_20211001_092225.jpg"/>
          <p:cNvPicPr>
            <a:picLocks noChangeAspect="1" noChangeArrowheads="1"/>
          </p:cNvPicPr>
          <p:nvPr/>
        </p:nvPicPr>
        <p:blipFill>
          <a:blip r:embed="rId4" cstate="print"/>
          <a:srcRect r="-2000" b="27273"/>
          <a:stretch>
            <a:fillRect/>
          </a:stretch>
        </p:blipFill>
        <p:spPr bwMode="auto">
          <a:xfrm>
            <a:off x="6000760" y="1071546"/>
            <a:ext cx="2928958" cy="2286016"/>
          </a:xfrm>
          <a:prstGeom prst="rect">
            <a:avLst/>
          </a:prstGeom>
          <a:noFill/>
        </p:spPr>
      </p:pic>
      <p:pic>
        <p:nvPicPr>
          <p:cNvPr id="12292" name="Picture 4" descr="G:\портфолио класса\фото 2022\IMG_20210924_080615.jpg"/>
          <p:cNvPicPr>
            <a:picLocks noGrp="1" noChangeAspect="1" noChangeArrowheads="1"/>
          </p:cNvPicPr>
          <p:nvPr>
            <p:ph idx="1"/>
          </p:nvPr>
        </p:nvPicPr>
        <p:blipFill>
          <a:blip r:embed="rId5" cstate="print"/>
          <a:srcRect t="12212" r="7910" b="5359"/>
          <a:stretch>
            <a:fillRect/>
          </a:stretch>
        </p:blipFill>
        <p:spPr bwMode="auto">
          <a:xfrm rot="16200000">
            <a:off x="365796" y="3706114"/>
            <a:ext cx="3125996" cy="2714644"/>
          </a:xfrm>
          <a:prstGeom prst="rect">
            <a:avLst/>
          </a:prstGeom>
          <a:noFill/>
        </p:spPr>
      </p:pic>
      <p:pic>
        <p:nvPicPr>
          <p:cNvPr id="12294" name="Picture 6" descr="G:\портфолио класса\фото 2022\IMG_20220407_142341.jpg"/>
          <p:cNvPicPr>
            <a:picLocks noChangeAspect="1" noChangeArrowheads="1"/>
          </p:cNvPicPr>
          <p:nvPr/>
        </p:nvPicPr>
        <p:blipFill>
          <a:blip r:embed="rId6" cstate="print"/>
          <a:srcRect l="17968" t="17708" r="15625" b="10416"/>
          <a:stretch>
            <a:fillRect/>
          </a:stretch>
        </p:blipFill>
        <p:spPr bwMode="auto">
          <a:xfrm rot="5400000">
            <a:off x="3214678" y="3786190"/>
            <a:ext cx="2928958" cy="2357454"/>
          </a:xfrm>
          <a:prstGeom prst="rect">
            <a:avLst/>
          </a:prstGeom>
          <a:noFill/>
        </p:spPr>
      </p:pic>
      <p:pic>
        <p:nvPicPr>
          <p:cNvPr id="12296" name="Picture 8" descr="G:\портфолио класса\фото 2022\IMG_20220407_142232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143636" y="3429000"/>
            <a:ext cx="2428892" cy="3000396"/>
          </a:xfrm>
          <a:prstGeom prst="rect">
            <a:avLst/>
          </a:prstGeom>
          <a:noFill/>
        </p:spPr>
      </p:pic>
      <p:pic>
        <p:nvPicPr>
          <p:cNvPr id="12297" name="Picture 9" descr="G:\портфолио класса\фото 2022\IMG_20211015_081803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428992" y="1071546"/>
            <a:ext cx="2571750" cy="214314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 l="-15000" t="-31000" r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285728"/>
            <a:ext cx="8229600" cy="1143000"/>
          </a:xfrm>
          <a:solidFill>
            <a:schemeClr val="bg1">
              <a:lumMod val="95000"/>
            </a:schemeClr>
          </a:solidFill>
          <a:effectLst>
            <a:softEdge rad="317500"/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sz="3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Book Antiqua" pitchFamily="18" charset="0"/>
              </a:rPr>
              <a:t>Ролевые игры</a:t>
            </a:r>
            <a:r>
              <a:rPr lang="en-US" sz="3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Book Antiqua" pitchFamily="18" charset="0"/>
              </a:rPr>
              <a:t>, </a:t>
            </a:r>
            <a:r>
              <a:rPr lang="ru-RU" sz="3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Book Antiqua" pitchFamily="18" charset="0"/>
              </a:rPr>
              <a:t>постановка спектаклей.</a:t>
            </a:r>
            <a:endParaRPr lang="ru-RU" sz="3600" dirty="0">
              <a:solidFill>
                <a:schemeClr val="tx1">
                  <a:lumMod val="75000"/>
                  <a:lumOff val="25000"/>
                </a:schemeClr>
              </a:solidFill>
              <a:latin typeface="Book Antiqua" pitchFamily="18" charset="0"/>
            </a:endParaRPr>
          </a:p>
        </p:txBody>
      </p:sp>
      <p:pic>
        <p:nvPicPr>
          <p:cNvPr id="1026" name="Picture 2" descr="C:\Users\сош\Desktop\док.апрель\Screenshot_20220415_000941_com.android.gallery3d.jpg"/>
          <p:cNvPicPr>
            <a:picLocks noChangeAspect="1" noChangeArrowheads="1"/>
          </p:cNvPicPr>
          <p:nvPr/>
        </p:nvPicPr>
        <p:blipFill>
          <a:blip r:embed="rId3"/>
          <a:srcRect l="13542" t="37500" r="12499" b="37500"/>
          <a:stretch>
            <a:fillRect/>
          </a:stretch>
        </p:blipFill>
        <p:spPr bwMode="auto">
          <a:xfrm>
            <a:off x="142844" y="2285992"/>
            <a:ext cx="5072098" cy="3929090"/>
          </a:xfrm>
          <a:prstGeom prst="rect">
            <a:avLst/>
          </a:prstGeom>
          <a:noFill/>
        </p:spPr>
      </p:pic>
      <p:pic>
        <p:nvPicPr>
          <p:cNvPr id="1027" name="Picture 3" descr="Screenshot_20220415_001420_com"/>
          <p:cNvPicPr>
            <a:picLocks noGrp="1" noChangeAspect="1" noChangeArrowheads="1"/>
          </p:cNvPicPr>
          <p:nvPr>
            <p:ph idx="1"/>
          </p:nvPr>
        </p:nvPicPr>
        <p:blipFill>
          <a:blip r:embed="rId4"/>
          <a:srcRect t="37027" r="5832" b="18422"/>
          <a:stretch>
            <a:fillRect/>
          </a:stretch>
        </p:blipFill>
        <p:spPr bwMode="auto">
          <a:xfrm>
            <a:off x="5286380" y="2285992"/>
            <a:ext cx="3714776" cy="3857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 l="-15000" t="-28000" r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Book Antiqua" pitchFamily="18" charset="0"/>
              </a:rPr>
              <a:t>Предметно-развивающая среда. Изготовление поделок к праздникам</a:t>
            </a:r>
            <a:endParaRPr lang="ru-RU" sz="3600" dirty="0"/>
          </a:p>
        </p:txBody>
      </p:sp>
      <p:pic>
        <p:nvPicPr>
          <p:cNvPr id="18434" name="Picture 2" descr="G:\портфолио класса\фото 2022\IMG_20211217_14214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2500306"/>
            <a:ext cx="3714776" cy="4000528"/>
          </a:xfrm>
          <a:prstGeom prst="rect">
            <a:avLst/>
          </a:prstGeom>
          <a:noFill/>
        </p:spPr>
      </p:pic>
      <p:pic>
        <p:nvPicPr>
          <p:cNvPr id="5" name="Рисунок 4" descr="C:\Users\сош\Desktop\Screenshot_20220415_001502_com.android.gallery3d.jpg"/>
          <p:cNvPicPr/>
          <p:nvPr/>
        </p:nvPicPr>
        <p:blipFill>
          <a:blip r:embed="rId4"/>
          <a:srcRect t="27461" r="15169" b="19393"/>
          <a:stretch>
            <a:fillRect/>
          </a:stretch>
        </p:blipFill>
        <p:spPr bwMode="auto">
          <a:xfrm>
            <a:off x="4643438" y="2428868"/>
            <a:ext cx="3286148" cy="40719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Содержимое 6"/>
          <p:cNvSpPr>
            <a:spLocks noGrp="1"/>
          </p:cNvSpPr>
          <p:nvPr>
            <p:ph idx="1"/>
          </p:nvPr>
        </p:nvSpPr>
        <p:spPr>
          <a:xfrm>
            <a:off x="357158" y="1500174"/>
            <a:ext cx="8143932" cy="714379"/>
          </a:xfrm>
        </p:spPr>
        <p:txBody>
          <a:bodyPr>
            <a:normAutofit fontScale="77500" lnSpcReduction="20000"/>
          </a:bodyPr>
          <a:lstStyle/>
          <a:p>
            <a:r>
              <a:rPr lang="ru-RU" dirty="0" smtClean="0"/>
              <a:t>Шабанов Кирилл «Поделки из природного материала</a:t>
            </a:r>
            <a:r>
              <a:rPr lang="en-US" dirty="0" smtClean="0"/>
              <a:t>,  </a:t>
            </a:r>
            <a:r>
              <a:rPr lang="ru-RU" dirty="0" err="1" smtClean="0"/>
              <a:t>Персков</a:t>
            </a:r>
            <a:r>
              <a:rPr lang="ru-RU" dirty="0" smtClean="0"/>
              <a:t> Роман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000108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Забота семьи. Посещение театра с </a:t>
            </a:r>
            <a:r>
              <a:rPr lang="ru-RU" dirty="0" err="1" smtClean="0"/>
              <a:t>родителями.Проект</a:t>
            </a:r>
            <a:r>
              <a:rPr lang="ru-RU" dirty="0" smtClean="0"/>
              <a:t> «Моя семья»</a:t>
            </a:r>
            <a:endParaRPr lang="ru-RU" dirty="0"/>
          </a:p>
        </p:txBody>
      </p:sp>
      <p:pic>
        <p:nvPicPr>
          <p:cNvPr id="1026" name="Picture 2" descr="G:\портфолио класса\фото 2022\IMG-20220406-WA003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28662" y="1214422"/>
            <a:ext cx="2571768" cy="2357454"/>
          </a:xfrm>
          <a:prstGeom prst="rect">
            <a:avLst/>
          </a:prstGeom>
          <a:noFill/>
        </p:spPr>
      </p:pic>
      <p:pic>
        <p:nvPicPr>
          <p:cNvPr id="1027" name="Picture 3" descr="G:\портфолио класса\фото 2022\IMG-20220406-WA0029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28662" y="3643290"/>
            <a:ext cx="2571768" cy="2928982"/>
          </a:xfrm>
          <a:prstGeom prst="rect">
            <a:avLst/>
          </a:prstGeom>
          <a:noFill/>
        </p:spPr>
      </p:pic>
      <p:pic>
        <p:nvPicPr>
          <p:cNvPr id="1028" name="Picture 4" descr="G:\портфолио класса\фото 2022\IMG_20220407_142541.jpg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86248" y="1071546"/>
            <a:ext cx="4214842" cy="2714644"/>
          </a:xfrm>
          <a:prstGeom prst="rect">
            <a:avLst/>
          </a:prstGeom>
          <a:noFill/>
        </p:spPr>
      </p:pic>
      <p:pic>
        <p:nvPicPr>
          <p:cNvPr id="6" name="Рисунок 5" descr="C:\Users\Ольга\Desktop\1627399650682.jpg"/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286248" y="3810000"/>
            <a:ext cx="4214842" cy="2762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 l="-15000" t="-31000" r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329642" cy="714356"/>
          </a:xfrm>
          <a:solidFill>
            <a:schemeClr val="bg1">
              <a:lumMod val="95000"/>
            </a:schemeClr>
          </a:solidFill>
          <a:effectLst>
            <a:softEdge rad="317500"/>
          </a:effectLst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2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Book Antiqua" pitchFamily="18" charset="0"/>
              </a:rPr>
              <a:t>Прослушивание </a:t>
            </a:r>
            <a:r>
              <a:rPr lang="ru-RU" sz="2000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Book Antiqua" pitchFamily="18" charset="0"/>
              </a:rPr>
              <a:t>вебинаров</a:t>
            </a:r>
            <a:endParaRPr lang="ru-RU" sz="2000" dirty="0">
              <a:solidFill>
                <a:schemeClr val="tx1">
                  <a:lumMod val="85000"/>
                  <a:lumOff val="15000"/>
                </a:schemeClr>
              </a:solidFill>
              <a:latin typeface="Book Antiqua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642918"/>
            <a:ext cx="8401080" cy="4143404"/>
          </a:xfrm>
        </p:spPr>
        <p:txBody>
          <a:bodyPr>
            <a:normAutofit/>
          </a:bodyPr>
          <a:lstStyle/>
          <a:p>
            <a:r>
              <a:rPr lang="ru-RU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Book Antiqua" pitchFamily="18" charset="0"/>
              </a:rPr>
              <a:t>Участие в работе районного МО и школьного.</a:t>
            </a:r>
          </a:p>
          <a:p>
            <a:r>
              <a:rPr lang="ru-RU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Book Antiqua" pitchFamily="18" charset="0"/>
              </a:rPr>
              <a:t>Компетентное </a:t>
            </a:r>
            <a:r>
              <a:rPr lang="ru-RU" sz="1400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Book Antiqua" pitchFamily="18" charset="0"/>
              </a:rPr>
              <a:t>родительство</a:t>
            </a:r>
            <a:endParaRPr lang="ru-RU" sz="1400" dirty="0" smtClean="0">
              <a:solidFill>
                <a:schemeClr val="tx1">
                  <a:lumMod val="85000"/>
                  <a:lumOff val="15000"/>
                </a:schemeClr>
              </a:solidFill>
              <a:latin typeface="Book Antiqua" pitchFamily="18" charset="0"/>
            </a:endParaRPr>
          </a:p>
          <a:p>
            <a:r>
              <a:rPr lang="ru-RU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Book Antiqua" pitchFamily="18" charset="0"/>
              </a:rPr>
              <a:t>Реализация программ инклюзивного образования</a:t>
            </a:r>
          </a:p>
          <a:p>
            <a:r>
              <a:rPr lang="ru-RU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Book Antiqua" pitchFamily="18" charset="0"/>
              </a:rPr>
              <a:t>Реализация образовательной области: «Художественно-эстетическое развитие детей школьного возраста»</a:t>
            </a:r>
          </a:p>
          <a:p>
            <a:r>
              <a:rPr lang="ru-RU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Book Antiqua" pitchFamily="18" charset="0"/>
              </a:rPr>
              <a:t>Реализация образовательной области: «Социально-коммуникативное развитие школьников»</a:t>
            </a:r>
          </a:p>
          <a:p>
            <a:r>
              <a:rPr lang="ru-RU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Book Antiqua" pitchFamily="18" charset="0"/>
              </a:rPr>
              <a:t>Реализация образовательной области: «Физическое развитие школьников»</a:t>
            </a:r>
          </a:p>
          <a:p>
            <a:r>
              <a:rPr lang="ru-RU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Book Antiqua" pitchFamily="18" charset="0"/>
              </a:rPr>
              <a:t>Духовно-нравственное воспитание детей</a:t>
            </a:r>
          </a:p>
          <a:p>
            <a:r>
              <a:rPr lang="ru-RU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Book Antiqua" pitchFamily="18" charset="0"/>
              </a:rPr>
              <a:t>Реализация образовательной области: «Речевое развитие младших школьников. Функциональная </a:t>
            </a:r>
            <a:r>
              <a:rPr lang="ru-RU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Book Antiqua" pitchFamily="18" charset="0"/>
              </a:rPr>
              <a:t>грамотность»</a:t>
            </a:r>
            <a:endParaRPr lang="ru-RU" sz="1400" dirty="0">
              <a:solidFill>
                <a:schemeClr val="tx1">
                  <a:lumMod val="85000"/>
                  <a:lumOff val="15000"/>
                </a:schemeClr>
              </a:solidFill>
              <a:latin typeface="Book Antiqua" pitchFamily="18" charset="0"/>
            </a:endParaRPr>
          </a:p>
        </p:txBody>
      </p:sp>
      <p:pic>
        <p:nvPicPr>
          <p:cNvPr id="1026" name="Picture 2" descr="IMG_20220415_173825"/>
          <p:cNvPicPr>
            <a:picLocks noChangeAspect="1" noChangeArrowheads="1"/>
          </p:cNvPicPr>
          <p:nvPr/>
        </p:nvPicPr>
        <p:blipFill>
          <a:blip r:embed="rId3" cstate="print"/>
          <a:srcRect r="7716" b="5365"/>
          <a:stretch>
            <a:fillRect/>
          </a:stretch>
        </p:blipFill>
        <p:spPr bwMode="auto">
          <a:xfrm>
            <a:off x="1785918" y="3071810"/>
            <a:ext cx="4786346" cy="2143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email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endParaRPr lang="ru-RU" sz="5400" dirty="0" smtClean="0">
              <a:solidFill>
                <a:schemeClr val="tx1">
                  <a:lumMod val="75000"/>
                  <a:lumOff val="25000"/>
                </a:schemeClr>
              </a:solidFill>
              <a:latin typeface="Book Antiqua" pitchFamily="18" charset="0"/>
            </a:endParaRPr>
          </a:p>
          <a:p>
            <a:pPr>
              <a:buNone/>
            </a:pPr>
            <a:r>
              <a:rPr lang="ru-RU" sz="5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Book Antiqua" pitchFamily="18" charset="0"/>
              </a:rPr>
              <a:t>   Спасибо за внимание!</a:t>
            </a:r>
            <a:endParaRPr lang="ru-RU" sz="5400" dirty="0">
              <a:solidFill>
                <a:schemeClr val="tx1">
                  <a:lumMod val="75000"/>
                  <a:lumOff val="25000"/>
                </a:schemeClr>
              </a:solidFill>
              <a:latin typeface="Book Antiqu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2071678"/>
          </a:xfrm>
        </p:spPr>
        <p:txBody>
          <a:bodyPr>
            <a:normAutofit fontScale="90000"/>
          </a:bodyPr>
          <a:lstStyle/>
          <a:p>
            <a:r>
              <a:rPr lang="ru-RU" sz="3200" dirty="0" smtClean="0">
                <a:solidFill>
                  <a:srgbClr val="C00000"/>
                </a:solidFill>
              </a:rPr>
              <a:t>Учителя предметники.</a:t>
            </a: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dirty="0" smtClean="0"/>
              <a:t>1.Денисенко Ольга Васильевна –</a:t>
            </a:r>
            <a:r>
              <a:rPr lang="ru-RU" sz="3200" dirty="0" err="1" smtClean="0"/>
              <a:t>кл.рук</a:t>
            </a:r>
            <a:r>
              <a:rPr lang="ru-RU" sz="3200" dirty="0" smtClean="0"/>
              <a:t>.</a:t>
            </a:r>
            <a:br>
              <a:rPr lang="ru-RU" sz="3200" dirty="0" smtClean="0"/>
            </a:br>
            <a:r>
              <a:rPr lang="ru-RU" sz="3200" dirty="0" smtClean="0"/>
              <a:t>2.Денисенко Марина Павловна- </a:t>
            </a:r>
            <a:r>
              <a:rPr lang="ru-RU" sz="3200" dirty="0" err="1" smtClean="0"/>
              <a:t>уч.английского</a:t>
            </a: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dirty="0" smtClean="0"/>
              <a:t>3.Пригода Елена </a:t>
            </a:r>
            <a:r>
              <a:rPr lang="ru-RU" sz="3200" dirty="0" err="1" smtClean="0"/>
              <a:t>Александровна-уч.английского</a:t>
            </a: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dirty="0" smtClean="0"/>
              <a:t>4.Диденко Дарья Владимировна –</a:t>
            </a:r>
            <a:r>
              <a:rPr lang="ru-RU" sz="3200" dirty="0" err="1" smtClean="0"/>
              <a:t>уч</a:t>
            </a:r>
            <a:r>
              <a:rPr lang="ru-RU" sz="3200" dirty="0" smtClean="0"/>
              <a:t>. музыки</a:t>
            </a:r>
            <a:endParaRPr lang="ru-RU" sz="3200" dirty="0"/>
          </a:p>
        </p:txBody>
      </p:sp>
      <p:sp>
        <p:nvSpPr>
          <p:cNvPr id="7" name="Содержимое 6"/>
          <p:cNvSpPr>
            <a:spLocks noGrp="1"/>
          </p:cNvSpPr>
          <p:nvPr>
            <p:ph idx="1"/>
          </p:nvPr>
        </p:nvSpPr>
        <p:spPr>
          <a:xfrm>
            <a:off x="928662" y="5357826"/>
            <a:ext cx="7358114" cy="768337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9459" name="Picture 3" descr="G:\портфолио класса\фото 2022\IMG_20220407_14380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4348" y="2214554"/>
            <a:ext cx="7643866" cy="450059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Актив класса</a:t>
            </a:r>
            <a:endParaRPr lang="ru-RU" dirty="0"/>
          </a:p>
        </p:txBody>
      </p:sp>
      <p:sp>
        <p:nvSpPr>
          <p:cNvPr id="31745" name="Rectangle 1"/>
          <p:cNvSpPr>
            <a:spLocks noChangeArrowheads="1"/>
          </p:cNvSpPr>
          <p:nvPr/>
        </p:nvSpPr>
        <p:spPr bwMode="auto">
          <a:xfrm>
            <a:off x="357158" y="1714488"/>
            <a:ext cx="4000528" cy="2677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Командир класса – Макарова Ангелина.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Заместитель – Бобин Матвей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715963" algn="l"/>
              </a:tabLst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3.Санитары: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Муртазалиева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Марьям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,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Шаляпина Ярослава              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</p:txBody>
      </p:sp>
      <p:sp>
        <p:nvSpPr>
          <p:cNvPr id="7" name="Содержимое 6"/>
          <p:cNvSpPr>
            <a:spLocks noGrp="1"/>
          </p:cNvSpPr>
          <p:nvPr>
            <p:ph idx="1"/>
          </p:nvPr>
        </p:nvSpPr>
        <p:spPr>
          <a:xfrm>
            <a:off x="4786314" y="1600201"/>
            <a:ext cx="3900486" cy="2757494"/>
          </a:xfrm>
        </p:spPr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ru-RU" dirty="0" smtClean="0"/>
              <a:t> 1 звено: Удодов Иван       </a:t>
            </a:r>
          </a:p>
          <a:p>
            <a:pPr>
              <a:buNone/>
            </a:pPr>
            <a:r>
              <a:rPr lang="ru-RU" dirty="0" smtClean="0"/>
              <a:t>2 звено: </a:t>
            </a:r>
            <a:r>
              <a:rPr lang="ru-RU" dirty="0" err="1" smtClean="0"/>
              <a:t>Гулай</a:t>
            </a:r>
            <a:r>
              <a:rPr lang="ru-RU" dirty="0" smtClean="0"/>
              <a:t> Маргарита.        </a:t>
            </a:r>
          </a:p>
          <a:p>
            <a:pPr>
              <a:buNone/>
            </a:pPr>
            <a:r>
              <a:rPr lang="ru-RU" dirty="0" smtClean="0"/>
              <a:t> 3 звено: Гутарова  Алена</a:t>
            </a:r>
          </a:p>
          <a:p>
            <a:pPr>
              <a:buNone/>
            </a:pPr>
            <a:r>
              <a:rPr lang="ru-RU" dirty="0" smtClean="0"/>
              <a:t>4 звено: </a:t>
            </a:r>
            <a:r>
              <a:rPr lang="ru-RU" dirty="0" err="1" smtClean="0"/>
              <a:t>Алимурзаева</a:t>
            </a:r>
            <a:r>
              <a:rPr lang="ru-RU" dirty="0" smtClean="0"/>
              <a:t> Саида                 </a:t>
            </a:r>
          </a:p>
          <a:p>
            <a:pPr>
              <a:buNone/>
            </a:pPr>
            <a:r>
              <a:rPr lang="ru-RU" dirty="0" smtClean="0"/>
              <a:t>5 звено: </a:t>
            </a:r>
            <a:r>
              <a:rPr lang="ru-RU" dirty="0" err="1" smtClean="0"/>
              <a:t>Персков</a:t>
            </a:r>
            <a:r>
              <a:rPr lang="ru-RU" dirty="0" smtClean="0"/>
              <a:t> Роман</a:t>
            </a:r>
            <a:endParaRPr lang="ru-RU" dirty="0"/>
          </a:p>
        </p:txBody>
      </p:sp>
      <p:sp>
        <p:nvSpPr>
          <p:cNvPr id="31746" name="Rectangle 2"/>
          <p:cNvSpPr>
            <a:spLocks noChangeArrowheads="1"/>
          </p:cNvSpPr>
          <p:nvPr/>
        </p:nvSpPr>
        <p:spPr bwMode="auto">
          <a:xfrm>
            <a:off x="357158" y="4500570"/>
            <a:ext cx="8786842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Цветоводы: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Иващенко Матвей, 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Атбанова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Зумруд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           </a:t>
            </a: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Магомедова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Муслимат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Спортсектор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Times New Roman" pitchFamily="18" charset="0"/>
                <a:cs typeface="Times New Roman" pitchFamily="18" charset="0"/>
              </a:rPr>
              <a:t>: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Times New Roman" pitchFamily="18" charset="0"/>
                <a:cs typeface="Times New Roman" pitchFamily="18" charset="0"/>
              </a:rPr>
              <a:t> Устинов Владислав, Ефимов Денис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Дежурство в столовой: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Аскандарова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Амина,Тришина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Илария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285728"/>
            <a:ext cx="8643998" cy="1214446"/>
          </a:xfrm>
          <a:solidFill>
            <a:schemeClr val="accent2">
              <a:lumMod val="40000"/>
              <a:lumOff val="60000"/>
            </a:schemeClr>
          </a:solidFill>
        </p:spPr>
        <p:txBody>
          <a:bodyPr>
            <a:normAutofit fontScale="90000"/>
          </a:bodyPr>
          <a:lstStyle/>
          <a:p>
            <a:r>
              <a:rPr lang="ru-RU" sz="6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   </a:t>
            </a:r>
            <a:r>
              <a:rPr lang="ru-RU" sz="4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«Мы растем» 1кл. 2кл.3кл.</a:t>
            </a:r>
            <a:r>
              <a:rPr lang="ru-RU" b="1" dirty="0" smtClean="0">
                <a:solidFill>
                  <a:srgbClr val="C00000"/>
                </a:solidFill>
                <a:latin typeface="Comic Sans MS" pitchFamily="66" charset="0"/>
              </a:rPr>
              <a:t/>
            </a:r>
            <a:br>
              <a:rPr lang="ru-RU" b="1" dirty="0" smtClean="0">
                <a:solidFill>
                  <a:srgbClr val="C00000"/>
                </a:solidFill>
                <a:latin typeface="Comic Sans MS" pitchFamily="66" charset="0"/>
              </a:rPr>
            </a:b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96753"/>
            <a:ext cx="4546848" cy="1728191"/>
          </a:xfrm>
        </p:spPr>
        <p:txBody>
          <a:bodyPr>
            <a:normAutofit/>
          </a:bodyPr>
          <a:lstStyle/>
          <a:p>
            <a:endParaRPr lang="ru-RU" sz="1600" dirty="0" smtClean="0"/>
          </a:p>
          <a:p>
            <a:endParaRPr lang="ru-RU" sz="1600" dirty="0" smtClean="0"/>
          </a:p>
          <a:p>
            <a:endParaRPr lang="ru-RU" sz="1600" dirty="0" smtClean="0"/>
          </a:p>
          <a:p>
            <a:endParaRPr lang="ru-RU" sz="1600" dirty="0" smtClean="0"/>
          </a:p>
          <a:p>
            <a:endParaRPr lang="ru-RU" sz="1600" dirty="0" smtClean="0"/>
          </a:p>
          <a:p>
            <a:endParaRPr lang="ru-RU" sz="1600" dirty="0" smtClean="0"/>
          </a:p>
          <a:p>
            <a:endParaRPr lang="ru-RU" sz="1600" dirty="0" smtClean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0" y="3143248"/>
            <a:ext cx="5148064" cy="2910907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ru-RU" sz="1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</a:t>
            </a:r>
          </a:p>
          <a:p>
            <a:pPr>
              <a:buNone/>
            </a:pP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" name="Рисунок 7" descr="1312956630_237836586_1---FORD-FOKUS-[1]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714876" y="1571612"/>
            <a:ext cx="4214842" cy="502631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26" name="Picture 2" descr="C:\Users\Ольга\Desktop\1585138547028.jpg"/>
          <p:cNvPicPr>
            <a:picLocks noChangeAspect="1" noChangeArrowheads="1"/>
          </p:cNvPicPr>
          <p:nvPr/>
        </p:nvPicPr>
        <p:blipFill>
          <a:blip r:embed="rId4"/>
          <a:srcRect t="18750" r="-782"/>
          <a:stretch>
            <a:fillRect/>
          </a:stretch>
        </p:blipFill>
        <p:spPr bwMode="auto">
          <a:xfrm>
            <a:off x="357158" y="1571612"/>
            <a:ext cx="4357718" cy="2928958"/>
          </a:xfrm>
          <a:prstGeom prst="rect">
            <a:avLst/>
          </a:prstGeom>
          <a:solidFill>
            <a:srgbClr val="F9A9DE"/>
          </a:solidFill>
        </p:spPr>
      </p:pic>
      <p:pic>
        <p:nvPicPr>
          <p:cNvPr id="1027" name="Picture 3" descr="C:\Users\Ольга\Desktop\1584014346316.jpg"/>
          <p:cNvPicPr>
            <a:picLocks noChangeAspect="1" noChangeArrowheads="1"/>
          </p:cNvPicPr>
          <p:nvPr/>
        </p:nvPicPr>
        <p:blipFill>
          <a:blip r:embed="rId5"/>
          <a:srcRect t="26562" r="3125" b="12500"/>
          <a:stretch>
            <a:fillRect/>
          </a:stretch>
        </p:blipFill>
        <p:spPr bwMode="auto">
          <a:xfrm>
            <a:off x="4786314" y="2214554"/>
            <a:ext cx="4143404" cy="2928958"/>
          </a:xfrm>
          <a:prstGeom prst="rect">
            <a:avLst/>
          </a:prstGeom>
          <a:noFill/>
        </p:spPr>
      </p:pic>
      <p:pic>
        <p:nvPicPr>
          <p:cNvPr id="13" name="Рисунок 12" descr="C:\Users\Ольга\Desktop\IMG_20210528_1011102 (1).jpg"/>
          <p:cNvPicPr/>
          <p:nvPr/>
        </p:nvPicPr>
        <p:blipFill>
          <a:blip r:embed="rId6" cstate="print"/>
          <a:srcRect t="25405" r="1818" b="31595"/>
          <a:stretch>
            <a:fillRect/>
          </a:stretch>
        </p:blipFill>
        <p:spPr bwMode="auto">
          <a:xfrm>
            <a:off x="214282" y="4786322"/>
            <a:ext cx="4500595" cy="1857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 l="-15000" t="-39000" r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2976" y="0"/>
            <a:ext cx="6429420" cy="1142984"/>
          </a:xfrm>
          <a:solidFill>
            <a:schemeClr val="bg1">
              <a:lumMod val="95000"/>
            </a:schemeClr>
          </a:solidFill>
          <a:effectLst>
            <a:softEdge rad="127000"/>
          </a:effectLst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sz="48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Book Antiqua" pitchFamily="18" charset="0"/>
              </a:rPr>
              <a:t>О нас </a:t>
            </a:r>
            <a:r>
              <a:rPr lang="ru-RU" sz="4800" i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Book Antiqua" pitchFamily="18" charset="0"/>
              </a:rPr>
              <a:t>«Девиз: Больше дела</a:t>
            </a:r>
            <a:r>
              <a:rPr lang="en-US" sz="4800" i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Book Antiqua" pitchFamily="18" charset="0"/>
              </a:rPr>
              <a:t>,</a:t>
            </a:r>
            <a:r>
              <a:rPr lang="ru-RU" sz="4800" i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Book Antiqua" pitchFamily="18" charset="0"/>
              </a:rPr>
              <a:t> меньше слов»</a:t>
            </a:r>
            <a:endParaRPr lang="ru-RU" sz="4800" i="1" dirty="0">
              <a:solidFill>
                <a:schemeClr val="tx1">
                  <a:lumMod val="85000"/>
                  <a:lumOff val="15000"/>
                </a:schemeClr>
              </a:solidFill>
              <a:latin typeface="Book Antiqua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44" y="1214422"/>
            <a:ext cx="8715436" cy="5643578"/>
          </a:xfrm>
          <a:effectLst>
            <a:softEdge rad="127000"/>
          </a:effectLst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>
              <a:buNone/>
            </a:pPr>
            <a:r>
              <a:rPr lang="ru-RU" sz="1600" dirty="0" smtClean="0">
                <a:latin typeface="Book Antiqua" pitchFamily="18" charset="0"/>
              </a:rPr>
              <a:t>            </a:t>
            </a:r>
          </a:p>
          <a:p>
            <a:pPr>
              <a:buNone/>
            </a:pPr>
            <a:endParaRPr lang="ru-RU" sz="1600" dirty="0" smtClean="0">
              <a:latin typeface="Book Antiqua" pitchFamily="18" charset="0"/>
            </a:endParaRPr>
          </a:p>
          <a:p>
            <a:pPr>
              <a:buNone/>
            </a:pPr>
            <a:endParaRPr lang="ru-RU" sz="1600" dirty="0"/>
          </a:p>
        </p:txBody>
      </p:sp>
      <p:pic>
        <p:nvPicPr>
          <p:cNvPr id="4" name="Рисунок 3" descr="C:\Users\Ольга\AppData\Local\Microsoft\Windows\Temporary Internet Files\Content.Word\IMG_20220414_192223.jpg"/>
          <p:cNvPicPr/>
          <p:nvPr/>
        </p:nvPicPr>
        <p:blipFill>
          <a:blip r:embed="rId3" cstate="print"/>
          <a:srcRect t="3552" r="1383" b="6557"/>
          <a:stretch>
            <a:fillRect/>
          </a:stretch>
        </p:blipFill>
        <p:spPr bwMode="auto">
          <a:xfrm>
            <a:off x="142844" y="1285860"/>
            <a:ext cx="3516630" cy="243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Содержимое 2"/>
          <p:cNvSpPr txBox="1">
            <a:spLocks/>
          </p:cNvSpPr>
          <p:nvPr/>
        </p:nvSpPr>
        <p:spPr>
          <a:xfrm>
            <a:off x="0" y="1214422"/>
            <a:ext cx="8715436" cy="5643578"/>
          </a:xfrm>
          <a:prstGeom prst="rect">
            <a:avLst/>
          </a:prstGeom>
          <a:effectLst>
            <a:softEdge rad="127000"/>
          </a:effectLst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vert="horz" lIns="91440" tIns="45720" rIns="91440" bIns="45720" rtlCol="0">
            <a:no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1600" b="0" i="0" u="none" strike="noStrike" kern="1200" cap="none" spc="0" normalizeH="0" baseline="0" noProof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Book Antiqua" pitchFamily="18" charset="0"/>
                <a:ea typeface="+mn-ea"/>
                <a:cs typeface="+mn-cs"/>
              </a:rPr>
              <a:t>            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1600" b="0" i="0" u="none" strike="noStrike" kern="1200" cap="none" spc="0" normalizeH="0" baseline="0" noProof="0" smtClean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Book Antiqua" pitchFamily="18" charset="0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16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6" name="Рисунок 5" descr="C:\Users\Ольга\AppData\Local\Microsoft\Windows\Temporary Internet Files\Content.Word\IMG_20220414_192319.jpg"/>
          <p:cNvPicPr/>
          <p:nvPr/>
        </p:nvPicPr>
        <p:blipFill>
          <a:blip r:embed="rId4" cstate="print"/>
          <a:srcRect t="9563" r="2388" b="3542"/>
          <a:stretch>
            <a:fillRect/>
          </a:stretch>
        </p:blipFill>
        <p:spPr bwMode="auto">
          <a:xfrm>
            <a:off x="4572000" y="1214422"/>
            <a:ext cx="4357718" cy="29289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C:\Users\Ольга\AppData\Local\Microsoft\Windows\Temporary Internet Files\Content.Word\IMG_20220414_192223.jpg"/>
          <p:cNvPicPr/>
          <p:nvPr/>
        </p:nvPicPr>
        <p:blipFill>
          <a:blip r:embed="rId5" cstate="print"/>
          <a:srcRect t="3552" r="1383" b="6557"/>
          <a:stretch>
            <a:fillRect/>
          </a:stretch>
        </p:blipFill>
        <p:spPr bwMode="auto">
          <a:xfrm>
            <a:off x="285720" y="1214422"/>
            <a:ext cx="4143404" cy="29384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C:\Users\Ольга\AppData\Local\Microsoft\Windows\Temporary Internet Files\Content.Word\IMG_20220414_192036.jpg"/>
          <p:cNvPicPr/>
          <p:nvPr/>
        </p:nvPicPr>
        <p:blipFill>
          <a:blip r:embed="rId6" cstate="print"/>
          <a:srcRect t="1910" r="1383" b="6410"/>
          <a:stretch>
            <a:fillRect/>
          </a:stretch>
        </p:blipFill>
        <p:spPr bwMode="auto">
          <a:xfrm>
            <a:off x="285720" y="4214818"/>
            <a:ext cx="4143404" cy="24288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C:\Users\Ольга\AppData\Local\Microsoft\Windows\Temporary Internet Files\Content.Word\IMG_20220414_191916.jpg"/>
          <p:cNvPicPr/>
          <p:nvPr/>
        </p:nvPicPr>
        <p:blipFill>
          <a:blip r:embed="rId7" cstate="print"/>
          <a:srcRect t="12022" b="6275"/>
          <a:stretch>
            <a:fillRect/>
          </a:stretch>
        </p:blipFill>
        <p:spPr bwMode="auto">
          <a:xfrm>
            <a:off x="4572000" y="4214818"/>
            <a:ext cx="4357718" cy="24907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 l="-15000" t="-16000" r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1928802"/>
            <a:ext cx="8143932" cy="1428760"/>
          </a:xfr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  <a:effectLst>
            <a:softEdge rad="317500"/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Book Antiqua" pitchFamily="18" charset="0"/>
              </a:rPr>
              <a:t>Раздел 2 «Наша учеба»</a:t>
            </a:r>
            <a:endParaRPr lang="ru-RU" b="1" dirty="0">
              <a:solidFill>
                <a:schemeClr val="tx1">
                  <a:lumMod val="85000"/>
                  <a:lumOff val="15000"/>
                </a:schemeClr>
              </a:solidFill>
              <a:latin typeface="Book Antiqua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3714752"/>
            <a:ext cx="8429684" cy="2571768"/>
          </a:xfrm>
        </p:spPr>
        <p:txBody>
          <a:bodyPr>
            <a:normAutofit fontScale="92500"/>
          </a:bodyPr>
          <a:lstStyle/>
          <a:p>
            <a:pPr algn="ctr">
              <a:buNone/>
            </a:pPr>
            <a:r>
              <a:rPr lang="ru-RU" sz="3800" i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Book Antiqua" pitchFamily="18" charset="0"/>
              </a:rPr>
              <a:t>1.Расписание. Результаты по четвертям.</a:t>
            </a:r>
          </a:p>
          <a:p>
            <a:pPr algn="ctr">
              <a:buNone/>
            </a:pPr>
            <a:r>
              <a:rPr lang="ru-RU" sz="3800" i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Book Antiqua" pitchFamily="18" charset="0"/>
              </a:rPr>
              <a:t>2.Достижения класса. Гордость класса.</a:t>
            </a:r>
          </a:p>
          <a:p>
            <a:pPr algn="ctr">
              <a:buNone/>
            </a:pPr>
            <a:r>
              <a:rPr lang="ru-RU" sz="3800" i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Book Antiqua" pitchFamily="18" charset="0"/>
              </a:rPr>
              <a:t>3.Участие в олимпиадах (учебного направления)</a:t>
            </a:r>
            <a:endParaRPr lang="ru-RU" sz="3800" i="1" dirty="0">
              <a:solidFill>
                <a:schemeClr val="tx1">
                  <a:lumMod val="85000"/>
                  <a:lumOff val="15000"/>
                </a:schemeClr>
              </a:solidFill>
              <a:latin typeface="Book Antiqua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1294</TotalTime>
  <Words>1043</Words>
  <Application>Microsoft Office PowerPoint</Application>
  <PresentationFormat>Экран (4:3)</PresentationFormat>
  <Paragraphs>150</Paragraphs>
  <Slides>45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45</vt:i4>
      </vt:variant>
    </vt:vector>
  </HeadingPairs>
  <TitlesOfParts>
    <vt:vector size="46" baseType="lpstr">
      <vt:lpstr>Тема Office</vt:lpstr>
      <vt:lpstr>   Портфолио 3 «А» класса МКОУ  СОШ №9 Левокумского муниципального округа.</vt:lpstr>
      <vt:lpstr>Сведения о педагоге</vt:lpstr>
      <vt:lpstr>  «Педагогика должна стать наукой для всех – и для учителей, и для родителей, и для общественности»  В.А. Сухомлинский</vt:lpstr>
      <vt:lpstr>План работы</vt:lpstr>
      <vt:lpstr>Учителя предметники. 1.Денисенко Ольга Васильевна –кл.рук. 2.Денисенко Марина Павловна- уч.английского 3.Пригода Елена Александровна-уч.английского 4.Диденко Дарья Владимировна –уч. музыки</vt:lpstr>
      <vt:lpstr>Актив класса</vt:lpstr>
      <vt:lpstr>   «Мы растем» 1кл. 2кл.3кл. </vt:lpstr>
      <vt:lpstr>О нас «Девиз: Больше дела, меньше слов»</vt:lpstr>
      <vt:lpstr>Раздел 2 «Наша учеба»</vt:lpstr>
      <vt:lpstr>Расписание. </vt:lpstr>
      <vt:lpstr>Результаты по четвертям</vt:lpstr>
      <vt:lpstr>Наша гордость!</vt:lpstr>
      <vt:lpstr>Достижения воспитанников</vt:lpstr>
      <vt:lpstr>Участие в районном конкурсе «В стране счастливого детства» 1 место Алимурзаева Саида, группа ребят в инсценировании стихов Корнея Чуковского -2 место</vt:lpstr>
      <vt:lpstr>Районная олимпиада</vt:lpstr>
      <vt:lpstr>Участие в олимпиаде по окружающему миру приняли  -10 человек,  получили сертификаты.</vt:lpstr>
      <vt:lpstr>               Раздел  3.      Наши достижения.</vt:lpstr>
      <vt:lpstr>Законы нашей жизни.</vt:lpstr>
      <vt:lpstr>Обязанности дежурного</vt:lpstr>
      <vt:lpstr>САМОУПРАВЛЕНИЕ</vt:lpstr>
      <vt:lpstr>Командир класса- Макарова Ангелина</vt:lpstr>
      <vt:lpstr>Правила поведения в классе</vt:lpstr>
      <vt:lpstr>Открытый классный час « День матери»</vt:lpstr>
      <vt:lpstr>Участие в районном конкурсе «Письмо Деду Морозу»</vt:lpstr>
      <vt:lpstr>Актерское мастерство. Проведение Нового года  с казаками села Урожайного</vt:lpstr>
      <vt:lpstr> Достижения. День словаря.Участие в конкурсе «Здоровое питание», «Богатый урожай», Макаронные изделия! – 1 места</vt:lpstr>
      <vt:lpstr>Участие в конкурсе «Здоровое питание», «Богатый урожай», Макаронные изделия! – 1 места</vt:lpstr>
      <vt:lpstr>«День здоровья»</vt:lpstr>
      <vt:lpstr>Мои увлечения. Много проводим классных часов на различные темы</vt:lpstr>
      <vt:lpstr>ПДД! Сколько занятий по ПДД, просто много!</vt:lpstr>
      <vt:lpstr>Достижения воспитанников. Участие в краевом конкурсе «История России в стихах» 1.Аскандарова Амина, 2.Шаляпина Ярослава, Гулай Маргарита, 4.Гутарова Алена, 5.Макарова Ангелина(в муниципальном конкурсе»</vt:lpstr>
      <vt:lpstr>Неделя начальных классов.</vt:lpstr>
      <vt:lpstr>Публикации</vt:lpstr>
      <vt:lpstr>Раздел 4. «Классная жизнь»</vt:lpstr>
      <vt:lpstr>Мы гордимся нашим футболистом.</vt:lpstr>
      <vt:lpstr>Кружки, секции. Секцию футбола посещают Бобин Матвей, Эфендиев Роман, Ефимов Денис, Ибрагимов Абдула, Устинов Владислав.  Девочки: 1.Маловичко Елена в ДК –кружок шитья кукол, 2.Муртазалиева Марьям- вязание в школе. </vt:lpstr>
      <vt:lpstr>Дружба.Посещение ДК «А ну-ка, девочки»</vt:lpstr>
      <vt:lpstr>Патриотическое воспитание.1.Поздравление ветеранов.2.Участие в автопробеге.3.Беседа в ДК о терроризме.</vt:lpstr>
      <vt:lpstr>Участие в олимпиадах. 1.По пожарной безопасности(получили сертификаты -18 человек) 2.Участие в краевых олимпиадах «Затейник»</vt:lpstr>
      <vt:lpstr>Работа с родителями. Помощь родителей</vt:lpstr>
      <vt:lpstr>Ролевые игры, постановка спектаклей.</vt:lpstr>
      <vt:lpstr>Предметно-развивающая среда. Изготовление поделок к праздникам</vt:lpstr>
      <vt:lpstr>Забота семьи. Посещение театра с родителями.Проект «Моя семья»</vt:lpstr>
      <vt:lpstr>Прослушивание вебинаров</vt:lpstr>
      <vt:lpstr>Слайд 45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Пользователь Windows</cp:lastModifiedBy>
  <cp:revision>177</cp:revision>
  <dcterms:created xsi:type="dcterms:W3CDTF">2020-04-04T16:01:39Z</dcterms:created>
  <dcterms:modified xsi:type="dcterms:W3CDTF">2022-04-15T14:48:01Z</dcterms:modified>
</cp:coreProperties>
</file>