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63" r:id="rId6"/>
    <p:sldId id="262" r:id="rId7"/>
    <p:sldId id="261" r:id="rId8"/>
    <p:sldId id="259"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84" y="6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19" name="Дата 18"/>
          <p:cNvSpPr>
            <a:spLocks noGrp="1"/>
          </p:cNvSpPr>
          <p:nvPr>
            <p:ph type="dt" sz="half" idx="10"/>
          </p:nvPr>
        </p:nvSpPr>
        <p:spPr/>
        <p:txBody>
          <a:bodyPr/>
          <a:lstStyle/>
          <a:p>
            <a:fld id="{1A652893-69BA-4033-9119-753AEF0F885C}" type="datetimeFigureOut">
              <a:rPr lang="ru-RU" smtClean="0"/>
              <a:t>01.02.2023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11" name="Номер слайда 10"/>
          <p:cNvSpPr>
            <a:spLocks noGrp="1"/>
          </p:cNvSpPr>
          <p:nvPr>
            <p:ph type="sldNum" sz="quarter" idx="12"/>
          </p:nvPr>
        </p:nvSpPr>
        <p:spPr/>
        <p:txBody>
          <a:bodyPr/>
          <a:lstStyle/>
          <a:p>
            <a:fld id="{E4B7057F-D302-4112-91A1-1409B7E21D8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1A652893-69BA-4033-9119-753AEF0F885C}" type="datetimeFigureOut">
              <a:rPr lang="ru-RU" smtClean="0"/>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B7057F-D302-4112-91A1-1409B7E21D8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1A652893-69BA-4033-9119-753AEF0F885C}" type="datetimeFigureOut">
              <a:rPr lang="ru-RU" smtClean="0"/>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B7057F-D302-4112-91A1-1409B7E21D8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kumimoji="0" lang="ru-RU"/>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1A652893-69BA-4033-9119-753AEF0F885C}" type="datetimeFigureOut">
              <a:rPr lang="ru-RU" smtClean="0"/>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B7057F-D302-4112-91A1-1409B7E21D8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1A652893-69BA-4033-9119-753AEF0F885C}" type="datetimeFigureOut">
              <a:rPr lang="ru-RU" smtClean="0"/>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B7057F-D302-4112-91A1-1409B7E21D8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1A652893-69BA-4033-9119-753AEF0F885C}" type="datetimeFigureOut">
              <a:rPr lang="ru-RU" smtClean="0"/>
              <a:t>01.02.2023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B7057F-D302-4112-91A1-1409B7E21D8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1A652893-69BA-4033-9119-753AEF0F885C}" type="datetimeFigureOut">
              <a:rPr lang="ru-RU" smtClean="0"/>
              <a:t>01.02.2023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4B7057F-D302-4112-91A1-1409B7E21D8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1A652893-69BA-4033-9119-753AEF0F885C}" type="datetimeFigureOut">
              <a:rPr lang="ru-RU" smtClean="0"/>
              <a:t>01.02.2023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4B7057F-D302-4112-91A1-1409B7E21D8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1A652893-69BA-4033-9119-753AEF0F885C}" type="datetimeFigureOut">
              <a:rPr lang="ru-RU" smtClean="0"/>
              <a:t>01.02.2023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4B7057F-D302-4112-91A1-1409B7E21D8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1A652893-69BA-4033-9119-753AEF0F885C}" type="datetimeFigureOut">
              <a:rPr lang="ru-RU" smtClean="0"/>
              <a:t>01.02.2023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B7057F-D302-4112-91A1-1409B7E21D8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1A652893-69BA-4033-9119-753AEF0F885C}" type="datetimeFigureOut">
              <a:rPr lang="ru-RU" smtClean="0"/>
              <a:t>01.02.2023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B7057F-D302-4112-91A1-1409B7E21D81}"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p>
            <a:r>
              <a:rPr kumimoji="0" lang="ru-RU"/>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A652893-69BA-4033-9119-753AEF0F885C}" type="datetimeFigureOut">
              <a:rPr lang="ru-RU" smtClean="0"/>
              <a:t>01.02.2023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4B7057F-D302-4112-91A1-1409B7E21D8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newart.ru/htm/flash/risovalka_8.php"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newart.ru/htm/flash/risovalka_30.php"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newart.ru/htm/flash/risovalka_22.ph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1071546"/>
            <a:ext cx="8077200" cy="1673352"/>
          </a:xfrm>
        </p:spPr>
        <p:txBody>
          <a:bodyPr>
            <a:normAutofit fontScale="90000"/>
          </a:bodyPr>
          <a:lstStyle/>
          <a:p>
            <a:pPr algn="ctr"/>
            <a:r>
              <a:rPr lang="ru-RU" sz="6600" dirty="0"/>
              <a:t>Создание  анимации</a:t>
            </a:r>
          </a:p>
        </p:txBody>
      </p:sp>
      <p:sp>
        <p:nvSpPr>
          <p:cNvPr id="3" name="Прямоугольник 2">
            <a:extLst>
              <a:ext uri="{FF2B5EF4-FFF2-40B4-BE49-F238E27FC236}">
                <a16:creationId xmlns:a16="http://schemas.microsoft.com/office/drawing/2014/main" id="{F662BEB9-4D65-4BE7-B4BF-1BA01259FF53}"/>
              </a:ext>
            </a:extLst>
          </p:cNvPr>
          <p:cNvSpPr/>
          <p:nvPr/>
        </p:nvSpPr>
        <p:spPr>
          <a:xfrm>
            <a:off x="5302785" y="5013176"/>
            <a:ext cx="3021982" cy="369332"/>
          </a:xfrm>
          <a:prstGeom prst="rect">
            <a:avLst/>
          </a:prstGeom>
        </p:spPr>
        <p:txBody>
          <a:bodyPr wrap="none">
            <a:spAutoFit/>
          </a:bodyPr>
          <a:lstStyle/>
          <a:p>
            <a:pPr algn="ctr">
              <a:buNone/>
            </a:pPr>
            <a:r>
              <a:rPr lang="ru-RU" b="1" dirty="0"/>
              <a:t>Автор: Баранова А.А.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113226"/>
          </a:xfrm>
        </p:spPr>
        <p:txBody>
          <a:bodyPr>
            <a:normAutofit fontScale="62500" lnSpcReduction="20000"/>
          </a:bodyPr>
          <a:lstStyle/>
          <a:p>
            <a:pPr lvl="1" algn="ctr"/>
            <a:r>
              <a:rPr lang="ru-RU" sz="3200" b="1" dirty="0"/>
              <a:t>Основные принципы мультипликации</a:t>
            </a:r>
          </a:p>
          <a:p>
            <a:pPr>
              <a:buNone/>
            </a:pPr>
            <a:endParaRPr lang="ru-RU" dirty="0">
              <a:latin typeface="Times New Roman" pitchFamily="18" charset="0"/>
              <a:cs typeface="Times New Roman" pitchFamily="18" charset="0"/>
            </a:endParaRPr>
          </a:p>
          <a:p>
            <a:pPr>
              <a:lnSpc>
                <a:spcPct val="120000"/>
              </a:lnSpc>
              <a:buNone/>
            </a:pPr>
            <a:r>
              <a:rPr lang="ru-RU" dirty="0">
                <a:latin typeface="Times New Roman" pitchFamily="18" charset="0"/>
                <a:cs typeface="Times New Roman" pitchFamily="18" charset="0"/>
              </a:rPr>
              <a:t>		В классической анимации (мультипликации) мультфильм создается из последовательности статичных картинок (кадров). Частота кадров может быть разная (чаще всего, это от 12 до 30 кадров в секунду). То есть за секунду просматривается 12-30 кадров, каждый из которых немного отличается от предыдущего. За счет этого создается видимость движения. Чем больше кадров в секунду, тем более плавное движение, чем меньше, тем более прерывистое. Для </a:t>
            </a:r>
            <a:r>
              <a:rPr lang="ru-RU" dirty="0" err="1">
                <a:latin typeface="Times New Roman" pitchFamily="18" charset="0"/>
                <a:cs typeface="Times New Roman" pitchFamily="18" charset="0"/>
              </a:rPr>
              <a:t>флеш</a:t>
            </a:r>
            <a:r>
              <a:rPr lang="ru-RU" dirty="0">
                <a:latin typeface="Times New Roman" pitchFamily="18" charset="0"/>
                <a:cs typeface="Times New Roman" pitchFamily="18" charset="0"/>
              </a:rPr>
              <a:t> мультфильмов в интернете, чаще всего, используется 12-18 кадров в секунду - это связано с тем, что делать 24-30 кадров в секунду в 2 раза дольше, чем 12-15. Для ТВ стандарт </a:t>
            </a:r>
            <a:r>
              <a:rPr lang="ru-RU" dirty="0" err="1">
                <a:latin typeface="Times New Roman" pitchFamily="18" charset="0"/>
                <a:cs typeface="Times New Roman" pitchFamily="18" charset="0"/>
              </a:rPr>
              <a:t>Pal</a:t>
            </a:r>
            <a:r>
              <a:rPr lang="ru-RU" dirty="0">
                <a:latin typeface="Times New Roman" pitchFamily="18" charset="0"/>
                <a:cs typeface="Times New Roman" pitchFamily="18" charset="0"/>
              </a:rPr>
              <a:t> 24-25 кадров для NTSC 30 кадров в секунду. Но, конечно, лучше и для интернета делать те же 24-25 кадров в секунду - такая анимация выглядит более плавно и красиво.</a:t>
            </a:r>
          </a:p>
          <a:p>
            <a:pPr>
              <a:lnSpc>
                <a:spcPct val="120000"/>
              </a:lnSpc>
              <a:buNone/>
            </a:pPr>
            <a:endParaRPr lang="ru-RU" dirty="0">
              <a:latin typeface="Times New Roman" pitchFamily="18" charset="0"/>
              <a:cs typeface="Times New Roman" pitchFamily="18" charset="0"/>
            </a:endParaRPr>
          </a:p>
          <a:p>
            <a:pPr>
              <a:lnSpc>
                <a:spcPct val="120000"/>
              </a:lnSpc>
              <a:buNone/>
            </a:pPr>
            <a:r>
              <a:rPr lang="en-US" dirty="0">
                <a:latin typeface="Times New Roman" pitchFamily="18" charset="0"/>
                <a:cs typeface="Times New Roman" pitchFamily="18" charset="0"/>
              </a:rPr>
              <a:t>http://www.toondra.ru/flash/multfilm-iz-fotografij.htm</a:t>
            </a:r>
            <a:endParaRPr lang="ru-RU"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41046" cy="4756036"/>
          </a:xfrm>
        </p:spPr>
        <p:txBody>
          <a:bodyPr>
            <a:normAutofit fontScale="70000" lnSpcReduction="20000"/>
          </a:bodyPr>
          <a:lstStyle/>
          <a:p>
            <a:r>
              <a:rPr lang="ru-RU" sz="2000" b="1" dirty="0"/>
              <a:t>Редакторы для создания анимации</a:t>
            </a:r>
          </a:p>
          <a:p>
            <a:pPr>
              <a:buNone/>
            </a:pPr>
            <a:endParaRPr lang="ru-RU" dirty="0"/>
          </a:p>
          <a:p>
            <a:pPr>
              <a:buNone/>
            </a:pPr>
            <a:r>
              <a:rPr lang="ru-RU" b="1" dirty="0">
                <a:latin typeface="Times New Roman" pitchFamily="18" charset="0"/>
                <a:cs typeface="Times New Roman" pitchFamily="18" charset="0"/>
                <a:hlinkClick r:id="rId2"/>
              </a:rPr>
              <a:t>		</a:t>
            </a:r>
            <a:r>
              <a:rPr lang="ru-RU" b="1" dirty="0" err="1">
                <a:latin typeface="Times New Roman" pitchFamily="18" charset="0"/>
                <a:cs typeface="Times New Roman" pitchFamily="18" charset="0"/>
                <a:hlinkClick r:id="rId2"/>
              </a:rPr>
              <a:t>Animator</a:t>
            </a:r>
            <a:r>
              <a:rPr lang="ru-RU" dirty="0">
                <a:latin typeface="Times New Roman" pitchFamily="18" charset="0"/>
                <a:cs typeface="Times New Roman" pitchFamily="18" charset="0"/>
              </a:rPr>
              <a:t> - редактор с более удобным редактированием, чем </a:t>
            </a:r>
            <a:r>
              <a:rPr lang="ru-RU" dirty="0" err="1">
                <a:latin typeface="Times New Roman" pitchFamily="18" charset="0"/>
                <a:cs typeface="Times New Roman" pitchFamily="18" charset="0"/>
              </a:rPr>
              <a:t>Мультатор</a:t>
            </a:r>
            <a:r>
              <a:rPr lang="ru-RU" dirty="0">
                <a:latin typeface="Times New Roman" pitchFamily="18" charset="0"/>
                <a:cs typeface="Times New Roman" pitchFamily="18" charset="0"/>
              </a:rPr>
              <a:t>, позволяет сохранять 100 кадров в виде анимированного gif-файла на ваш компьютер. Переключение между кадрами - вверху. Инструменты - внизу, кнопки управления - справа. Простой английский интерфейс, приятный и понятный детям.</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Вы можете добавлять в свой мультик картинки из довольно приятной библиотеки клипартов, рисовать, стирать, смотреть текущий кадр на фоне предыдущего. То, что вы нарисовали за одно касание мыши или добавленная картинка - это объект. Каждый объект можно перетаскивать по экрану, менять его уровень относительно других объектов, вращать, изменять размер, закрашивать различным цветом. Сохранение на компьютер итоговой работы - в формате GIF в одном из трех предлагаемых размерах (</a:t>
            </a:r>
            <a:r>
              <a:rPr lang="ru-RU" dirty="0" err="1">
                <a:latin typeface="Times New Roman" pitchFamily="18" charset="0"/>
                <a:cs typeface="Times New Roman" pitchFamily="18" charset="0"/>
              </a:rPr>
              <a:t>наибольшой</a:t>
            </a:r>
            <a:r>
              <a:rPr lang="ru-RU" dirty="0">
                <a:latin typeface="Times New Roman" pitchFamily="18" charset="0"/>
                <a:cs typeface="Times New Roman" pitchFamily="18" charset="0"/>
              </a:rPr>
              <a:t>: 750х443 </a:t>
            </a:r>
            <a:r>
              <a:rPr lang="ru-RU" dirty="0" err="1">
                <a:latin typeface="Times New Roman" pitchFamily="18" charset="0"/>
                <a:cs typeface="Times New Roman" pitchFamily="18" charset="0"/>
              </a:rPr>
              <a:t>px</a:t>
            </a:r>
            <a:r>
              <a:rPr lang="ru-RU" dirty="0">
                <a:latin typeface="Times New Roman" pitchFamily="18" charset="0"/>
                <a:cs typeface="Times New Roman" pitchFamily="18" charset="0"/>
              </a:rPr>
              <a:t>).</a:t>
            </a:r>
          </a:p>
          <a:p>
            <a:pPr>
              <a:buNone/>
            </a:pPr>
            <a:endParaRPr lang="ru-RU"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http://www.newart.ru/htm/flash/risovalka_7.htm</a:t>
            </a:r>
            <a:endParaRPr lang="ru-RU"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baa\Рабочий стол\ris8.jpg"/>
          <p:cNvPicPr>
            <a:picLocks noChangeAspect="1" noChangeArrowheads="1"/>
          </p:cNvPicPr>
          <p:nvPr/>
        </p:nvPicPr>
        <p:blipFill>
          <a:blip r:embed="rId2"/>
          <a:srcRect/>
          <a:stretch>
            <a:fillRect/>
          </a:stretch>
        </p:blipFill>
        <p:spPr bwMode="auto">
          <a:xfrm>
            <a:off x="1785918" y="785794"/>
            <a:ext cx="5835282" cy="471490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1800" b="1" dirty="0">
                <a:hlinkClick r:id="rId2"/>
              </a:rPr>
              <a:t>GIFPAL</a:t>
            </a:r>
            <a:r>
              <a:rPr lang="ru-RU" sz="1800" dirty="0"/>
              <a:t> - редактор анимированных </a:t>
            </a:r>
            <a:r>
              <a:rPr lang="ru-RU" sz="1800" dirty="0" err="1"/>
              <a:t>gif</a:t>
            </a:r>
            <a:r>
              <a:rPr lang="ru-RU" sz="1800" dirty="0"/>
              <a:t> с очень хорошим дизайном. Больше заточен не на рисование, а на кривляние перед вашей камерой, что иногда смешно получается. Рисованные гифы также можно создавать, но для этого сначала надо загрузить со своего компьютера картинку для фона.</a:t>
            </a:r>
          </a:p>
        </p:txBody>
      </p:sp>
      <p:pic>
        <p:nvPicPr>
          <p:cNvPr id="6146" name="Picture 2" descr="C:\Documents and Settings\baa\Рабочий стол\ris30.jpg"/>
          <p:cNvPicPr>
            <a:picLocks noChangeAspect="1" noChangeArrowheads="1"/>
          </p:cNvPicPr>
          <p:nvPr/>
        </p:nvPicPr>
        <p:blipFill>
          <a:blip r:embed="rId3"/>
          <a:srcRect/>
          <a:stretch>
            <a:fillRect/>
          </a:stretch>
        </p:blipFill>
        <p:spPr bwMode="auto">
          <a:xfrm>
            <a:off x="2071670" y="2285992"/>
            <a:ext cx="4267411" cy="344806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85000" lnSpcReduction="10000"/>
          </a:bodyPr>
          <a:lstStyle/>
          <a:p>
            <a:pPr algn="just"/>
            <a:r>
              <a:rPr lang="ru-RU" b="1" dirty="0" err="1">
                <a:latin typeface="Times New Roman" pitchFamily="18" charset="0"/>
                <a:cs typeface="Times New Roman" pitchFamily="18" charset="0"/>
                <a:hlinkClick r:id="rId2"/>
              </a:rPr>
              <a:t>ElfYourself</a:t>
            </a:r>
            <a:r>
              <a:rPr lang="ru-RU" dirty="0">
                <a:latin typeface="Times New Roman" pitchFamily="18" charset="0"/>
                <a:cs typeface="Times New Roman" pitchFamily="18" charset="0"/>
              </a:rPr>
              <a:t> - Новогодний сервис для создания видеоролика с танцующими эльфами. Особенность его в том, что лицами этих эльфов будут твои друзья, родственники и знакомые. Точнее фотографиями вместо лиц. Эти фотографии ты можешь загрузить со своего </a:t>
            </a:r>
            <a:r>
              <a:rPr lang="ru-RU" dirty="0" err="1">
                <a:latin typeface="Times New Roman" pitchFamily="18" charset="0"/>
                <a:cs typeface="Times New Roman" pitchFamily="18" charset="0"/>
              </a:rPr>
              <a:t>компьтера</a:t>
            </a:r>
            <a:r>
              <a:rPr lang="ru-RU" dirty="0">
                <a:latin typeface="Times New Roman" pitchFamily="18" charset="0"/>
                <a:cs typeface="Times New Roman" pitchFamily="18" charset="0"/>
              </a:rPr>
              <a:t> и обработать (уменьшить, повернуть, вписать в овал лица). Доступны 5 эльфов и 9 разных танцев. Видеоролик можно показывать кому угодно, так как для него будет выделена в интернете страница с адресом.</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Сервис работает не круглый год, а только пару новогодних месяцев, поэтому ты поспеши со своим роликом.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Documents and Settings\baa\Рабочий стол\ris22.jpg"/>
          <p:cNvPicPr>
            <a:picLocks noChangeAspect="1" noChangeArrowheads="1"/>
          </p:cNvPicPr>
          <p:nvPr/>
        </p:nvPicPr>
        <p:blipFill>
          <a:blip r:embed="rId2"/>
          <a:srcRect/>
          <a:stretch>
            <a:fillRect/>
          </a:stretch>
        </p:blipFill>
        <p:spPr bwMode="auto">
          <a:xfrm>
            <a:off x="1643042" y="714356"/>
            <a:ext cx="6082822" cy="491492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C:\Documents and Settings\baa\Рабочий стол\ris10_for7.jpg"/>
          <p:cNvPicPr>
            <a:picLocks noChangeAspect="1" noChangeArrowheads="1"/>
          </p:cNvPicPr>
          <p:nvPr/>
        </p:nvPicPr>
        <p:blipFill>
          <a:blip r:embed="rId2"/>
          <a:srcRect/>
          <a:stretch>
            <a:fillRect/>
          </a:stretch>
        </p:blipFill>
        <p:spPr bwMode="auto">
          <a:xfrm>
            <a:off x="1714480" y="857232"/>
            <a:ext cx="5803920" cy="4689567"/>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4541722"/>
          </a:xfrm>
        </p:spPr>
        <p:txBody>
          <a:bodyPr>
            <a:normAutofit/>
          </a:bodyPr>
          <a:lstStyle/>
          <a:p>
            <a:pPr algn="just"/>
            <a:r>
              <a:rPr lang="ru-RU" sz="2400" b="1" dirty="0">
                <a:latin typeface="Times New Roman" pitchFamily="18" charset="0"/>
                <a:cs typeface="Times New Roman" pitchFamily="18" charset="0"/>
              </a:rPr>
              <a:t>Потоковый векторный </a:t>
            </a:r>
            <a:r>
              <a:rPr lang="ru-RU" sz="2400" b="1" dirty="0" err="1">
                <a:latin typeface="Times New Roman" pitchFamily="18" charset="0"/>
                <a:cs typeface="Times New Roman" pitchFamily="18" charset="0"/>
              </a:rPr>
              <a:t>рекодер</a:t>
            </a:r>
            <a:r>
              <a:rPr lang="ru-RU" sz="2400" dirty="0">
                <a:latin typeface="Times New Roman" pitchFamily="18" charset="0"/>
                <a:cs typeface="Times New Roman" pitchFamily="18" charset="0"/>
              </a:rPr>
              <a:t> - продвинутый инструмент рисования для профи с сохранением процесса рисования как анимации во </a:t>
            </a:r>
            <a:r>
              <a:rPr lang="ru-RU" sz="2400" dirty="0" err="1">
                <a:latin typeface="Times New Roman" pitchFamily="18" charset="0"/>
                <a:cs typeface="Times New Roman" pitchFamily="18" charset="0"/>
              </a:rPr>
              <a:t>flash</a:t>
            </a:r>
            <a:r>
              <a:rPr lang="ru-RU" sz="2400" dirty="0">
                <a:latin typeface="Times New Roman" pitchFamily="18" charset="0"/>
                <a:cs typeface="Times New Roman" pitchFamily="18" charset="0"/>
              </a:rPr>
              <a:t> на сайте или отсылки по </a:t>
            </a:r>
            <a:r>
              <a:rPr lang="ru-RU" sz="2400" dirty="0" err="1">
                <a:latin typeface="Times New Roman" pitchFamily="18" charset="0"/>
                <a:cs typeface="Times New Roman" pitchFamily="18" charset="0"/>
              </a:rPr>
              <a:t>e-mail</a:t>
            </a:r>
            <a:r>
              <a:rPr lang="ru-RU" sz="2400" dirty="0">
                <a:latin typeface="Times New Roman" pitchFamily="18" charset="0"/>
                <a:cs typeface="Times New Roman" pitchFamily="18" charset="0"/>
              </a:rPr>
              <a:t>. Для развлечения и тренировки этот редактор использовали профессиональные мультипликаторы, например, Михаил </a:t>
            </a:r>
            <a:r>
              <a:rPr lang="ru-RU" sz="2400" dirty="0" err="1">
                <a:latin typeface="Times New Roman" pitchFamily="18" charset="0"/>
                <a:cs typeface="Times New Roman" pitchFamily="18" charset="0"/>
              </a:rPr>
              <a:t>Алдашин</a:t>
            </a:r>
            <a:r>
              <a:rPr lang="ru-RU" sz="2400" dirty="0">
                <a:latin typeface="Times New Roman" pitchFamily="18" charset="0"/>
                <a:cs typeface="Times New Roman" pitchFamily="18" charset="0"/>
              </a:rPr>
              <a:t>, один из режиссеров "Горы самоцветов" и целого ряда других замечательных анимационных произведений. Редактор записывает не кадры, а весь процесс рисования</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a:bodyPr>
          <a:lstStyle/>
          <a:p>
            <a:pPr algn="just"/>
            <a:r>
              <a:rPr lang="ru-RU" b="1" dirty="0" err="1">
                <a:latin typeface="Times New Roman" pitchFamily="18" charset="0"/>
                <a:cs typeface="Times New Roman" pitchFamily="18" charset="0"/>
              </a:rPr>
              <a:t>Мультатор</a:t>
            </a:r>
            <a:r>
              <a:rPr lang="ru-RU" dirty="0">
                <a:latin typeface="Times New Roman" pitchFamily="18" charset="0"/>
                <a:cs typeface="Times New Roman" pitchFamily="18" charset="0"/>
              </a:rPr>
              <a:t> - простой редактор для создания мультиков во </a:t>
            </a:r>
            <a:r>
              <a:rPr lang="ru-RU" dirty="0" err="1">
                <a:latin typeface="Times New Roman" pitchFamily="18" charset="0"/>
                <a:cs typeface="Times New Roman" pitchFamily="18" charset="0"/>
              </a:rPr>
              <a:t>flash</a:t>
            </a:r>
            <a:r>
              <a:rPr lang="ru-RU" dirty="0">
                <a:latin typeface="Times New Roman" pitchFamily="18" charset="0"/>
                <a:cs typeface="Times New Roman" pitchFamily="18" charset="0"/>
              </a:rPr>
              <a:t>. Рисуйте сюжет по кадрам, добавляйте звук и... вы мультипликатор, если есть талант. Русский интерфейс. Программа работает как для незарегистрированных пользователей, пришедших "с улицы", так и для </a:t>
            </a:r>
            <a:r>
              <a:rPr lang="ru-RU" dirty="0" err="1">
                <a:latin typeface="Times New Roman" pitchFamily="18" charset="0"/>
                <a:cs typeface="Times New Roman" pitchFamily="18" charset="0"/>
              </a:rPr>
              <a:t>зарегисрированных</a:t>
            </a:r>
            <a:r>
              <a:rPr lang="ru-RU" dirty="0">
                <a:latin typeface="Times New Roman" pitchFamily="18" charset="0"/>
                <a:cs typeface="Times New Roman" pitchFamily="18" charset="0"/>
              </a:rPr>
              <a:t>. Причем, если зарегистрироваться на сайте, то можно получить ряд преференций: рисовать в цвете, </a:t>
            </a:r>
            <a:r>
              <a:rPr lang="ru-RU" dirty="0" err="1">
                <a:latin typeface="Times New Roman" pitchFamily="18" charset="0"/>
                <a:cs typeface="Times New Roman" pitchFamily="18" charset="0"/>
              </a:rPr>
              <a:t>дорисовавать</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хужие</a:t>
            </a:r>
            <a:r>
              <a:rPr lang="ru-RU" dirty="0">
                <a:latin typeface="Times New Roman" pitchFamily="18" charset="0"/>
                <a:cs typeface="Times New Roman" pitchFamily="18" charset="0"/>
              </a:rPr>
              <a:t> мультики... На сайте есть даже несколько уроков по рисованию.</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ocuments and Settings\baa\Рабочий стол\ris7.jpg"/>
          <p:cNvPicPr>
            <a:picLocks noChangeAspect="1" noChangeArrowheads="1"/>
          </p:cNvPicPr>
          <p:nvPr/>
        </p:nvPicPr>
        <p:blipFill>
          <a:blip r:embed="rId2"/>
          <a:srcRect/>
          <a:stretch>
            <a:fillRect/>
          </a:stretch>
        </p:blipFill>
        <p:spPr bwMode="auto">
          <a:xfrm>
            <a:off x="2071670" y="1142984"/>
            <a:ext cx="5181618" cy="4186747"/>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785794"/>
            <a:ext cx="8183880" cy="4187952"/>
          </a:xfrm>
        </p:spPr>
        <p:txBody>
          <a:bodyPr>
            <a:normAutofit/>
          </a:bodyPr>
          <a:lstStyle/>
          <a:p>
            <a:pPr algn="ctr">
              <a:buNone/>
            </a:pPr>
            <a:r>
              <a:rPr lang="ru-RU" sz="1600" b="1" dirty="0"/>
              <a:t>Как создать мультфильм</a:t>
            </a:r>
          </a:p>
          <a:p>
            <a:pPr algn="just">
              <a:buNone/>
            </a:pPr>
            <a:endParaRPr lang="ru-RU" sz="1600" b="1" dirty="0"/>
          </a:p>
          <a:p>
            <a:pPr algn="just">
              <a:buNone/>
            </a:pPr>
            <a:endParaRPr lang="ru-RU" sz="1600" b="1" dirty="0"/>
          </a:p>
          <a:p>
            <a:r>
              <a:rPr lang="ru-RU" sz="1600" dirty="0"/>
              <a:t>Нас часто спрашивают, как мы создаем наши мультфильмы? В этой статье мы попробуем кратко но наглядно рассказать, как выглядит этот процесс в студии анимации Тундра.</a:t>
            </a:r>
          </a:p>
          <a:p>
            <a:r>
              <a:rPr lang="ru-RU" sz="1600" dirty="0"/>
              <a:t>Многое зависит от того, зачем Вам нужен мультфильм. Если Вы хотите заказать анимационный ролик для своей компании или в подарок свои знакомым или родственникам, то, конечно, нужно обращаться к профессионалам. Это дело небыстрое и требующее профессионализма всех участников процесса.</a:t>
            </a:r>
          </a:p>
          <a:p>
            <a:r>
              <a:rPr lang="ru-RU" sz="1600" dirty="0"/>
              <a:t>Если Вы хотите сами научиться делать мультики или как-то связать свою работу с мультфильмами, то этот текст поможет понять, как примерно все это делается и кто в этом процессе участвует.</a:t>
            </a:r>
          </a:p>
          <a:p>
            <a:pPr>
              <a:buNone/>
            </a:pPr>
            <a:endParaRPr lang="ru-RU" sz="1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descr="T:\з1\видеомонтаж\22.jpg"/>
          <p:cNvPicPr>
            <a:picLocks noChangeAspect="1" noChangeArrowheads="1"/>
          </p:cNvPicPr>
          <p:nvPr/>
        </p:nvPicPr>
        <p:blipFill>
          <a:blip r:embed="rId2"/>
          <a:srcRect/>
          <a:stretch>
            <a:fillRect/>
          </a:stretch>
        </p:blipFill>
        <p:spPr bwMode="auto">
          <a:xfrm>
            <a:off x="-181424" y="357166"/>
            <a:ext cx="9325424" cy="5929354"/>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T:\з1\видеомонтаж\11.jpg"/>
          <p:cNvPicPr>
            <a:picLocks noChangeAspect="1" noChangeArrowheads="1"/>
          </p:cNvPicPr>
          <p:nvPr/>
        </p:nvPicPr>
        <p:blipFill>
          <a:blip r:embed="rId2"/>
          <a:srcRect/>
          <a:stretch>
            <a:fillRect/>
          </a:stretch>
        </p:blipFill>
        <p:spPr bwMode="auto">
          <a:xfrm>
            <a:off x="714348" y="0"/>
            <a:ext cx="3643338" cy="6900859"/>
          </a:xfrm>
          <a:prstGeom prst="rect">
            <a:avLst/>
          </a:prstGeom>
          <a:noFill/>
        </p:spPr>
      </p:pic>
      <p:pic>
        <p:nvPicPr>
          <p:cNvPr id="11267" name="Picture 3" descr="T:\з1\видеомонтаж\3.jpg"/>
          <p:cNvPicPr>
            <a:picLocks noChangeAspect="1" noChangeArrowheads="1"/>
          </p:cNvPicPr>
          <p:nvPr/>
        </p:nvPicPr>
        <p:blipFill>
          <a:blip r:embed="rId3"/>
          <a:srcRect/>
          <a:stretch>
            <a:fillRect/>
          </a:stretch>
        </p:blipFill>
        <p:spPr bwMode="auto">
          <a:xfrm>
            <a:off x="4714876" y="500042"/>
            <a:ext cx="6400800" cy="5824537"/>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428604"/>
            <a:ext cx="8183880" cy="1051560"/>
          </a:xfrm>
        </p:spPr>
        <p:txBody>
          <a:bodyPr/>
          <a:lstStyle/>
          <a:p>
            <a:pPr algn="ctr"/>
            <a:r>
              <a:rPr lang="ru-RU" dirty="0"/>
              <a:t>интерфейс </a:t>
            </a:r>
            <a:r>
              <a:rPr lang="ru-RU" dirty="0" err="1"/>
              <a:t>VirtualDub</a:t>
            </a:r>
            <a:r>
              <a:rPr lang="ru-RU" dirty="0"/>
              <a:t> </a:t>
            </a:r>
          </a:p>
        </p:txBody>
      </p:sp>
      <p:pic>
        <p:nvPicPr>
          <p:cNvPr id="12290" name="Picture 2" descr="Z:\441 ( видеомонтаж)\1\1.jpg"/>
          <p:cNvPicPr>
            <a:picLocks noChangeAspect="1" noChangeArrowheads="1"/>
          </p:cNvPicPr>
          <p:nvPr/>
        </p:nvPicPr>
        <p:blipFill>
          <a:blip r:embed="rId2"/>
          <a:srcRect/>
          <a:stretch>
            <a:fillRect/>
          </a:stretch>
        </p:blipFill>
        <p:spPr bwMode="auto">
          <a:xfrm>
            <a:off x="642910" y="1714488"/>
            <a:ext cx="5701078" cy="3500462"/>
          </a:xfrm>
          <a:prstGeom prst="rect">
            <a:avLst/>
          </a:prstGeom>
          <a:noFill/>
        </p:spPr>
      </p:pic>
      <p:pic>
        <p:nvPicPr>
          <p:cNvPr id="12291" name="Picture 3" descr="Z:\441 ( видеомонтаж)\1\2.jpg"/>
          <p:cNvPicPr>
            <a:picLocks noChangeAspect="1" noChangeArrowheads="1"/>
          </p:cNvPicPr>
          <p:nvPr/>
        </p:nvPicPr>
        <p:blipFill>
          <a:blip r:embed="rId3"/>
          <a:srcRect/>
          <a:stretch>
            <a:fillRect/>
          </a:stretch>
        </p:blipFill>
        <p:spPr bwMode="auto">
          <a:xfrm>
            <a:off x="857224" y="5500702"/>
            <a:ext cx="6660879" cy="100013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530352"/>
            <a:ext cx="7355228" cy="5827606"/>
          </a:xfrm>
        </p:spPr>
        <p:txBody>
          <a:bodyPr>
            <a:normAutofit/>
          </a:bodyPr>
          <a:lstStyle/>
          <a:p>
            <a:pPr algn="just">
              <a:buNone/>
            </a:pPr>
            <a:r>
              <a:rPr lang="ru-RU" b="1" dirty="0"/>
              <a:t>	</a:t>
            </a:r>
            <a:r>
              <a:rPr lang="ru-RU" sz="2000" b="1" dirty="0" err="1"/>
              <a:t>VirtualDub</a:t>
            </a:r>
            <a:r>
              <a:rPr lang="ru-RU" sz="2000" dirty="0"/>
              <a:t> - небольшая бесплатная программа для обработки видео. Большим плюсом </a:t>
            </a:r>
            <a:r>
              <a:rPr lang="ru-RU" sz="2000" dirty="0" err="1"/>
              <a:t>VirtualDub</a:t>
            </a:r>
            <a:r>
              <a:rPr lang="ru-RU" sz="2000" dirty="0"/>
              <a:t> является то, то она имеет очень маленький размер, может работать без установки на компьютер, мало нагружает процессор, а, значит, имеет большую скорость обработки видео и распространяется свободно.</a:t>
            </a:r>
            <a:br>
              <a:rPr lang="ru-RU" sz="2000" dirty="0"/>
            </a:br>
            <a:endParaRPr lang="ru-RU" sz="2000" dirty="0"/>
          </a:p>
          <a:p>
            <a:pPr algn="just">
              <a:buNone/>
            </a:pPr>
            <a:endParaRPr lang="ru-RU" sz="2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8183880" cy="1051560"/>
          </a:xfrm>
        </p:spPr>
        <p:txBody>
          <a:bodyPr>
            <a:normAutofit fontScale="90000"/>
          </a:bodyPr>
          <a:lstStyle/>
          <a:p>
            <a:pPr algn="ctr"/>
            <a:r>
              <a:rPr lang="ru-RU" dirty="0"/>
              <a:t>возможности </a:t>
            </a:r>
            <a:r>
              <a:rPr lang="ru-RU" dirty="0" err="1"/>
              <a:t>VirtualDub</a:t>
            </a:r>
            <a:r>
              <a:rPr lang="ru-RU" dirty="0"/>
              <a:t>:</a:t>
            </a:r>
            <a:br>
              <a:rPr lang="ru-RU" dirty="0"/>
            </a:br>
            <a:endParaRPr lang="ru-RU" dirty="0"/>
          </a:p>
        </p:txBody>
      </p:sp>
      <p:sp>
        <p:nvSpPr>
          <p:cNvPr id="3" name="Содержимое 2"/>
          <p:cNvSpPr>
            <a:spLocks noGrp="1"/>
          </p:cNvSpPr>
          <p:nvPr>
            <p:ph idx="1"/>
          </p:nvPr>
        </p:nvSpPr>
        <p:spPr>
          <a:xfrm>
            <a:off x="428596" y="1071546"/>
            <a:ext cx="8183880" cy="5214974"/>
          </a:xfrm>
        </p:spPr>
        <p:txBody>
          <a:bodyPr>
            <a:normAutofit fontScale="85000" lnSpcReduction="10000"/>
          </a:bodyPr>
          <a:lstStyle/>
          <a:p>
            <a:pPr algn="just"/>
            <a:r>
              <a:rPr lang="ru-RU" dirty="0"/>
              <a:t>Конвертирование (перекодирование) видео.</a:t>
            </a:r>
          </a:p>
          <a:p>
            <a:pPr algn="just"/>
            <a:r>
              <a:rPr lang="ru-RU" dirty="0"/>
              <a:t>Вырезка и склейка видео.</a:t>
            </a:r>
          </a:p>
          <a:p>
            <a:pPr algn="just"/>
            <a:r>
              <a:rPr lang="ru-RU" dirty="0"/>
              <a:t>Разделение видео и аудио и сохранение их в отдельные файлы.</a:t>
            </a:r>
          </a:p>
          <a:p>
            <a:pPr algn="just"/>
            <a:r>
              <a:rPr lang="ru-RU" dirty="0"/>
              <a:t>Захват видео.</a:t>
            </a:r>
          </a:p>
          <a:p>
            <a:pPr algn="just"/>
            <a:r>
              <a:rPr lang="ru-RU" dirty="0"/>
              <a:t>Замена звуковой дорожки, работа с несколькими звуковыми дорожками, добавление или удаление звуковой дорожки.</a:t>
            </a:r>
          </a:p>
          <a:p>
            <a:pPr algn="just"/>
            <a:r>
              <a:rPr lang="ru-RU" dirty="0"/>
              <a:t>Работа с разнообразными фильтрами.</a:t>
            </a:r>
          </a:p>
          <a:p>
            <a:pPr algn="just"/>
            <a:r>
              <a:rPr lang="ru-RU" dirty="0"/>
              <a:t>Возможность работать на нескольких компьютерах по сети.</a:t>
            </a:r>
          </a:p>
          <a:p>
            <a:pPr algn="just"/>
            <a:r>
              <a:rPr lang="ru-RU" dirty="0"/>
              <a:t>Пакетная обработка видео - конвертирование нескольких </a:t>
            </a:r>
            <a:r>
              <a:rPr lang="ru-RU" dirty="0" err="1"/>
              <a:t>видеофайлов</a:t>
            </a:r>
            <a:r>
              <a:rPr lang="ru-RU" dirty="0"/>
              <a:t> сразу.</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214422"/>
            <a:ext cx="8183880" cy="4470284"/>
          </a:xfrm>
        </p:spPr>
        <p:txBody>
          <a:bodyPr>
            <a:normAutofit/>
          </a:bodyPr>
          <a:lstStyle/>
          <a:p>
            <a:pPr algn="just">
              <a:buNone/>
            </a:pPr>
            <a:r>
              <a:rPr lang="ru-RU" sz="2000" dirty="0"/>
              <a:t>		</a:t>
            </a:r>
            <a:r>
              <a:rPr lang="ru-RU" sz="2000" dirty="0">
                <a:cs typeface="Times New Roman" pitchFamily="18" charset="0"/>
              </a:rPr>
              <a:t>По умолчанию </a:t>
            </a:r>
            <a:r>
              <a:rPr lang="ru-RU" sz="2000" dirty="0" err="1">
                <a:cs typeface="Times New Roman" pitchFamily="18" charset="0"/>
              </a:rPr>
              <a:t>VirtualDub</a:t>
            </a:r>
            <a:r>
              <a:rPr lang="ru-RU" sz="2000" dirty="0">
                <a:cs typeface="Times New Roman" pitchFamily="18" charset="0"/>
              </a:rPr>
              <a:t> работает с файлами .AVI, .</a:t>
            </a:r>
            <a:r>
              <a:rPr lang="ru-RU" sz="2000" dirty="0" err="1">
                <a:cs typeface="Times New Roman" pitchFamily="18" charset="0"/>
              </a:rPr>
              <a:t>dat</a:t>
            </a:r>
            <a:r>
              <a:rPr lang="ru-RU" sz="2000" dirty="0">
                <a:cs typeface="Times New Roman" pitchFamily="18" charset="0"/>
              </a:rPr>
              <a:t>, .</a:t>
            </a:r>
            <a:r>
              <a:rPr lang="ru-RU" sz="2000" dirty="0" err="1">
                <a:cs typeface="Times New Roman" pitchFamily="18" charset="0"/>
              </a:rPr>
              <a:t>divx</a:t>
            </a:r>
            <a:r>
              <a:rPr lang="ru-RU" sz="2000" dirty="0">
                <a:cs typeface="Times New Roman" pitchFamily="18" charset="0"/>
              </a:rPr>
              <a:t>, .</a:t>
            </a:r>
            <a:r>
              <a:rPr lang="ru-RU" sz="2000" dirty="0" err="1">
                <a:cs typeface="Times New Roman" pitchFamily="18" charset="0"/>
              </a:rPr>
              <a:t>mpeg</a:t>
            </a:r>
            <a:r>
              <a:rPr lang="ru-RU" sz="2000" dirty="0">
                <a:cs typeface="Times New Roman" pitchFamily="18" charset="0"/>
              </a:rPr>
              <a:t>, .</a:t>
            </a:r>
            <a:r>
              <a:rPr lang="ru-RU" sz="2000" dirty="0" err="1">
                <a:cs typeface="Times New Roman" pitchFamily="18" charset="0"/>
              </a:rPr>
              <a:t>mpg</a:t>
            </a:r>
            <a:r>
              <a:rPr lang="ru-RU" sz="2000" dirty="0">
                <a:cs typeface="Times New Roman" pitchFamily="18" charset="0"/>
              </a:rPr>
              <a:t>, .</a:t>
            </a:r>
            <a:r>
              <a:rPr lang="ru-RU" sz="2000" dirty="0" err="1">
                <a:cs typeface="Times New Roman" pitchFamily="18" charset="0"/>
              </a:rPr>
              <a:t>mpv</a:t>
            </a:r>
            <a:r>
              <a:rPr lang="ru-RU" sz="2000" dirty="0">
                <a:cs typeface="Times New Roman" pitchFamily="18" charset="0"/>
              </a:rPr>
              <a:t>. Но при использовании специальных </a:t>
            </a:r>
            <a:r>
              <a:rPr lang="ru-RU" sz="2000" dirty="0" err="1">
                <a:cs typeface="Times New Roman" pitchFamily="18" charset="0"/>
              </a:rPr>
              <a:t>плагинов</a:t>
            </a:r>
            <a:r>
              <a:rPr lang="ru-RU" sz="2000" dirty="0">
                <a:cs typeface="Times New Roman" pitchFamily="18" charset="0"/>
              </a:rPr>
              <a:t> добавляется работа с VOB, MPEG-2, AC-3, FLIC, FLV, FLI, FLC, MOV, MP4, PVN, 3GP, WMA, WMV, ASF.</a:t>
            </a:r>
          </a:p>
          <a:p>
            <a:pPr algn="just">
              <a:buNone/>
            </a:pPr>
            <a:endParaRPr lang="ru-RU" sz="2000" dirty="0">
              <a:cs typeface="Times New Roman" pitchFamily="18" charset="0"/>
            </a:endParaRPr>
          </a:p>
          <a:p>
            <a:pPr algn="just">
              <a:buNone/>
            </a:pPr>
            <a:r>
              <a:rPr lang="ru-RU" sz="2000" dirty="0">
                <a:cs typeface="Times New Roman" pitchFamily="18" charset="0"/>
              </a:rPr>
              <a:t>Этот редактор не рассчитан на длительную работу с видео, поэтому, здесь не создается проект, который можно сохранять и работать с ним в дальнейшем. Принцип работы </a:t>
            </a:r>
            <a:r>
              <a:rPr lang="ru-RU" sz="2000" dirty="0" err="1">
                <a:cs typeface="Times New Roman" pitchFamily="18" charset="0"/>
              </a:rPr>
              <a:t>VirtualDub</a:t>
            </a:r>
            <a:r>
              <a:rPr lang="ru-RU" sz="2000" dirty="0">
                <a:cs typeface="Times New Roman" pitchFamily="18" charset="0"/>
              </a:rPr>
              <a:t>: из исходного файла - в конечный файл. Для определенных целей это очень удобно.</a:t>
            </a:r>
          </a:p>
          <a:p>
            <a:pPr algn="just">
              <a:buNone/>
            </a:pPr>
            <a:endParaRPr lang="ru-RU"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ctr">
              <a:buNone/>
            </a:pPr>
            <a:r>
              <a:rPr lang="ru-RU" sz="1800" b="1" dirty="0"/>
              <a:t>Этапы создания</a:t>
            </a:r>
          </a:p>
          <a:p>
            <a:pPr algn="just">
              <a:buNone/>
            </a:pPr>
            <a:endParaRPr lang="ru-RU" sz="1800" b="1" dirty="0"/>
          </a:p>
          <a:p>
            <a:pPr algn="just">
              <a:buNone/>
            </a:pPr>
            <a:r>
              <a:rPr lang="ru-RU" sz="1800" b="1" dirty="0"/>
              <a:t>1. Написание сценария мультфильма</a:t>
            </a:r>
          </a:p>
          <a:p>
            <a:pPr algn="just">
              <a:buNone/>
            </a:pPr>
            <a:r>
              <a:rPr lang="ru-RU" sz="1800" dirty="0"/>
              <a:t>		На этом этапе </a:t>
            </a:r>
            <a:r>
              <a:rPr lang="ru-RU" sz="1800" dirty="0" err="1"/>
              <a:t>копирайтером</a:t>
            </a:r>
            <a:r>
              <a:rPr lang="ru-RU" sz="1800" dirty="0"/>
              <a:t> разрабатывается общая концепция, идея мультфильма.  Обычно, это вопросы о целях, какие преследует заказчик, о целевой группе, на которую он ориентируется в создании мультфильма, о продолжительности мультфильма, предпочтениях в стилистике, </a:t>
            </a:r>
            <a:r>
              <a:rPr lang="ru-RU" sz="1800" dirty="0" err="1"/>
              <a:t>озвучке</a:t>
            </a:r>
            <a:r>
              <a:rPr lang="ru-RU" sz="1800" dirty="0"/>
              <a:t> и т.п. Выбранный вариант дорабатывается в полноценный сценарий. После утверждения сценария можно начинать разработку персонажей.</a:t>
            </a:r>
          </a:p>
          <a:p>
            <a:pPr algn="just">
              <a:buNone/>
            </a:pPr>
            <a:endParaRPr lang="ru-RU" sz="1800" b="1" dirty="0"/>
          </a:p>
          <a:p>
            <a:endParaRPr lang="ru-RU" sz="1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470416"/>
          </a:xfrm>
        </p:spPr>
        <p:txBody>
          <a:bodyPr>
            <a:normAutofit/>
          </a:bodyPr>
          <a:lstStyle/>
          <a:p>
            <a:r>
              <a:rPr lang="ru-RU" sz="1600" b="1" dirty="0"/>
              <a:t>2. Разработка персонажей</a:t>
            </a:r>
          </a:p>
          <a:p>
            <a:pPr algn="just">
              <a:buNone/>
            </a:pPr>
            <a:r>
              <a:rPr lang="ru-RU" sz="1600" dirty="0"/>
              <a:t>		К разработке персонажей, обычно, приступают, когда уже известны основные задачи мультфильма, целевая группа и предпочтения по стилистике. По сценарию художник иллюстратор или, так называемый, концепт артист разрабатывает образ каждого из героев мультфильма. Иногда отдельным этапом еще до прорисовки персонажей разрабатывается описание характера каждого из персонажей - такой портрет каждого из героев в текстовой форме. Делается это для того, чтобы художник при разработке визуального образа уже четко представлял себе характер персонажа.</a:t>
            </a:r>
          </a:p>
          <a:p>
            <a:pPr algn="just">
              <a:buNone/>
            </a:pPr>
            <a:endParaRPr lang="ru-RU" sz="1600" dirty="0"/>
          </a:p>
          <a:p>
            <a:pPr algn="just">
              <a:buNone/>
            </a:pPr>
            <a:endParaRPr lang="ru-RU" sz="1600" dirty="0"/>
          </a:p>
          <a:p>
            <a:pPr algn="just">
              <a:buNone/>
            </a:pPr>
            <a:endParaRPr lang="ru-RU" sz="1600" dirty="0"/>
          </a:p>
        </p:txBody>
      </p:sp>
      <p:pic>
        <p:nvPicPr>
          <p:cNvPr id="1026" name="Picture 2" descr="C:\Documents and Settings\baa\Рабочий стол\sketch-characters.jpg"/>
          <p:cNvPicPr>
            <a:picLocks noChangeAspect="1" noChangeArrowheads="1"/>
          </p:cNvPicPr>
          <p:nvPr/>
        </p:nvPicPr>
        <p:blipFill>
          <a:blip r:embed="rId2"/>
          <a:srcRect/>
          <a:stretch>
            <a:fillRect/>
          </a:stretch>
        </p:blipFill>
        <p:spPr bwMode="auto">
          <a:xfrm>
            <a:off x="1643042" y="3429000"/>
            <a:ext cx="5654836" cy="278608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1400" dirty="0"/>
              <a:t>Сначала, как правило, художник делает какие-то черновые скетчи, простые зарисовки карандашом или на планшете. На этом этапе не важен ни цвет, ни четкость прорисовки. Главное сначала найти подходящий образ. Создается 1-3 разных вариантов образа персонажа. Если ничего не понравилось, то можно сделать дополнительные варианты.</a:t>
            </a:r>
          </a:p>
        </p:txBody>
      </p:sp>
      <p:pic>
        <p:nvPicPr>
          <p:cNvPr id="2050" name="Picture 2" descr="C:\Documents and Settings\baa\Рабочий стол\sketch-characters-2.jpg"/>
          <p:cNvPicPr>
            <a:picLocks noChangeAspect="1" noChangeArrowheads="1"/>
          </p:cNvPicPr>
          <p:nvPr/>
        </p:nvPicPr>
        <p:blipFill>
          <a:blip r:embed="rId2"/>
          <a:srcRect/>
          <a:stretch>
            <a:fillRect/>
          </a:stretch>
        </p:blipFill>
        <p:spPr bwMode="auto">
          <a:xfrm>
            <a:off x="1785918" y="2285992"/>
            <a:ext cx="5458877" cy="292895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1400" dirty="0"/>
              <a:t>После утверждения наброска следующим этапом идет уже его чистовая доработка и окончательная прорисовка в цвете и векторе (в случае если это </a:t>
            </a:r>
            <a:r>
              <a:rPr lang="ru-RU" sz="1400" dirty="0" err="1"/>
              <a:t>флеш</a:t>
            </a:r>
            <a:r>
              <a:rPr lang="ru-RU" sz="1400" dirty="0"/>
              <a:t> мультфильм). Так происходит с каждым из персонажей. Когда все персонажи разработаны и утверждены, можно смело приступать к </a:t>
            </a:r>
            <a:r>
              <a:rPr lang="ru-RU" sz="1400" dirty="0" err="1"/>
              <a:t>раскадровке</a:t>
            </a:r>
            <a:r>
              <a:rPr lang="ru-RU" sz="1400" dirty="0"/>
              <a:t>.</a:t>
            </a:r>
          </a:p>
          <a:p>
            <a:endParaRPr lang="ru-RU" sz="1400" dirty="0"/>
          </a:p>
          <a:p>
            <a:endParaRPr lang="ru-RU" sz="1400" dirty="0"/>
          </a:p>
        </p:txBody>
      </p:sp>
      <p:pic>
        <p:nvPicPr>
          <p:cNvPr id="3075" name="Picture 3" descr="C:\Documents and Settings\baa\Рабочий стол\sketch-characters-3.jpg"/>
          <p:cNvPicPr>
            <a:picLocks noChangeAspect="1" noChangeArrowheads="1"/>
          </p:cNvPicPr>
          <p:nvPr/>
        </p:nvPicPr>
        <p:blipFill>
          <a:blip r:embed="rId2"/>
          <a:srcRect/>
          <a:stretch>
            <a:fillRect/>
          </a:stretch>
        </p:blipFill>
        <p:spPr bwMode="auto">
          <a:xfrm>
            <a:off x="785786" y="2285992"/>
            <a:ext cx="7422318" cy="342902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256102"/>
          </a:xfrm>
        </p:spPr>
        <p:txBody>
          <a:bodyPr>
            <a:normAutofit/>
          </a:bodyPr>
          <a:lstStyle/>
          <a:p>
            <a:r>
              <a:rPr lang="ru-RU" sz="1400" b="1" dirty="0"/>
              <a:t>3. </a:t>
            </a:r>
            <a:r>
              <a:rPr lang="ru-RU" sz="1400" b="1" dirty="0" err="1"/>
              <a:t>Раскадровка</a:t>
            </a:r>
            <a:endParaRPr lang="ru-RU" sz="1400" b="1" dirty="0"/>
          </a:p>
          <a:p>
            <a:r>
              <a:rPr lang="ru-RU" sz="1400" dirty="0"/>
              <a:t>Суть </a:t>
            </a:r>
            <a:r>
              <a:rPr lang="ru-RU" sz="1400" dirty="0" err="1"/>
              <a:t>раскадровки</a:t>
            </a:r>
            <a:r>
              <a:rPr lang="ru-RU" sz="1400" dirty="0"/>
              <a:t> проста - это </a:t>
            </a:r>
            <a:r>
              <a:rPr lang="ru-RU" sz="1400" dirty="0" err="1"/>
              <a:t>отрисовка</a:t>
            </a:r>
            <a:r>
              <a:rPr lang="ru-RU" sz="1400" dirty="0"/>
              <a:t> основных сцен мультфильма в статике. Из </a:t>
            </a:r>
            <a:r>
              <a:rPr lang="ru-RU" sz="1400" dirty="0" err="1"/>
              <a:t>раскадровки</a:t>
            </a:r>
            <a:r>
              <a:rPr lang="ru-RU" sz="1400" dirty="0"/>
              <a:t> можно понять как будут выглядеть сцены в мультфильме, их последовательность, продолжительность (если </a:t>
            </a:r>
            <a:r>
              <a:rPr lang="ru-RU" sz="1400" dirty="0" err="1"/>
              <a:t>раскадровка</a:t>
            </a:r>
            <a:r>
              <a:rPr lang="ru-RU" sz="1400" dirty="0"/>
              <a:t> с </a:t>
            </a:r>
            <a:r>
              <a:rPr lang="ru-RU" sz="1400" dirty="0" err="1"/>
              <a:t>таймкодом</a:t>
            </a:r>
            <a:r>
              <a:rPr lang="ru-RU" sz="1400" dirty="0"/>
              <a:t>), расположение основных предметов на фоне и, также, расположение персонажей относительно фона. </a:t>
            </a:r>
            <a:r>
              <a:rPr lang="ru-RU" sz="1400" dirty="0" err="1"/>
              <a:t>Раскадровка</a:t>
            </a:r>
            <a:r>
              <a:rPr lang="ru-RU" sz="1400" dirty="0"/>
              <a:t> может быть черно-белой в виде скетча карандашом, может быть и цветной в растре или в векторе. Детализация и прорисовка тоже может быть разной - всё зависит от сложности мультфильма и задач.</a:t>
            </a:r>
          </a:p>
          <a:p>
            <a:r>
              <a:rPr lang="ru-RU" sz="1400" dirty="0"/>
              <a:t>Обычно, </a:t>
            </a:r>
            <a:r>
              <a:rPr lang="ru-RU" sz="1400" dirty="0" err="1"/>
              <a:t>раскадровки</a:t>
            </a:r>
            <a:r>
              <a:rPr lang="ru-RU" sz="1400" dirty="0"/>
              <a:t> достаточно для понимания, как будет все выглядеть в мультфильме. После того, как </a:t>
            </a:r>
            <a:r>
              <a:rPr lang="ru-RU" sz="1400" dirty="0" err="1"/>
              <a:t>раскадровка</a:t>
            </a:r>
            <a:r>
              <a:rPr lang="ru-RU" sz="1400" dirty="0"/>
              <a:t> готова, чаще всего, можно приступать к созданию анимации. Но в некоторых случаях (когда нужна 100% уверенность, что все будет в мультфильме именно так, как хотелось бы) требуется еще один промежуточный этап - </a:t>
            </a:r>
            <a:r>
              <a:rPr lang="ru-RU" sz="1400" dirty="0" err="1"/>
              <a:t>аниматик</a:t>
            </a:r>
            <a:r>
              <a:rPr lang="ru-RU" sz="1400" dirty="0"/>
              <a:t>.</a:t>
            </a:r>
          </a:p>
          <a:p>
            <a:pPr algn="just"/>
            <a:endParaRPr lang="ru-RU" sz="1400" dirty="0"/>
          </a:p>
          <a:p>
            <a:pPr algn="just"/>
            <a:endParaRPr lang="ru-RU" sz="1400" dirty="0"/>
          </a:p>
        </p:txBody>
      </p:sp>
      <p:pic>
        <p:nvPicPr>
          <p:cNvPr id="4098" name="Picture 2" descr="C:\Documents and Settings\baa\Рабочий стол\storyboard2.jpg"/>
          <p:cNvPicPr>
            <a:picLocks noChangeAspect="1" noChangeArrowheads="1"/>
          </p:cNvPicPr>
          <p:nvPr/>
        </p:nvPicPr>
        <p:blipFill>
          <a:blip r:embed="rId2"/>
          <a:srcRect/>
          <a:stretch>
            <a:fillRect/>
          </a:stretch>
        </p:blipFill>
        <p:spPr bwMode="auto">
          <a:xfrm>
            <a:off x="714348" y="3929066"/>
            <a:ext cx="7881225" cy="250033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1600" b="1" dirty="0"/>
              <a:t>4. </a:t>
            </a:r>
            <a:r>
              <a:rPr lang="ru-RU" sz="1600" b="1" dirty="0" err="1"/>
              <a:t>Аниматик</a:t>
            </a:r>
            <a:endParaRPr lang="ru-RU" sz="1600" b="1" dirty="0"/>
          </a:p>
          <a:p>
            <a:pPr>
              <a:buNone/>
            </a:pPr>
            <a:endParaRPr lang="ru-RU" sz="1600" dirty="0"/>
          </a:p>
          <a:p>
            <a:pPr>
              <a:buNone/>
            </a:pPr>
            <a:r>
              <a:rPr lang="ru-RU" sz="1600" dirty="0"/>
              <a:t>		</a:t>
            </a:r>
            <a:r>
              <a:rPr lang="ru-RU" sz="1600" dirty="0" err="1"/>
              <a:t>Аниматик</a:t>
            </a:r>
            <a:r>
              <a:rPr lang="ru-RU" sz="1600" dirty="0"/>
              <a:t> - это анимированная </a:t>
            </a:r>
            <a:r>
              <a:rPr lang="ru-RU" sz="1600" dirty="0" err="1"/>
              <a:t>раскадровка</a:t>
            </a:r>
            <a:r>
              <a:rPr lang="ru-RU" sz="1600" dirty="0"/>
              <a:t>. Это уже не статичные картинки, но еще и не мультфильм - нечто среднее между ними. </a:t>
            </a:r>
            <a:r>
              <a:rPr lang="ru-RU" sz="1600" dirty="0" err="1"/>
              <a:t>Аниматик</a:t>
            </a:r>
            <a:r>
              <a:rPr lang="ru-RU" sz="1600" dirty="0"/>
              <a:t>, обычно, создается четко по </a:t>
            </a:r>
            <a:r>
              <a:rPr lang="ru-RU" sz="1600" dirty="0" err="1"/>
              <a:t>раскадровке</a:t>
            </a:r>
            <a:r>
              <a:rPr lang="ru-RU" sz="1600" dirty="0"/>
              <a:t> и по времени мультфильма (если мультфильм на 30 секунд, то и </a:t>
            </a:r>
            <a:r>
              <a:rPr lang="ru-RU" sz="1600" dirty="0" err="1"/>
              <a:t>аниматик</a:t>
            </a:r>
            <a:r>
              <a:rPr lang="ru-RU" sz="1600" dirty="0"/>
              <a:t> делается ровно на 30 секунд, чтобы можно было понять продолжительность каждой сцены, прежде, чем ее сменит следующая). Его функция - сделать более понятным материал из </a:t>
            </a:r>
            <a:r>
              <a:rPr lang="ru-RU" sz="1600" dirty="0" err="1"/>
              <a:t>раскадровки</a:t>
            </a:r>
            <a:r>
              <a:rPr lang="ru-RU" sz="1600" dirty="0"/>
              <a:t>.</a:t>
            </a:r>
          </a:p>
          <a:p>
            <a:pPr>
              <a:buNone/>
            </a:pPr>
            <a:r>
              <a:rPr lang="en-US" sz="1600" dirty="0"/>
              <a:t>http://www.youtube.com/watch?v=CVtJoJtPogo</a:t>
            </a:r>
            <a:endParaRPr lang="ru-RU"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1600" b="1" dirty="0"/>
              <a:t>5. Создание мультфильма</a:t>
            </a:r>
          </a:p>
          <a:p>
            <a:r>
              <a:rPr lang="ru-RU" sz="1600" dirty="0"/>
              <a:t> </a:t>
            </a:r>
            <a:r>
              <a:rPr lang="ru-RU" sz="1600" dirty="0" err="1"/>
              <a:t>Аниматик</a:t>
            </a:r>
            <a:r>
              <a:rPr lang="ru-RU" sz="1600" dirty="0"/>
              <a:t> готов и утвержден. Теперь можно заниматься созданием мультика. Все необходимое для этого у аниматора уже есть. Параллельно с анимацией </a:t>
            </a:r>
            <a:r>
              <a:rPr lang="ru-RU" sz="1600" dirty="0" err="1"/>
              <a:t>художник-фоновщик</a:t>
            </a:r>
            <a:r>
              <a:rPr lang="ru-RU" sz="1600" dirty="0"/>
              <a:t> может заниматься фонами. Также, для полноценного мультфильма, обычно, требуется озвучивание анимации. Озвучивание может быть разного уровня сложности и состоять из следующих составляющих: дикторская </a:t>
            </a:r>
            <a:r>
              <a:rPr lang="ru-RU" sz="1600" dirty="0" err="1"/>
              <a:t>начитка</a:t>
            </a:r>
            <a:r>
              <a:rPr lang="ru-RU" sz="1600" dirty="0"/>
              <a:t> или работа актеров, озвучивание событий в мультфильме, наложение музыки, написание стихов, песни, оригинальной музыки, сведение всего материала.</a:t>
            </a:r>
          </a:p>
          <a:p>
            <a:r>
              <a:rPr lang="ru-RU" sz="1600" dirty="0"/>
              <a:t>Но вернемся к анимации. У каждого аниматора есть своя схема работы, которая ему нравится больше, и к которой он привык. Чаще всего, сначала по </a:t>
            </a:r>
            <a:r>
              <a:rPr lang="ru-RU" sz="1600" dirty="0" err="1"/>
              <a:t>аниматику</a:t>
            </a:r>
            <a:r>
              <a:rPr lang="ru-RU" sz="1600" dirty="0"/>
              <a:t> аниматор делает </a:t>
            </a:r>
            <a:r>
              <a:rPr lang="ru-RU" sz="1600" dirty="0" err="1"/>
              <a:t>отрисовку</a:t>
            </a:r>
            <a:r>
              <a:rPr lang="ru-RU" sz="1600" dirty="0"/>
              <a:t> основных локаций персонажей. После этого уже идет </a:t>
            </a:r>
            <a:r>
              <a:rPr lang="ru-RU" sz="1600" dirty="0" err="1"/>
              <a:t>анимирование</a:t>
            </a:r>
            <a:r>
              <a:rPr lang="ru-RU" sz="1600" dirty="0"/>
              <a:t> промежуточных кадров между этими локациями и все остальное.</a:t>
            </a:r>
          </a:p>
          <a:p>
            <a:pPr>
              <a:buNone/>
            </a:pPr>
            <a:endParaRPr lang="ru-RU" sz="1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57</TotalTime>
  <Words>593</Words>
  <Application>Microsoft Office PowerPoint</Application>
  <PresentationFormat>Экран (4:3)</PresentationFormat>
  <Paragraphs>55</Paragraphs>
  <Slides>26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26</vt:i4>
      </vt:variant>
    </vt:vector>
  </HeadingPairs>
  <TitlesOfParts>
    <vt:vector size="30" baseType="lpstr">
      <vt:lpstr>Times New Roman</vt:lpstr>
      <vt:lpstr>Verdana</vt:lpstr>
      <vt:lpstr>Wingdings 2</vt:lpstr>
      <vt:lpstr>Аспект</vt:lpstr>
      <vt:lpstr>Создание  анимации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интерфейс VirtualDub </vt:lpstr>
      <vt:lpstr>Презентация PowerPoint</vt:lpstr>
      <vt:lpstr>возможности VirtualDub: </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Создание  анимации</dc:title>
  <dc:creator>baa</dc:creator>
  <cp:lastModifiedBy>Баранова Александра Андреевна</cp:lastModifiedBy>
  <cp:revision>8</cp:revision>
  <dcterms:created xsi:type="dcterms:W3CDTF">2014-10-07T06:46:59Z</dcterms:created>
  <dcterms:modified xsi:type="dcterms:W3CDTF">2023-02-01T12:04:37Z</dcterms:modified>
</cp:coreProperties>
</file>