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0" r:id="rId5"/>
    <p:sldId id="272" r:id="rId6"/>
    <p:sldId id="261" r:id="rId7"/>
    <p:sldId id="262" r:id="rId8"/>
    <p:sldId id="271" r:id="rId9"/>
    <p:sldId id="263" r:id="rId10"/>
    <p:sldId id="264" r:id="rId11"/>
    <p:sldId id="265" r:id="rId12"/>
    <p:sldId id="266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2ACF-03D8-427B-A6E4-444E2E3E21DC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A2338-D0E4-47B7-A334-4CB106B51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003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2ACF-03D8-427B-A6E4-444E2E3E21DC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A2338-D0E4-47B7-A334-4CB106B51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066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2ACF-03D8-427B-A6E4-444E2E3E21DC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A2338-D0E4-47B7-A334-4CB106B51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62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2ACF-03D8-427B-A6E4-444E2E3E21DC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A2338-D0E4-47B7-A334-4CB106B51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70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2ACF-03D8-427B-A6E4-444E2E3E21DC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A2338-D0E4-47B7-A334-4CB106B51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854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2ACF-03D8-427B-A6E4-444E2E3E21DC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A2338-D0E4-47B7-A334-4CB106B51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835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2ACF-03D8-427B-A6E4-444E2E3E21DC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A2338-D0E4-47B7-A334-4CB106B51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319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2ACF-03D8-427B-A6E4-444E2E3E21DC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A2338-D0E4-47B7-A334-4CB106B51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43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2ACF-03D8-427B-A6E4-444E2E3E21DC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A2338-D0E4-47B7-A334-4CB106B51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859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2ACF-03D8-427B-A6E4-444E2E3E21DC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A2338-D0E4-47B7-A334-4CB106B51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207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2ACF-03D8-427B-A6E4-444E2E3E21DC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A2338-D0E4-47B7-A334-4CB106B51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182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82ACF-03D8-427B-A6E4-444E2E3E21DC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A2338-D0E4-47B7-A334-4CB106B51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707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7425" y="51793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Человеку нужно есть,                                        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встать и чтобы сесть,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прыгать, кувыркаться,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Песни петь, дружить, смеяться,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расти и развиваться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при этом не болеть,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правильно питаться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самых юных лет уметь!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989" y="109129"/>
            <a:ext cx="4964061" cy="33093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727" y="3597223"/>
            <a:ext cx="5520814" cy="310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27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6084" y="50810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Углеводы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главные поставщики энергии. Получаем в виде крахмала и сахара. Помогают вырабатывать энергию. Содержатся в хлебе, крупах, картофеле, макаронах. Углеводы – двери в нашем домике.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570" y="1927122"/>
            <a:ext cx="6170222" cy="470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05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916" y="39011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больше окон, тем наш организм сильнее и меньше подвержен различным заболеваниям.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Подумайте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должно быть в продуктах, чтобы мы были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здоровыми?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витамины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09" y="2711244"/>
            <a:ext cx="5201265" cy="39009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870" y="2605548"/>
            <a:ext cx="3336388" cy="400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66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2729" y="547432"/>
            <a:ext cx="10515600" cy="4351338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здорового питания есть свои секреты. Один из них мы  попытаемся сегодня раскрыть. А поможет нам вот такая пирамида питания.</a:t>
            </a:r>
          </a:p>
          <a:p>
            <a:pPr marL="0" indent="0" fontAlgn="base">
              <a:buNone/>
            </a:pPr>
            <a:endParaRPr lang="ru-RU" dirty="0"/>
          </a:p>
          <a:p>
            <a:pPr marL="0" indent="0" fontAlgn="base">
              <a:buNone/>
            </a:pPr>
            <a:endParaRPr lang="ru-RU" dirty="0" smtClean="0"/>
          </a:p>
          <a:p>
            <a:pPr marL="0" indent="0" fontAlgn="base">
              <a:buNone/>
            </a:pPr>
            <a:endParaRPr lang="ru-RU" dirty="0"/>
          </a:p>
          <a:p>
            <a:pPr marL="0" indent="0" fontAlgn="base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202424" y="1641987"/>
            <a:ext cx="6803923" cy="484730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21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28" y="3681408"/>
            <a:ext cx="4148598" cy="31765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Игра «Полезное и вредное»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63" y="1369141"/>
            <a:ext cx="4324663" cy="24348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008" y="1539963"/>
            <a:ext cx="4002829" cy="26685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881" y="1443220"/>
            <a:ext cx="2862072" cy="429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47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76" y="95148"/>
            <a:ext cx="10343536" cy="6762852"/>
          </a:xfrm>
        </p:spPr>
      </p:pic>
    </p:spTree>
    <p:extLst>
      <p:ext uri="{BB962C8B-B14F-4D97-AF65-F5344CB8AC3E}">
        <p14:creationId xmlns:p14="http://schemas.microsoft.com/office/powerpoint/2010/main" val="76415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1277" y="442452"/>
            <a:ext cx="10842523" cy="573451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Секрет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 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пирамиде здорового питания, которая  составлена по принципу светофора: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зеленый цвет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(фундамент, основа здорового питания) – продукты, которые следует употреблять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всего,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желтый 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продукты, которые следует употреблять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день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реже, в умеренных количествах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цвет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продукты, от которых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 отказаться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очень редко.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99" y="2812025"/>
            <a:ext cx="5699024" cy="384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7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4671" y="393290"/>
            <a:ext cx="9144000" cy="1748666"/>
          </a:xfrm>
        </p:spPr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rgbClr val="00B0F0"/>
                </a:solidFill>
              </a:rPr>
              <a:t>Тема урока: </a:t>
            </a:r>
            <a:br>
              <a:rPr lang="ru-RU" sz="6600" dirty="0" smtClean="0">
                <a:solidFill>
                  <a:srgbClr val="00B0F0"/>
                </a:solidFill>
              </a:rPr>
            </a:br>
            <a:r>
              <a:rPr lang="ru-RU" sz="6600" dirty="0" smtClean="0">
                <a:solidFill>
                  <a:schemeClr val="accent6">
                    <a:lumMod val="50000"/>
                  </a:schemeClr>
                </a:solidFill>
              </a:rPr>
              <a:t>«</a:t>
            </a:r>
            <a:r>
              <a:rPr lang="ru-RU" sz="6600" dirty="0" smtClean="0">
                <a:solidFill>
                  <a:srgbClr val="00B0F0"/>
                </a:solidFill>
              </a:rPr>
              <a:t>З</a:t>
            </a:r>
            <a:r>
              <a:rPr lang="ru-RU" sz="6600" dirty="0" smtClean="0">
                <a:solidFill>
                  <a:schemeClr val="accent2">
                    <a:lumMod val="50000"/>
                  </a:schemeClr>
                </a:solidFill>
              </a:rPr>
              <a:t>д</a:t>
            </a:r>
            <a:r>
              <a:rPr lang="ru-RU" sz="6600" dirty="0" smtClean="0">
                <a:solidFill>
                  <a:srgbClr val="FFFF00"/>
                </a:solidFill>
              </a:rPr>
              <a:t>о</a:t>
            </a:r>
            <a:r>
              <a:rPr lang="ru-RU" sz="6600" dirty="0" smtClean="0">
                <a:solidFill>
                  <a:schemeClr val="accent1">
                    <a:lumMod val="75000"/>
                  </a:schemeClr>
                </a:solidFill>
              </a:rPr>
              <a:t>р</a:t>
            </a:r>
            <a:r>
              <a:rPr lang="ru-RU" sz="6600" dirty="0" smtClean="0">
                <a:solidFill>
                  <a:schemeClr val="accent6">
                    <a:lumMod val="75000"/>
                  </a:schemeClr>
                </a:solidFill>
              </a:rPr>
              <a:t>о</a:t>
            </a:r>
            <a:r>
              <a:rPr lang="ru-RU" sz="6600" dirty="0" smtClean="0">
                <a:solidFill>
                  <a:srgbClr val="FF0000"/>
                </a:solidFill>
              </a:rPr>
              <a:t>в</a:t>
            </a:r>
            <a:r>
              <a:rPr lang="ru-RU" sz="6600" dirty="0" smtClean="0">
                <a:solidFill>
                  <a:schemeClr val="accent2"/>
                </a:solidFill>
              </a:rPr>
              <a:t>о</a:t>
            </a:r>
            <a:r>
              <a:rPr lang="ru-RU" sz="6600" dirty="0" smtClean="0">
                <a:solidFill>
                  <a:srgbClr val="7030A0"/>
                </a:solidFill>
              </a:rPr>
              <a:t>е </a:t>
            </a: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</a:rPr>
              <a:t>п</a:t>
            </a:r>
            <a:r>
              <a:rPr lang="ru-RU" sz="6600" dirty="0" smtClean="0">
                <a:solidFill>
                  <a:schemeClr val="accent5"/>
                </a:solidFill>
              </a:rPr>
              <a:t>и</a:t>
            </a:r>
            <a:r>
              <a:rPr lang="ru-RU" sz="6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т</a:t>
            </a:r>
            <a:r>
              <a:rPr lang="ru-RU" sz="6600" dirty="0" smtClean="0">
                <a:solidFill>
                  <a:srgbClr val="FF0000"/>
                </a:solidFill>
              </a:rPr>
              <a:t>а</a:t>
            </a:r>
            <a:r>
              <a:rPr lang="ru-RU" sz="6600" dirty="0" smtClean="0">
                <a:solidFill>
                  <a:srgbClr val="C00000"/>
                </a:solidFill>
              </a:rPr>
              <a:t>н</a:t>
            </a:r>
            <a:r>
              <a:rPr lang="ru-RU" sz="6600" dirty="0" smtClean="0">
                <a:solidFill>
                  <a:srgbClr val="7030A0"/>
                </a:solidFill>
              </a:rPr>
              <a:t>и</a:t>
            </a:r>
            <a:r>
              <a:rPr lang="ru-RU" sz="6600" dirty="0" smtClean="0">
                <a:solidFill>
                  <a:srgbClr val="FFFF00"/>
                </a:solidFill>
              </a:rPr>
              <a:t>е</a:t>
            </a:r>
            <a:r>
              <a:rPr lang="ru-RU" sz="6600" dirty="0" smtClean="0">
                <a:solidFill>
                  <a:schemeClr val="accent6">
                    <a:lumMod val="50000"/>
                  </a:schemeClr>
                </a:solidFill>
              </a:rPr>
              <a:t>»</a:t>
            </a:r>
            <a:endParaRPr lang="ru-RU" sz="6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59" y="2476253"/>
            <a:ext cx="5615676" cy="36689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671" y="2476253"/>
            <a:ext cx="6068961" cy="366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06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97" y="3229328"/>
            <a:ext cx="5085404" cy="3456607"/>
          </a:xfrm>
          <a:prstGeom prst="rect">
            <a:avLst/>
          </a:prstGeom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273175" y="128972"/>
            <a:ext cx="8389043" cy="2869867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«Здравствуйте, друзья! Пишу письмо из больницы. Что-то случилось с моим здоровьем: в глазах звездочки, в животе колет. И совсем не хочется веселиться и шалить. Доктор говорит, что мне нужно правильно питаться. Что значит правильно питаться? Я съел на завтрак сладкую кашу, какао с булочкой, кусочек торта и конфеты. Это моя любимая еда. Надеюсь, скоро я выздоровею…»</a:t>
            </a:r>
          </a:p>
          <a:p>
            <a:pPr algn="ctr"/>
            <a:endParaRPr lang="ru-RU" sz="2400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6096001" y="3363729"/>
            <a:ext cx="5643716" cy="108303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правильно ли вы питаетесь?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7761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123" y="432619"/>
            <a:ext cx="10950677" cy="5744344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живые существа питаются. Вы знаете, как это делают растения? Они всасывают корнями из почвы воду с растворенными солями. В листьях образуются сахар и крахмал из частиц воды и углекислого газа. Животные питаются другими животными и растениями.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Человеку нужна пища, как машине бензин. Питательные вещества необходимы для поддержания жизни и работы организма.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97" y="3017028"/>
            <a:ext cx="4016477" cy="36148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512" y="3017028"/>
            <a:ext cx="3703319" cy="370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51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662" y="154140"/>
            <a:ext cx="9704815" cy="6620286"/>
          </a:xfrm>
        </p:spPr>
      </p:pic>
    </p:spTree>
    <p:extLst>
      <p:ext uri="{BB962C8B-B14F-4D97-AF65-F5344CB8AC3E}">
        <p14:creationId xmlns:p14="http://schemas.microsoft.com/office/powerpoint/2010/main" val="151485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2058" y="56709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Пользу определяют питательные вещества, которые содержатся в продукте. </a:t>
            </a:r>
          </a:p>
        </p:txBody>
      </p:sp>
      <p:sp>
        <p:nvSpPr>
          <p:cNvPr id="4" name="Овал 3"/>
          <p:cNvSpPr/>
          <p:nvPr/>
        </p:nvSpPr>
        <p:spPr>
          <a:xfrm>
            <a:off x="1860753" y="1510558"/>
            <a:ext cx="2930013" cy="19467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Белки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469625" y="1553497"/>
            <a:ext cx="2979174" cy="1860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Жиры</a:t>
            </a:r>
            <a:endParaRPr lang="ru-RU" sz="4800" dirty="0"/>
          </a:p>
        </p:txBody>
      </p:sp>
      <p:sp>
        <p:nvSpPr>
          <p:cNvPr id="6" name="Овал 5"/>
          <p:cNvSpPr/>
          <p:nvPr/>
        </p:nvSpPr>
        <p:spPr>
          <a:xfrm>
            <a:off x="4360606" y="3881693"/>
            <a:ext cx="3018504" cy="20231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Углеводы</a:t>
            </a:r>
            <a:endParaRPr lang="ru-RU" sz="3600" dirty="0"/>
          </a:p>
        </p:txBody>
      </p:sp>
      <p:sp>
        <p:nvSpPr>
          <p:cNvPr id="7" name="Стрелка влево 6"/>
          <p:cNvSpPr/>
          <p:nvPr/>
        </p:nvSpPr>
        <p:spPr>
          <a:xfrm rot="18714468">
            <a:off x="7329946" y="3488956"/>
            <a:ext cx="1091381" cy="119692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7"/>
          <p:cNvSpPr/>
          <p:nvPr/>
        </p:nvSpPr>
        <p:spPr>
          <a:xfrm rot="3015100">
            <a:off x="3488331" y="3594216"/>
            <a:ext cx="1034847" cy="9864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5013218" y="2018722"/>
            <a:ext cx="1258529" cy="9304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41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2058" y="5965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вещества, нужные для роста и развития организма (кирпичики для строительства дома). Ими богаты творог, яйца, мясо, рыба, горох, фасоль. Человеку необходимо 100 г белков в сутки.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335" y="2193327"/>
            <a:ext cx="5747200" cy="38284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1" y="2589472"/>
            <a:ext cx="5146795" cy="343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29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442" y="311456"/>
            <a:ext cx="9171339" cy="6148337"/>
          </a:xfrm>
        </p:spPr>
      </p:pic>
    </p:spTree>
    <p:extLst>
      <p:ext uri="{BB962C8B-B14F-4D97-AF65-F5344CB8AC3E}">
        <p14:creationId xmlns:p14="http://schemas.microsoft.com/office/powerpoint/2010/main" val="427657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948" y="511277"/>
            <a:ext cx="10881852" cy="5665686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Жиры обеспечивают организм энергией. Но если их употреблять слишком много, то они отложатся во внутренних органах. Содержатся в сливочном и растительном масле, сметане, молоке и маслянистых растениях, кукурузе, подсолнечнике. Жир затрудняет работу мышц, и это вредно. Нам их нужно меньше, чем кирпичиков-белков.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48" y="2654709"/>
            <a:ext cx="5788742" cy="38591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100" y="2815441"/>
            <a:ext cx="5360145" cy="353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10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406</Words>
  <Application>Microsoft Office PowerPoint</Application>
  <PresentationFormat>Произвольный</PresentationFormat>
  <Paragraphs>30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Тема урока:  «Здоровое питание»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«Полезное и вредное»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Mangal</dc:creator>
  <cp:lastModifiedBy>Компьютер</cp:lastModifiedBy>
  <cp:revision>9</cp:revision>
  <dcterms:created xsi:type="dcterms:W3CDTF">2021-04-01T14:19:57Z</dcterms:created>
  <dcterms:modified xsi:type="dcterms:W3CDTF">2023-02-01T12:07:26Z</dcterms:modified>
</cp:coreProperties>
</file>